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9"/>
  </p:notesMasterIdLst>
  <p:handoutMasterIdLst>
    <p:handoutMasterId r:id="rId60"/>
  </p:handoutMasterIdLst>
  <p:sldIdLst>
    <p:sldId id="508" r:id="rId2"/>
    <p:sldId id="804" r:id="rId3"/>
    <p:sldId id="821" r:id="rId4"/>
    <p:sldId id="820" r:id="rId5"/>
    <p:sldId id="822" r:id="rId6"/>
    <p:sldId id="826" r:id="rId7"/>
    <p:sldId id="823" r:id="rId8"/>
    <p:sldId id="824" r:id="rId9"/>
    <p:sldId id="825" r:id="rId10"/>
    <p:sldId id="827" r:id="rId11"/>
    <p:sldId id="828" r:id="rId12"/>
    <p:sldId id="830" r:id="rId13"/>
    <p:sldId id="833" r:id="rId14"/>
    <p:sldId id="831" r:id="rId15"/>
    <p:sldId id="803" r:id="rId16"/>
    <p:sldId id="646" r:id="rId17"/>
    <p:sldId id="811" r:id="rId18"/>
    <p:sldId id="647" r:id="rId19"/>
    <p:sldId id="652" r:id="rId20"/>
    <p:sldId id="653" r:id="rId21"/>
    <p:sldId id="790" r:id="rId22"/>
    <p:sldId id="792" r:id="rId23"/>
    <p:sldId id="817" r:id="rId24"/>
    <p:sldId id="812" r:id="rId25"/>
    <p:sldId id="813" r:id="rId26"/>
    <p:sldId id="818" r:id="rId27"/>
    <p:sldId id="814" r:id="rId28"/>
    <p:sldId id="815" r:id="rId29"/>
    <p:sldId id="829" r:id="rId30"/>
    <p:sldId id="630" r:id="rId31"/>
    <p:sldId id="754" r:id="rId32"/>
    <p:sldId id="755" r:id="rId33"/>
    <p:sldId id="756" r:id="rId34"/>
    <p:sldId id="819" r:id="rId35"/>
    <p:sldId id="759" r:id="rId36"/>
    <p:sldId id="760" r:id="rId37"/>
    <p:sldId id="761" r:id="rId38"/>
    <p:sldId id="762" r:id="rId39"/>
    <p:sldId id="763" r:id="rId40"/>
    <p:sldId id="764" r:id="rId41"/>
    <p:sldId id="765" r:id="rId42"/>
    <p:sldId id="766" r:id="rId43"/>
    <p:sldId id="785" r:id="rId44"/>
    <p:sldId id="770" r:id="rId45"/>
    <p:sldId id="771" r:id="rId46"/>
    <p:sldId id="772" r:id="rId47"/>
    <p:sldId id="773" r:id="rId48"/>
    <p:sldId id="774" r:id="rId49"/>
    <p:sldId id="775" r:id="rId50"/>
    <p:sldId id="776" r:id="rId51"/>
    <p:sldId id="782" r:id="rId52"/>
    <p:sldId id="801" r:id="rId53"/>
    <p:sldId id="777" r:id="rId54"/>
    <p:sldId id="807" r:id="rId55"/>
    <p:sldId id="808" r:id="rId56"/>
    <p:sldId id="832" r:id="rId57"/>
    <p:sldId id="802" r:id="rId58"/>
  </p:sldIdLst>
  <p:sldSz cx="9144000" cy="6858000" type="screen4x3"/>
  <p:notesSz cx="7035800" cy="9194800"/>
  <p:defaultTex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457200" algn="ctr" rtl="0" eaLnBrk="0" fontAlgn="base" hangingPunct="0">
      <a:spcBef>
        <a:spcPct val="0"/>
      </a:spcBef>
      <a:spcAft>
        <a:spcPct val="0"/>
      </a:spcAft>
      <a:defRPr sz="1000" kern="1200">
        <a:solidFill>
          <a:schemeClr val="tx1"/>
        </a:solidFill>
        <a:latin typeface="Arial" charset="0"/>
        <a:ea typeface="+mn-ea"/>
        <a:cs typeface="+mn-cs"/>
      </a:defRPr>
    </a:lvl2pPr>
    <a:lvl3pPr marL="914400" algn="ctr" rtl="0" eaLnBrk="0" fontAlgn="base" hangingPunct="0">
      <a:spcBef>
        <a:spcPct val="0"/>
      </a:spcBef>
      <a:spcAft>
        <a:spcPct val="0"/>
      </a:spcAft>
      <a:defRPr sz="1000" kern="1200">
        <a:solidFill>
          <a:schemeClr val="tx1"/>
        </a:solidFill>
        <a:latin typeface="Arial" charset="0"/>
        <a:ea typeface="+mn-ea"/>
        <a:cs typeface="+mn-cs"/>
      </a:defRPr>
    </a:lvl3pPr>
    <a:lvl4pPr marL="1371600" algn="ctr" rtl="0" eaLnBrk="0" fontAlgn="base" hangingPunct="0">
      <a:spcBef>
        <a:spcPct val="0"/>
      </a:spcBef>
      <a:spcAft>
        <a:spcPct val="0"/>
      </a:spcAft>
      <a:defRPr sz="1000" kern="1200">
        <a:solidFill>
          <a:schemeClr val="tx1"/>
        </a:solidFill>
        <a:latin typeface="Arial" charset="0"/>
        <a:ea typeface="+mn-ea"/>
        <a:cs typeface="+mn-cs"/>
      </a:defRPr>
    </a:lvl4pPr>
    <a:lvl5pPr marL="1828800" algn="ctr"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C00"/>
    <a:srgbClr val="CCFFCC"/>
    <a:srgbClr val="FF66CC"/>
    <a:srgbClr val="6699FF"/>
    <a:srgbClr val="969696"/>
    <a:srgbClr val="37A537"/>
    <a:srgbClr val="008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7719" autoAdjust="0"/>
  </p:normalViewPr>
  <p:slideViewPr>
    <p:cSldViewPr snapToGrid="0">
      <p:cViewPr>
        <p:scale>
          <a:sx n="100" d="100"/>
          <a:sy n="100" d="100"/>
        </p:scale>
        <p:origin x="-1098" y="-72"/>
      </p:cViewPr>
      <p:guideLst>
        <p:guide orient="horz" pos="197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522"/>
    </p:cViewPr>
  </p:sorterViewPr>
  <p:notesViewPr>
    <p:cSldViewPr snapToGrid="0">
      <p:cViewPr varScale="1">
        <p:scale>
          <a:sx n="57" d="100"/>
          <a:sy n="57" d="100"/>
        </p:scale>
        <p:origin x="-1692" y="-78"/>
      </p:cViewPr>
      <p:guideLst>
        <p:guide orient="horz" pos="2896"/>
        <p:guide pos="221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3071813" cy="450850"/>
          </a:xfrm>
          <a:prstGeom prst="rect">
            <a:avLst/>
          </a:prstGeom>
          <a:noFill/>
          <a:ln w="9525">
            <a:noFill/>
            <a:miter lim="800000"/>
            <a:headEnd/>
            <a:tailEnd/>
          </a:ln>
          <a:effectLst/>
        </p:spPr>
        <p:txBody>
          <a:bodyPr vert="horz" wrap="square" lIns="90346" tIns="45172" rIns="90346" bIns="45172" numCol="1" anchor="t" anchorCtr="0" compatLnSpc="1">
            <a:prstTxWarp prst="textNoShape">
              <a:avLst/>
            </a:prstTxWarp>
          </a:bodyPr>
          <a:lstStyle>
            <a:lvl1pPr algn="l" defTabSz="904875">
              <a:defRPr sz="1200">
                <a:latin typeface="Times New Roman" pitchFamily="18" charset="0"/>
              </a:defRPr>
            </a:lvl1pPr>
          </a:lstStyle>
          <a:p>
            <a:pPr>
              <a:defRPr/>
            </a:pPr>
            <a:endParaRPr lang="en-US"/>
          </a:p>
        </p:txBody>
      </p:sp>
      <p:sp>
        <p:nvSpPr>
          <p:cNvPr id="124931" name="Rectangle 3"/>
          <p:cNvSpPr>
            <a:spLocks noGrp="1" noChangeArrowheads="1"/>
          </p:cNvSpPr>
          <p:nvPr>
            <p:ph type="dt" sz="quarter" idx="1"/>
          </p:nvPr>
        </p:nvSpPr>
        <p:spPr bwMode="auto">
          <a:xfrm>
            <a:off x="3983038" y="0"/>
            <a:ext cx="3071812" cy="450850"/>
          </a:xfrm>
          <a:prstGeom prst="rect">
            <a:avLst/>
          </a:prstGeom>
          <a:noFill/>
          <a:ln w="9525">
            <a:noFill/>
            <a:miter lim="800000"/>
            <a:headEnd/>
            <a:tailEnd/>
          </a:ln>
          <a:effectLst/>
        </p:spPr>
        <p:txBody>
          <a:bodyPr vert="horz" wrap="square" lIns="90346" tIns="45172" rIns="90346" bIns="45172" numCol="1" anchor="t" anchorCtr="0" compatLnSpc="1">
            <a:prstTxWarp prst="textNoShape">
              <a:avLst/>
            </a:prstTxWarp>
          </a:bodyPr>
          <a:lstStyle>
            <a:lvl1pPr algn="r" defTabSz="904875">
              <a:defRPr sz="1200">
                <a:latin typeface="Times New Roman" pitchFamily="18" charset="0"/>
              </a:defRPr>
            </a:lvl1pPr>
          </a:lstStyle>
          <a:p>
            <a:pPr>
              <a:defRPr/>
            </a:pPr>
            <a:endParaRPr lang="en-US"/>
          </a:p>
        </p:txBody>
      </p:sp>
      <p:sp>
        <p:nvSpPr>
          <p:cNvPr id="124932" name="Rectangle 4"/>
          <p:cNvSpPr>
            <a:spLocks noGrp="1" noChangeArrowheads="1"/>
          </p:cNvSpPr>
          <p:nvPr>
            <p:ph type="ftr" sz="quarter" idx="2"/>
          </p:nvPr>
        </p:nvSpPr>
        <p:spPr bwMode="auto">
          <a:xfrm>
            <a:off x="0" y="8758238"/>
            <a:ext cx="3071813" cy="452437"/>
          </a:xfrm>
          <a:prstGeom prst="rect">
            <a:avLst/>
          </a:prstGeom>
          <a:noFill/>
          <a:ln w="9525">
            <a:noFill/>
            <a:miter lim="800000"/>
            <a:headEnd/>
            <a:tailEnd/>
          </a:ln>
          <a:effectLst/>
        </p:spPr>
        <p:txBody>
          <a:bodyPr vert="horz" wrap="square" lIns="90346" tIns="45172" rIns="90346" bIns="45172" numCol="1" anchor="b" anchorCtr="0" compatLnSpc="1">
            <a:prstTxWarp prst="textNoShape">
              <a:avLst/>
            </a:prstTxWarp>
          </a:bodyPr>
          <a:lstStyle>
            <a:lvl1pPr algn="l" defTabSz="904875">
              <a:defRPr sz="1200">
                <a:latin typeface="Times New Roman" pitchFamily="18" charset="0"/>
              </a:defRPr>
            </a:lvl1pPr>
          </a:lstStyle>
          <a:p>
            <a:pPr>
              <a:defRPr/>
            </a:pPr>
            <a:endParaRPr lang="en-US"/>
          </a:p>
        </p:txBody>
      </p:sp>
      <p:sp>
        <p:nvSpPr>
          <p:cNvPr id="124933" name="Rectangle 5"/>
          <p:cNvSpPr>
            <a:spLocks noGrp="1" noChangeArrowheads="1"/>
          </p:cNvSpPr>
          <p:nvPr>
            <p:ph type="sldNum" sz="quarter" idx="3"/>
          </p:nvPr>
        </p:nvSpPr>
        <p:spPr bwMode="auto">
          <a:xfrm>
            <a:off x="3983038" y="8758238"/>
            <a:ext cx="3071812" cy="452437"/>
          </a:xfrm>
          <a:prstGeom prst="rect">
            <a:avLst/>
          </a:prstGeom>
          <a:noFill/>
          <a:ln w="9525">
            <a:noFill/>
            <a:miter lim="800000"/>
            <a:headEnd/>
            <a:tailEnd/>
          </a:ln>
          <a:effectLst/>
        </p:spPr>
        <p:txBody>
          <a:bodyPr vert="horz" wrap="square" lIns="90346" tIns="45172" rIns="90346" bIns="45172" numCol="1" anchor="b" anchorCtr="0" compatLnSpc="1">
            <a:prstTxWarp prst="textNoShape">
              <a:avLst/>
            </a:prstTxWarp>
          </a:bodyPr>
          <a:lstStyle>
            <a:lvl1pPr algn="r" defTabSz="904875">
              <a:defRPr sz="1200">
                <a:latin typeface="Times New Roman" pitchFamily="18" charset="0"/>
              </a:defRPr>
            </a:lvl1pPr>
          </a:lstStyle>
          <a:p>
            <a:pPr>
              <a:defRPr/>
            </a:pPr>
            <a:fld id="{E5C3951E-36D5-4949-B415-5B88EDBB2DB4}" type="slidenum">
              <a:rPr lang="en-US"/>
              <a:pPr>
                <a:defRPr/>
              </a:pPr>
              <a:t>‹#›</a:t>
            </a:fld>
            <a:endParaRPr lang="en-US"/>
          </a:p>
        </p:txBody>
      </p:sp>
    </p:spTree>
    <p:extLst>
      <p:ext uri="{BB962C8B-B14F-4D97-AF65-F5344CB8AC3E}">
        <p14:creationId xmlns:p14="http://schemas.microsoft.com/office/powerpoint/2010/main" val="1313099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4"/>
          <p:cNvSpPr>
            <a:spLocks noGrp="1" noRot="1" noChangeAspect="1" noChangeArrowheads="1" noTextEdit="1"/>
          </p:cNvSpPr>
          <p:nvPr>
            <p:ph type="sldImg" idx="2"/>
          </p:nvPr>
        </p:nvSpPr>
        <p:spPr bwMode="auto">
          <a:xfrm>
            <a:off x="606425" y="174625"/>
            <a:ext cx="5772150" cy="4329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p:cNvSpPr>
            <a:spLocks noGrp="1" noChangeArrowheads="1"/>
          </p:cNvSpPr>
          <p:nvPr>
            <p:ph type="body" sz="quarter" idx="3"/>
          </p:nvPr>
        </p:nvSpPr>
        <p:spPr bwMode="auto">
          <a:xfrm>
            <a:off x="933450" y="4649788"/>
            <a:ext cx="5168900" cy="4089400"/>
          </a:xfrm>
          <a:prstGeom prst="rect">
            <a:avLst/>
          </a:prstGeom>
          <a:noFill/>
          <a:ln w="9525">
            <a:noFill/>
            <a:miter lim="800000"/>
            <a:headEnd/>
            <a:tailEnd/>
          </a:ln>
          <a:effectLst/>
        </p:spPr>
        <p:txBody>
          <a:bodyPr vert="horz" wrap="square" lIns="91753" tIns="45874" rIns="91753" bIns="4587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4105932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203325" y="695325"/>
            <a:ext cx="4632325" cy="3473450"/>
          </a:xfrm>
          <a:ln/>
        </p:spPr>
      </p:sp>
      <p:sp>
        <p:nvSpPr>
          <p:cNvPr id="39939" name="Rectangle 3"/>
          <p:cNvSpPr>
            <a:spLocks noGrp="1" noChangeArrowheads="1"/>
          </p:cNvSpPr>
          <p:nvPr>
            <p:ph type="body" idx="1"/>
          </p:nvPr>
        </p:nvSpPr>
        <p:spPr>
          <a:xfrm>
            <a:off x="929965" y="4393071"/>
            <a:ext cx="5175873" cy="4092963"/>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 always ask for good observations, representative. More than one ob during the heat of the day, and especially if it is for the next day. We should all go through Dispatch. Spots for the next day are okay if they put that and the time they want it in remarks. MT/ID airshed does not do much meteorology for better results request ventilation forecast on spot request form.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Notice the different layers that are in the fire plume showing  two (2) stable layers with different wind directions and speeds and an unstable layer above the stable layers. Late in the afternoon the fire was able to get into a basin with heavier. The more intense fire was able to punch through the stable layers and create a plume to 26,000 feet.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95751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233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0596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7013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81000"/>
            <a:ext cx="7772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52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9859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5267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532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8925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8397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35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6468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4173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000" b="1">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FF00"/>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000" b="1">
          <a:solidFill>
            <a:srgbClr val="FFFF00"/>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000" b="1">
          <a:solidFill>
            <a:srgbClr val="FFFF00"/>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000" b="1">
          <a:solidFill>
            <a:srgbClr val="FFFF00"/>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000" b="1">
          <a:solidFill>
            <a:srgbClr val="FFFF00"/>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000" b="1">
          <a:solidFill>
            <a:srgbClr val="FFFF00"/>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000" b="1">
          <a:solidFill>
            <a:srgbClr val="FFFF00"/>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000" b="1">
          <a:solidFill>
            <a:srgbClr val="FFFF00"/>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50000"/>
        </a:spcAft>
        <a:buClr>
          <a:srgbClr val="FF0066"/>
        </a:buClr>
        <a:buChar char="•"/>
        <a:defRPr sz="28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50000"/>
        </a:spcAft>
        <a:buClr>
          <a:srgbClr val="FF0066"/>
        </a:buClr>
        <a:buChar char="–"/>
        <a:defRPr sz="2400" b="1" i="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50000"/>
        </a:spcAft>
        <a:buClr>
          <a:srgbClr val="FF0066"/>
        </a:buClr>
        <a:buChar char="•"/>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50000"/>
        </a:spcAft>
        <a:buClr>
          <a:srgbClr val="FF0066"/>
        </a:buClr>
        <a:buChar char="–"/>
        <a:defRPr sz="2000" b="1" i="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50000"/>
        </a:spcAft>
        <a:buClr>
          <a:srgbClr val="FF0066"/>
        </a:buClr>
        <a:buChar char="»"/>
        <a:defRPr sz="2000" b="1">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50000"/>
        </a:spcAft>
        <a:buClr>
          <a:srgbClr val="FF0066"/>
        </a:buClr>
        <a:buChar char="»"/>
        <a:defRPr sz="2000" b="1">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50000"/>
        </a:spcAft>
        <a:buClr>
          <a:srgbClr val="FF0066"/>
        </a:buClr>
        <a:buChar char="»"/>
        <a:defRPr sz="2000" b="1">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50000"/>
        </a:spcAft>
        <a:buClr>
          <a:srgbClr val="FF0066"/>
        </a:buClr>
        <a:buChar char="»"/>
        <a:defRPr sz="2000" b="1">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50000"/>
        </a:spcAft>
        <a:buClr>
          <a:srgbClr val="FF0066"/>
        </a:buClr>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weather.gov/spokan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firesmoke.us/wfdss/" TargetMode="External"/><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hyperlink" Target="http://firesmoke.us/wfds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nw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1163"/>
            <a:ext cx="156210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7"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650" y="5505450"/>
            <a:ext cx="15303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8" descr="firewx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588" y="5424488"/>
            <a:ext cx="142716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2" descr="colum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13"/>
          <p:cNvSpPr txBox="1">
            <a:spLocks noChangeArrowheads="1"/>
          </p:cNvSpPr>
          <p:nvPr/>
        </p:nvSpPr>
        <p:spPr bwMode="auto">
          <a:xfrm>
            <a:off x="231775" y="163513"/>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endParaRPr lang="en-US"/>
          </a:p>
        </p:txBody>
      </p:sp>
      <p:sp>
        <p:nvSpPr>
          <p:cNvPr id="4103" name="Text Box 14"/>
          <p:cNvSpPr txBox="1">
            <a:spLocks noChangeArrowheads="1"/>
          </p:cNvSpPr>
          <p:nvPr/>
        </p:nvSpPr>
        <p:spPr bwMode="auto">
          <a:xfrm>
            <a:off x="0" y="9525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3200" b="1" dirty="0">
                <a:solidFill>
                  <a:schemeClr val="tx2"/>
                </a:solidFill>
              </a:rPr>
              <a:t>NWS Spokane Fire Weather</a:t>
            </a:r>
          </a:p>
          <a:p>
            <a:r>
              <a:rPr lang="en-US" sz="3200" b="1" dirty="0" smtClean="0">
                <a:solidFill>
                  <a:schemeClr val="tx2"/>
                </a:solidFill>
              </a:rPr>
              <a:t>Ellensburg WA</a:t>
            </a:r>
            <a:endParaRPr lang="en-US" sz="3200" b="1" dirty="0">
              <a:solidFill>
                <a:schemeClr val="tx2"/>
              </a:solidFill>
            </a:endParaRPr>
          </a:p>
          <a:p>
            <a:r>
              <a:rPr lang="en-US" sz="3200" b="1" dirty="0" smtClean="0">
                <a:solidFill>
                  <a:schemeClr val="tx2"/>
                </a:solidFill>
              </a:rPr>
              <a:t>March 14 2013</a:t>
            </a:r>
            <a:endParaRPr lang="en-US" sz="3200" b="1" dirty="0">
              <a:solidFill>
                <a:schemeClr val="tx2"/>
              </a:solidFill>
            </a:endParaRPr>
          </a:p>
        </p:txBody>
      </p:sp>
      <p:sp>
        <p:nvSpPr>
          <p:cNvPr id="2" name="TextBox 1"/>
          <p:cNvSpPr txBox="1"/>
          <p:nvPr/>
        </p:nvSpPr>
        <p:spPr>
          <a:xfrm>
            <a:off x="0" y="3581400"/>
            <a:ext cx="9144000" cy="523220"/>
          </a:xfrm>
          <a:prstGeom prst="rect">
            <a:avLst/>
          </a:prstGeom>
          <a:noFill/>
        </p:spPr>
        <p:txBody>
          <a:bodyPr wrap="square" rtlCol="0">
            <a:spAutoFit/>
          </a:bodyPr>
          <a:lstStyle/>
          <a:p>
            <a:r>
              <a:rPr lang="en-US" sz="2800" dirty="0" smtClean="0">
                <a:solidFill>
                  <a:schemeClr val="bg2"/>
                </a:solidFill>
              </a:rPr>
              <a:t>Jeremy Wolf</a:t>
            </a:r>
            <a:endParaRPr lang="en-US" sz="2800" dirty="0">
              <a:solidFill>
                <a:schemeClr val="bg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841"/>
          <a:stretch/>
        </p:blipFill>
        <p:spPr bwMode="auto">
          <a:xfrm>
            <a:off x="114299" y="1257300"/>
            <a:ext cx="8859951" cy="4819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47775" y="6296025"/>
            <a:ext cx="6915150" cy="338554"/>
          </a:xfrm>
          <a:prstGeom prst="rect">
            <a:avLst/>
          </a:prstGeom>
          <a:noFill/>
        </p:spPr>
        <p:txBody>
          <a:bodyPr wrap="square" rtlCol="0">
            <a:spAutoFit/>
          </a:bodyPr>
          <a:lstStyle/>
          <a:p>
            <a:r>
              <a:rPr lang="en-US" sz="1600" dirty="0" smtClean="0"/>
              <a:t>Courtesy: Seattle Times</a:t>
            </a:r>
            <a:endParaRPr lang="en-US" sz="1600" dirty="0"/>
          </a:p>
        </p:txBody>
      </p:sp>
    </p:spTree>
    <p:extLst>
      <p:ext uri="{BB962C8B-B14F-4D97-AF65-F5344CB8AC3E}">
        <p14:creationId xmlns:p14="http://schemas.microsoft.com/office/powerpoint/2010/main" val="215849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90625"/>
            <a:ext cx="7495826"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093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Quality Alerts</a:t>
            </a:r>
            <a:endParaRPr lang="en-US" dirty="0"/>
          </a:p>
        </p:txBody>
      </p:sp>
      <p:sp>
        <p:nvSpPr>
          <p:cNvPr id="3" name="Content Placeholder 2"/>
          <p:cNvSpPr>
            <a:spLocks noGrp="1"/>
          </p:cNvSpPr>
          <p:nvPr>
            <p:ph idx="1"/>
          </p:nvPr>
        </p:nvSpPr>
        <p:spPr>
          <a:xfrm>
            <a:off x="714375" y="1228725"/>
            <a:ext cx="7772400" cy="4114800"/>
          </a:xfrm>
        </p:spPr>
        <p:txBody>
          <a:bodyPr/>
          <a:lstStyle/>
          <a:p>
            <a:r>
              <a:rPr lang="en-US" dirty="0" smtClean="0"/>
              <a:t>First time posted on NWS Spokane site</a:t>
            </a:r>
          </a:p>
          <a:p>
            <a:r>
              <a:rPr lang="en-US" dirty="0" smtClean="0"/>
              <a:t>Mainly designed to pass on information and for more visibility (e.g. TV METS)</a:t>
            </a:r>
          </a:p>
          <a:p>
            <a:r>
              <a:rPr lang="en-US" dirty="0" smtClean="0"/>
              <a:t>We can continue to relay these on our web page if big smoke problems occur</a:t>
            </a:r>
          </a:p>
          <a:p>
            <a:r>
              <a:rPr lang="en-US" dirty="0" smtClean="0"/>
              <a:t>Possible format changes next time </a:t>
            </a:r>
          </a:p>
          <a:p>
            <a:r>
              <a:rPr lang="en-US" dirty="0" smtClean="0"/>
              <a:t>NWS participated in air quality daily calls</a:t>
            </a:r>
          </a:p>
          <a:p>
            <a:pPr lvl="1"/>
            <a:r>
              <a:rPr lang="en-US" dirty="0" smtClean="0"/>
              <a:t>Gave </a:t>
            </a:r>
            <a:r>
              <a:rPr lang="en-US" smtClean="0"/>
              <a:t>expected Meteorological </a:t>
            </a:r>
            <a:r>
              <a:rPr lang="en-US" dirty="0" smtClean="0"/>
              <a:t>inputs</a:t>
            </a:r>
          </a:p>
          <a:p>
            <a:endParaRPr lang="en-US" dirty="0"/>
          </a:p>
        </p:txBody>
      </p:sp>
    </p:spTree>
    <p:extLst>
      <p:ext uri="{BB962C8B-B14F-4D97-AF65-F5344CB8AC3E}">
        <p14:creationId xmlns:p14="http://schemas.microsoft.com/office/powerpoint/2010/main" val="2445348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92256"/>
          <a:stretch/>
        </p:blipFill>
        <p:spPr bwMode="auto">
          <a:xfrm>
            <a:off x="2506663" y="130175"/>
            <a:ext cx="411003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2682" b="45498"/>
          <a:stretch/>
        </p:blipFill>
        <p:spPr bwMode="auto">
          <a:xfrm>
            <a:off x="220663" y="666749"/>
            <a:ext cx="4766501" cy="318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61713"/>
          <a:stretch/>
        </p:blipFill>
        <p:spPr bwMode="auto">
          <a:xfrm>
            <a:off x="3866324" y="3733800"/>
            <a:ext cx="511286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015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IMET (Incident Meteorologist Support)</a:t>
            </a:r>
            <a:endParaRPr lang="en-US" dirty="0"/>
          </a:p>
        </p:txBody>
      </p:sp>
      <p:sp>
        <p:nvSpPr>
          <p:cNvPr id="3" name="Content Placeholder 2"/>
          <p:cNvSpPr>
            <a:spLocks noGrp="1"/>
          </p:cNvSpPr>
          <p:nvPr>
            <p:ph idx="1"/>
          </p:nvPr>
        </p:nvSpPr>
        <p:spPr/>
        <p:txBody>
          <a:bodyPr/>
          <a:lstStyle/>
          <a:p>
            <a:r>
              <a:rPr lang="en-US" dirty="0" smtClean="0"/>
              <a:t>Provided on-site weather support for the Wenatchee Complex Fires</a:t>
            </a:r>
          </a:p>
          <a:p>
            <a:r>
              <a:rPr lang="en-US" dirty="0" smtClean="0"/>
              <a:t>Fire camp at Confluence State Park</a:t>
            </a:r>
          </a:p>
          <a:p>
            <a:pPr lvl="1"/>
            <a:r>
              <a:rPr lang="en-US" dirty="0" smtClean="0"/>
              <a:t>Air quality sensor installed in camp</a:t>
            </a:r>
          </a:p>
          <a:p>
            <a:r>
              <a:rPr lang="en-US" dirty="0" smtClean="0"/>
              <a:t>Participated in daily air quality calls concerning how the fires were specifically adding smoke to the area (prescribed and wildfire burning at the fire) </a:t>
            </a:r>
            <a:endParaRPr lang="en-US" dirty="0"/>
          </a:p>
        </p:txBody>
      </p:sp>
    </p:spTree>
    <p:extLst>
      <p:ext uri="{BB962C8B-B14F-4D97-AF65-F5344CB8AC3E}">
        <p14:creationId xmlns:p14="http://schemas.microsoft.com/office/powerpoint/2010/main" val="3647078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327025" y="0"/>
            <a:ext cx="8816975" cy="1152525"/>
          </a:xfrm>
        </p:spPr>
        <p:txBody>
          <a:bodyPr/>
          <a:lstStyle/>
          <a:p>
            <a:pPr eaLnBrk="1" hangingPunct="1">
              <a:defRPr/>
            </a:pPr>
            <a:r>
              <a:rPr lang="en-US" sz="3600" dirty="0" smtClean="0"/>
              <a:t>So How Have We Done So Far?</a:t>
            </a:r>
          </a:p>
        </p:txBody>
      </p:sp>
      <p:pic>
        <p:nvPicPr>
          <p:cNvPr id="3078" name="Picture 6" descr="GOES-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83" y="952499"/>
            <a:ext cx="4005385" cy="31242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OES-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037" y="952499"/>
            <a:ext cx="3832225" cy="29891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vortex.accuweather.com/adc2004/pub/includes/columns/newsstory/2012/590x437_10021836_ussnow1213_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092" y="3533791"/>
            <a:ext cx="4488058" cy="332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56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13"/>
          <p:cNvSpPr txBox="1">
            <a:spLocks noChangeArrowheads="1"/>
          </p:cNvSpPr>
          <p:nvPr/>
        </p:nvSpPr>
        <p:spPr bwMode="auto">
          <a:xfrm>
            <a:off x="231775" y="163513"/>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endParaRPr lang="en-US"/>
          </a:p>
        </p:txBody>
      </p:sp>
      <p:sp>
        <p:nvSpPr>
          <p:cNvPr id="5130" name="TextBox 15"/>
          <p:cNvSpPr txBox="1">
            <a:spLocks noChangeArrowheads="1"/>
          </p:cNvSpPr>
          <p:nvPr/>
        </p:nvSpPr>
        <p:spPr bwMode="auto">
          <a:xfrm>
            <a:off x="1323975" y="285750"/>
            <a:ext cx="617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2400" b="1" dirty="0">
                <a:solidFill>
                  <a:schemeClr val="tx2"/>
                </a:solidFill>
              </a:rPr>
              <a:t>The Water Year </a:t>
            </a:r>
            <a:r>
              <a:rPr lang="en-US" sz="2400" b="1" dirty="0" smtClean="0">
                <a:solidFill>
                  <a:schemeClr val="tx2"/>
                </a:solidFill>
              </a:rPr>
              <a:t>since 10/1/2012</a:t>
            </a:r>
            <a:endParaRPr lang="en-US" sz="2400" b="1" dirty="0">
              <a:solidFill>
                <a:schemeClr val="tx2"/>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75" y="747415"/>
            <a:ext cx="7567912" cy="600557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a:spLocks noChangeArrowheads="1"/>
          </p:cNvSpPr>
          <p:nvPr/>
        </p:nvSpPr>
        <p:spPr bwMode="auto">
          <a:xfrm>
            <a:off x="1323975" y="83492"/>
            <a:ext cx="617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2400" b="1" dirty="0">
                <a:solidFill>
                  <a:schemeClr val="tx2"/>
                </a:solidFill>
              </a:rPr>
              <a:t>The </a:t>
            </a:r>
            <a:r>
              <a:rPr lang="en-US" sz="2400" b="1" dirty="0" smtClean="0">
                <a:solidFill>
                  <a:schemeClr val="tx2"/>
                </a:solidFill>
              </a:rPr>
              <a:t>Departure from Normal  Temperature</a:t>
            </a:r>
            <a:endParaRPr lang="en-US" sz="2400" b="1" dirty="0">
              <a:solidFill>
                <a:schemeClr val="tx2"/>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27" r="3101" b="4825"/>
          <a:stretch/>
        </p:blipFill>
        <p:spPr>
          <a:xfrm>
            <a:off x="0" y="678508"/>
            <a:ext cx="4410075" cy="350157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634" r="-436" b="4049"/>
          <a:stretch/>
        </p:blipFill>
        <p:spPr>
          <a:xfrm>
            <a:off x="3945818" y="2838450"/>
            <a:ext cx="5198182" cy="3976688"/>
          </a:xfrm>
          <a:prstGeom prst="rect">
            <a:avLst/>
          </a:prstGeom>
        </p:spPr>
      </p:pic>
    </p:spTree>
    <p:extLst>
      <p:ext uri="{BB962C8B-B14F-4D97-AF65-F5344CB8AC3E}">
        <p14:creationId xmlns:p14="http://schemas.microsoft.com/office/powerpoint/2010/main" val="37486170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942975" y="146050"/>
            <a:ext cx="7115175" cy="461665"/>
          </a:xfrm>
          <a:prstGeom prst="rect">
            <a:avLst/>
          </a:prstGeom>
          <a:solidFill>
            <a:schemeClr val="bg1"/>
          </a:solidFill>
          <a:ln>
            <a:noFill/>
          </a:ln>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2400" b="1" dirty="0" smtClean="0">
                <a:solidFill>
                  <a:schemeClr val="tx2"/>
                </a:solidFill>
              </a:rPr>
              <a:t>Current Mountain </a:t>
            </a:r>
            <a:r>
              <a:rPr lang="en-US" sz="2400" b="1" dirty="0">
                <a:solidFill>
                  <a:schemeClr val="tx2"/>
                </a:solidFill>
              </a:rPr>
              <a:t>Snow Pack Data</a:t>
            </a:r>
          </a:p>
        </p:txBody>
      </p:sp>
      <p:sp>
        <p:nvSpPr>
          <p:cNvPr id="2" name="AutoShape 2" descr="http://www.wcc.nrcs.usda.gov/gis/images/west_swepctnormal_update.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7216775" y="2371725"/>
            <a:ext cx="1927225" cy="3785652"/>
          </a:xfrm>
          <a:prstGeom prst="rect">
            <a:avLst/>
          </a:prstGeom>
          <a:noFill/>
        </p:spPr>
        <p:txBody>
          <a:bodyPr wrap="square" rtlCol="0">
            <a:spAutoFit/>
          </a:bodyPr>
          <a:lstStyle/>
          <a:p>
            <a:pPr algn="l"/>
            <a:r>
              <a:rPr lang="en-US" sz="2000" dirty="0" smtClean="0">
                <a:solidFill>
                  <a:srgbClr val="FFFF00"/>
                </a:solidFill>
              </a:rPr>
              <a:t>What can we expect for the remainder of the year? Typically we get about 70% of our snow by the end of February. Last two years have not followed this trend.</a:t>
            </a:r>
            <a:endParaRPr lang="en-US" sz="2000" dirty="0">
              <a:solidFill>
                <a:srgbClr val="FFFF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0" y="1119087"/>
            <a:ext cx="7173345" cy="525313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Drought Monitor, February 19, 2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80963"/>
            <a:ext cx="5530027" cy="41290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nited States Seasonal Drought Outlook Graphic - click on image to en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75" y="2233371"/>
            <a:ext cx="5381625" cy="46246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6" descr="LightPage-1"/>
          <p:cNvPicPr>
            <a:picLocks noChangeAspect="1" noChangeArrowheads="1"/>
          </p:cNvPicPr>
          <p:nvPr/>
        </p:nvPicPr>
        <p:blipFill>
          <a:blip r:embed="rId3" cstate="print"/>
          <a:srcRect/>
          <a:stretch>
            <a:fillRect/>
          </a:stretch>
        </p:blipFill>
        <p:spPr bwMode="auto">
          <a:xfrm>
            <a:off x="4852987" y="2874963"/>
            <a:ext cx="4073525" cy="2638425"/>
          </a:xfrm>
          <a:prstGeom prst="rect">
            <a:avLst/>
          </a:prstGeom>
          <a:noFill/>
          <a:ln w="9525">
            <a:solidFill>
              <a:schemeClr val="tx1"/>
            </a:solidFill>
            <a:miter lim="800000"/>
            <a:headEnd/>
            <a:tailEnd/>
          </a:ln>
        </p:spPr>
      </p:pic>
      <p:pic>
        <p:nvPicPr>
          <p:cNvPr id="8194" name="Picture 4" descr="KV Hall 415p 111308 S of GF"/>
          <p:cNvPicPr>
            <a:picLocks noChangeAspect="1" noChangeArrowheads="1"/>
          </p:cNvPicPr>
          <p:nvPr/>
        </p:nvPicPr>
        <p:blipFill>
          <a:blip r:embed="rId4" cstate="print"/>
          <a:srcRect/>
          <a:stretch>
            <a:fillRect/>
          </a:stretch>
        </p:blipFill>
        <p:spPr bwMode="auto">
          <a:xfrm>
            <a:off x="534988" y="4194175"/>
            <a:ext cx="3849687" cy="2444750"/>
          </a:xfrm>
          <a:prstGeom prst="rect">
            <a:avLst/>
          </a:prstGeom>
          <a:noFill/>
          <a:ln w="9525">
            <a:noFill/>
            <a:miter lim="800000"/>
            <a:headEnd/>
            <a:tailEnd/>
          </a:ln>
        </p:spPr>
      </p:pic>
      <p:sp>
        <p:nvSpPr>
          <p:cNvPr id="112642" name="Rectangle 2"/>
          <p:cNvSpPr>
            <a:spLocks noGrp="1" noChangeArrowheads="1"/>
          </p:cNvSpPr>
          <p:nvPr>
            <p:ph type="title"/>
          </p:nvPr>
        </p:nvSpPr>
        <p:spPr/>
        <p:txBody>
          <a:bodyPr/>
          <a:lstStyle/>
          <a:p>
            <a:pPr>
              <a:defRPr/>
            </a:pPr>
            <a:r>
              <a:rPr lang="en-US" dirty="0" smtClean="0"/>
              <a:t>I Will Talk About…</a:t>
            </a:r>
          </a:p>
        </p:txBody>
      </p:sp>
      <p:sp>
        <p:nvSpPr>
          <p:cNvPr id="112643" name="Rectangle 3"/>
          <p:cNvSpPr>
            <a:spLocks noGrp="1" noChangeArrowheads="1"/>
          </p:cNvSpPr>
          <p:nvPr>
            <p:ph type="body" idx="1"/>
          </p:nvPr>
        </p:nvSpPr>
        <p:spPr>
          <a:xfrm>
            <a:off x="695325" y="1387475"/>
            <a:ext cx="7772400" cy="4114800"/>
          </a:xfrm>
        </p:spPr>
        <p:txBody>
          <a:bodyPr/>
          <a:lstStyle/>
          <a:p>
            <a:pPr>
              <a:defRPr/>
            </a:pPr>
            <a:r>
              <a:rPr lang="en-US" dirty="0" smtClean="0"/>
              <a:t>Brief recap of last summer weather/fires</a:t>
            </a:r>
          </a:p>
          <a:p>
            <a:pPr>
              <a:defRPr/>
            </a:pPr>
            <a:r>
              <a:rPr lang="en-US" dirty="0" smtClean="0"/>
              <a:t>The Outlook for This Summer</a:t>
            </a:r>
          </a:p>
          <a:p>
            <a:pPr>
              <a:defRPr/>
            </a:pPr>
            <a:r>
              <a:rPr lang="en-US" dirty="0" smtClean="0"/>
              <a:t>NWS Web Page Tools</a:t>
            </a:r>
          </a:p>
          <a:p>
            <a:pPr>
              <a:defRPr/>
            </a:pPr>
            <a:r>
              <a:rPr lang="en-US" dirty="0" smtClean="0"/>
              <a:t>Basic Smoke Behavior and Terms</a:t>
            </a:r>
          </a:p>
          <a:p>
            <a:pPr>
              <a:defRPr/>
            </a:pPr>
            <a:r>
              <a:rPr lang="en-US" dirty="0" smtClean="0"/>
              <a:t>Forecast Tools</a:t>
            </a:r>
          </a:p>
        </p:txBody>
      </p:sp>
    </p:spTree>
    <p:extLst>
      <p:ext uri="{BB962C8B-B14F-4D97-AF65-F5344CB8AC3E}">
        <p14:creationId xmlns:p14="http://schemas.microsoft.com/office/powerpoint/2010/main" val="3909189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828350" y="136416"/>
            <a:ext cx="5314275" cy="646331"/>
          </a:xfrm>
          <a:prstGeom prst="rect">
            <a:avLst/>
          </a:prstGeom>
          <a:solidFill>
            <a:schemeClr val="bg1"/>
          </a:solidFill>
          <a:ln>
            <a:noFill/>
          </a:ln>
        </p:spPr>
        <p:txBody>
          <a:bodyPr wrap="none" anchor="ctr">
            <a:spAutoFit/>
          </a:bodyPr>
          <a:lstStyle/>
          <a:p>
            <a:r>
              <a:rPr lang="en-US" sz="3600" dirty="0" smtClean="0">
                <a:ea typeface="Calibri" pitchFamily="34" charset="0"/>
                <a:cs typeface="Times New Roman" pitchFamily="18" charset="0"/>
              </a:rPr>
              <a:t>El Nino/La Nina Forecast</a:t>
            </a:r>
            <a:endParaRPr lang="en-US" sz="3600" dirty="0">
              <a:ea typeface="Calibri" pitchFamily="34" charset="0"/>
              <a:cs typeface="Times New Roman" pitchFamily="18" charset="0"/>
            </a:endParaRPr>
          </a:p>
        </p:txBody>
      </p:sp>
      <p:pic>
        <p:nvPicPr>
          <p:cNvPr id="8194" name="Picture 2" descr="http://www.cpc.ncep.noaa.gov/products/CFSv2/imagesInd3/nino34Se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857250"/>
            <a:ext cx="8343900" cy="58979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33523" y="3806247"/>
            <a:ext cx="2366763" cy="923330"/>
          </a:xfrm>
          <a:prstGeom prst="rect">
            <a:avLst/>
          </a:prstGeom>
          <a:noFill/>
        </p:spPr>
        <p:txBody>
          <a:bodyPr wrap="square" rtlCol="0">
            <a:spAutoFit/>
          </a:bodyPr>
          <a:lstStyle/>
          <a:p>
            <a:r>
              <a:rPr lang="en-US" sz="1800" dirty="0" smtClean="0">
                <a:solidFill>
                  <a:schemeClr val="bg2"/>
                </a:solidFill>
              </a:rPr>
              <a:t>ENSO stay neutral or near neutral through late summer</a:t>
            </a:r>
            <a:endParaRPr lang="en-US" sz="1800" dirty="0">
              <a:solidFill>
                <a:schemeClr val="bg2"/>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12039" y="167194"/>
            <a:ext cx="8346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3200" b="1" dirty="0" smtClean="0">
                <a:latin typeface="Calibri" pitchFamily="34" charset="0"/>
                <a:ea typeface="Calibri" pitchFamily="34" charset="0"/>
                <a:cs typeface="Times New Roman" pitchFamily="18" charset="0"/>
              </a:rPr>
              <a:t>Temperature Outlook </a:t>
            </a:r>
            <a:r>
              <a:rPr lang="en-US" sz="3200" b="1" dirty="0">
                <a:latin typeface="Calibri" pitchFamily="34" charset="0"/>
                <a:ea typeface="Calibri" pitchFamily="34" charset="0"/>
                <a:cs typeface="Times New Roman" pitchFamily="18" charset="0"/>
              </a:rPr>
              <a:t>for </a:t>
            </a:r>
            <a:r>
              <a:rPr lang="en-US" sz="3200" b="1" dirty="0" smtClean="0">
                <a:latin typeface="Calibri" pitchFamily="34" charset="0"/>
                <a:ea typeface="Calibri" pitchFamily="34" charset="0"/>
                <a:cs typeface="Times New Roman" pitchFamily="18" charset="0"/>
              </a:rPr>
              <a:t>March-April-May 2013</a:t>
            </a:r>
            <a:endParaRPr lang="en-US" sz="3600" dirty="0">
              <a:ea typeface="Calibri" pitchFamily="34" charset="0"/>
              <a:cs typeface="Times New Roman" pitchFamily="18" charset="0"/>
            </a:endParaRPr>
          </a:p>
        </p:txBody>
      </p:sp>
      <p:sp>
        <p:nvSpPr>
          <p:cNvPr id="20483" name="Text Box 2"/>
          <p:cNvSpPr txBox="1">
            <a:spLocks noChangeArrowheads="1"/>
          </p:cNvSpPr>
          <p:nvPr/>
        </p:nvSpPr>
        <p:spPr bwMode="auto">
          <a:xfrm>
            <a:off x="103989" y="5657850"/>
            <a:ext cx="8763000" cy="1028700"/>
          </a:xfrm>
          <a:prstGeom prst="rect">
            <a:avLst/>
          </a:prstGeom>
          <a:solidFill>
            <a:srgbClr val="FFFFFF"/>
          </a:solidFill>
          <a:ln w="9525">
            <a:solidFill>
              <a:srgbClr val="FF0000"/>
            </a:solidFill>
            <a:miter lim="800000"/>
            <a:headEnd/>
            <a:tailEnd/>
          </a:ln>
        </p:spPr>
        <p:txBody>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Aft>
                <a:spcPts val="1000"/>
              </a:spcAft>
            </a:pPr>
            <a:r>
              <a:rPr lang="en-US" sz="2400" b="1" dirty="0" smtClean="0">
                <a:solidFill>
                  <a:schemeClr val="bg1"/>
                </a:solidFill>
                <a:latin typeface="Calibri" pitchFamily="34" charset="0"/>
              </a:rPr>
              <a:t>Higher Probability </a:t>
            </a:r>
            <a:r>
              <a:rPr lang="en-US" sz="2400" b="1" dirty="0">
                <a:solidFill>
                  <a:schemeClr val="bg1"/>
                </a:solidFill>
                <a:latin typeface="Calibri" pitchFamily="34" charset="0"/>
              </a:rPr>
              <a:t>of </a:t>
            </a:r>
            <a:r>
              <a:rPr lang="en-US" sz="2400" b="1" dirty="0" smtClean="0">
                <a:solidFill>
                  <a:schemeClr val="bg1"/>
                </a:solidFill>
                <a:latin typeface="Calibri" pitchFamily="34" charset="0"/>
              </a:rPr>
              <a:t>Below Average Temps in Blue Areas. Leaning towards cooler than normal for early Spring</a:t>
            </a:r>
            <a:endParaRPr lang="en-US" sz="2400" b="1" dirty="0">
              <a:solidFill>
                <a:schemeClr val="bg1"/>
              </a:solidFill>
              <a:latin typeface="Times New Roman" pitchFamily="18" charset="0"/>
            </a:endParaRPr>
          </a:p>
        </p:txBody>
      </p:sp>
      <p:pic>
        <p:nvPicPr>
          <p:cNvPr id="9218" name="Picture 2" descr="http://www.cpc.ncep.noaa.gov/products/predictions/long_range/t01.2c.gif"/>
          <p:cNvPicPr>
            <a:picLocks noChangeAspect="1" noChangeArrowheads="1"/>
          </p:cNvPicPr>
          <p:nvPr/>
        </p:nvPicPr>
        <p:blipFill rotWithShape="1">
          <a:blip r:embed="rId2">
            <a:extLst>
              <a:ext uri="{28A0092B-C50C-407E-A947-70E740481C1C}">
                <a14:useLocalDpi xmlns:a14="http://schemas.microsoft.com/office/drawing/2010/main" val="0"/>
              </a:ext>
            </a:extLst>
          </a:blip>
          <a:srcRect l="17418" t="39072" b="9431"/>
          <a:stretch/>
        </p:blipFill>
        <p:spPr bwMode="auto">
          <a:xfrm>
            <a:off x="312040" y="942974"/>
            <a:ext cx="8026334" cy="46501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ChangeArrowheads="1"/>
          </p:cNvSpPr>
          <p:nvPr/>
        </p:nvSpPr>
        <p:spPr bwMode="auto">
          <a:xfrm>
            <a:off x="265358" y="167194"/>
            <a:ext cx="84402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3200" b="1" dirty="0" smtClean="0">
                <a:latin typeface="Calibri" pitchFamily="34" charset="0"/>
                <a:ea typeface="Calibri" pitchFamily="34" charset="0"/>
                <a:cs typeface="Times New Roman" pitchFamily="18" charset="0"/>
              </a:rPr>
              <a:t>Precipitation Outlook </a:t>
            </a:r>
            <a:r>
              <a:rPr lang="en-US" sz="3200" b="1" dirty="0">
                <a:latin typeface="Calibri" pitchFamily="34" charset="0"/>
                <a:ea typeface="Calibri" pitchFamily="34" charset="0"/>
                <a:cs typeface="Times New Roman" pitchFamily="18" charset="0"/>
              </a:rPr>
              <a:t>for </a:t>
            </a:r>
            <a:r>
              <a:rPr lang="en-US" sz="3200" b="1" dirty="0" smtClean="0">
                <a:latin typeface="Calibri" pitchFamily="34" charset="0"/>
                <a:ea typeface="Calibri" pitchFamily="34" charset="0"/>
                <a:cs typeface="Times New Roman" pitchFamily="18" charset="0"/>
              </a:rPr>
              <a:t>March-April- May 2013</a:t>
            </a:r>
            <a:endParaRPr lang="en-US" sz="3600" dirty="0">
              <a:ea typeface="Calibri" pitchFamily="34" charset="0"/>
              <a:cs typeface="Times New Roman" pitchFamily="18" charset="0"/>
            </a:endParaRPr>
          </a:p>
        </p:txBody>
      </p:sp>
      <p:sp>
        <p:nvSpPr>
          <p:cNvPr id="5" name="Text Box 2"/>
          <p:cNvSpPr txBox="1">
            <a:spLocks noChangeArrowheads="1"/>
          </p:cNvSpPr>
          <p:nvPr/>
        </p:nvSpPr>
        <p:spPr bwMode="auto">
          <a:xfrm>
            <a:off x="247650" y="5895975"/>
            <a:ext cx="8763000" cy="962025"/>
          </a:xfrm>
          <a:prstGeom prst="rect">
            <a:avLst/>
          </a:prstGeom>
          <a:solidFill>
            <a:srgbClr val="FFFFFF"/>
          </a:solidFill>
          <a:ln w="9525">
            <a:solidFill>
              <a:srgbClr val="FF0000"/>
            </a:solidFill>
            <a:miter lim="800000"/>
            <a:headEnd/>
            <a:tailEnd/>
          </a:ln>
        </p:spPr>
        <p:txBody>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Aft>
                <a:spcPts val="1000"/>
              </a:spcAft>
            </a:pPr>
            <a:r>
              <a:rPr lang="en-US" sz="2400" b="1" dirty="0" smtClean="0">
                <a:solidFill>
                  <a:schemeClr val="bg1"/>
                </a:solidFill>
                <a:latin typeface="Calibri" pitchFamily="34" charset="0"/>
              </a:rPr>
              <a:t>Higher Probability </a:t>
            </a:r>
            <a:r>
              <a:rPr lang="en-US" sz="2400" b="1" dirty="0">
                <a:solidFill>
                  <a:schemeClr val="bg1"/>
                </a:solidFill>
                <a:latin typeface="Calibri" pitchFamily="34" charset="0"/>
              </a:rPr>
              <a:t>of </a:t>
            </a:r>
            <a:r>
              <a:rPr lang="en-US" sz="2400" b="1" dirty="0" smtClean="0">
                <a:solidFill>
                  <a:schemeClr val="bg1"/>
                </a:solidFill>
                <a:latin typeface="Calibri" pitchFamily="34" charset="0"/>
              </a:rPr>
              <a:t>Below Average </a:t>
            </a:r>
            <a:r>
              <a:rPr lang="en-US" sz="2400" b="1" dirty="0" err="1" smtClean="0">
                <a:solidFill>
                  <a:schemeClr val="bg1"/>
                </a:solidFill>
                <a:latin typeface="Calibri" pitchFamily="34" charset="0"/>
              </a:rPr>
              <a:t>Precip</a:t>
            </a:r>
            <a:r>
              <a:rPr lang="en-US" sz="2400" b="1" dirty="0" smtClean="0">
                <a:solidFill>
                  <a:schemeClr val="bg1"/>
                </a:solidFill>
                <a:latin typeface="Calibri" pitchFamily="34" charset="0"/>
              </a:rPr>
              <a:t> in Orange Areas. About normal or slightly drier for early Spring for PNW</a:t>
            </a:r>
            <a:endParaRPr lang="en-US" sz="2400" b="1" dirty="0">
              <a:solidFill>
                <a:schemeClr val="bg1"/>
              </a:solidFill>
              <a:latin typeface="Times New Roman" pitchFamily="18" charset="0"/>
            </a:endParaRPr>
          </a:p>
        </p:txBody>
      </p:sp>
      <p:pic>
        <p:nvPicPr>
          <p:cNvPr id="10242" name="Picture 2" descr="http://www.cpc.ncep.noaa.gov/products/predictions/long_range/p01.2c.gif"/>
          <p:cNvPicPr>
            <a:picLocks noChangeAspect="1" noChangeArrowheads="1"/>
          </p:cNvPicPr>
          <p:nvPr/>
        </p:nvPicPr>
        <p:blipFill rotWithShape="1">
          <a:blip r:embed="rId2">
            <a:extLst>
              <a:ext uri="{28A0092B-C50C-407E-A947-70E740481C1C}">
                <a14:useLocalDpi xmlns:a14="http://schemas.microsoft.com/office/drawing/2010/main" val="0"/>
              </a:ext>
            </a:extLst>
          </a:blip>
          <a:srcRect l="18869" t="39970" r="5609" b="10112"/>
          <a:stretch/>
        </p:blipFill>
        <p:spPr bwMode="auto">
          <a:xfrm>
            <a:off x="247563" y="751969"/>
            <a:ext cx="8190481" cy="50297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0" descr="http://www.esrl.noaa.gov/psd/tmp/climdiv/cd204.228.178.78.55.16.45.19.prcp.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4876800" y="265648"/>
            <a:ext cx="3676650" cy="2308324"/>
          </a:xfrm>
          <a:prstGeom prst="rect">
            <a:avLst/>
          </a:prstGeom>
          <a:noFill/>
        </p:spPr>
        <p:txBody>
          <a:bodyPr wrap="square" rtlCol="0">
            <a:spAutoFit/>
          </a:bodyPr>
          <a:lstStyle/>
          <a:p>
            <a:pPr algn="l"/>
            <a:r>
              <a:rPr lang="en-US" sz="2800" dirty="0" smtClean="0"/>
              <a:t>We compared analog years to the long term average for early summer. And this is what we found</a:t>
            </a:r>
            <a:endParaRPr lang="en-US" sz="2800" dirty="0"/>
          </a:p>
        </p:txBody>
      </p:sp>
      <p:sp>
        <p:nvSpPr>
          <p:cNvPr id="4" name="TextBox 3"/>
          <p:cNvSpPr txBox="1"/>
          <p:nvPr/>
        </p:nvSpPr>
        <p:spPr>
          <a:xfrm>
            <a:off x="63500" y="4638675"/>
            <a:ext cx="4194175" cy="1384995"/>
          </a:xfrm>
          <a:prstGeom prst="rect">
            <a:avLst/>
          </a:prstGeom>
          <a:noFill/>
        </p:spPr>
        <p:txBody>
          <a:bodyPr wrap="square" rtlCol="0">
            <a:spAutoFit/>
          </a:bodyPr>
          <a:lstStyle/>
          <a:p>
            <a:pPr algn="l"/>
            <a:r>
              <a:rPr lang="en-US" sz="2800" dirty="0" smtClean="0"/>
              <a:t>Near normal temperatures?, slightly above normal </a:t>
            </a:r>
            <a:r>
              <a:rPr lang="en-US" sz="2800" dirty="0" err="1" smtClean="0"/>
              <a:t>precip</a:t>
            </a:r>
            <a:endParaRPr lang="en-US" sz="28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62" y="155576"/>
            <a:ext cx="4594882" cy="41592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89" y="2724150"/>
            <a:ext cx="4450497" cy="4038600"/>
          </a:xfrm>
          <a:prstGeom prst="rect">
            <a:avLst/>
          </a:prstGeom>
        </p:spPr>
      </p:pic>
    </p:spTree>
    <p:extLst>
      <p:ext uri="{BB962C8B-B14F-4D97-AF65-F5344CB8AC3E}">
        <p14:creationId xmlns:p14="http://schemas.microsoft.com/office/powerpoint/2010/main" val="1789587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549572" y="167194"/>
            <a:ext cx="78718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3200" b="1" dirty="0" smtClean="0">
                <a:latin typeface="Calibri" pitchFamily="34" charset="0"/>
                <a:ea typeface="Calibri" pitchFamily="34" charset="0"/>
                <a:cs typeface="Times New Roman" pitchFamily="18" charset="0"/>
              </a:rPr>
              <a:t>Temperature Outlook </a:t>
            </a:r>
            <a:r>
              <a:rPr lang="en-US" sz="3200" b="1" dirty="0">
                <a:latin typeface="Calibri" pitchFamily="34" charset="0"/>
                <a:ea typeface="Calibri" pitchFamily="34" charset="0"/>
                <a:cs typeface="Times New Roman" pitchFamily="18" charset="0"/>
              </a:rPr>
              <a:t>for </a:t>
            </a:r>
            <a:r>
              <a:rPr lang="en-US" sz="3200" b="1" dirty="0" smtClean="0">
                <a:latin typeface="Calibri" pitchFamily="34" charset="0"/>
                <a:ea typeface="Calibri" pitchFamily="34" charset="0"/>
                <a:cs typeface="Times New Roman" pitchFamily="18" charset="0"/>
              </a:rPr>
              <a:t>May-June-July 2013</a:t>
            </a:r>
            <a:endParaRPr lang="en-US" sz="3600" dirty="0">
              <a:ea typeface="Calibri" pitchFamily="34" charset="0"/>
              <a:cs typeface="Times New Roman" pitchFamily="18" charset="0"/>
            </a:endParaRPr>
          </a:p>
        </p:txBody>
      </p:sp>
      <p:sp>
        <p:nvSpPr>
          <p:cNvPr id="20483" name="Text Box 2"/>
          <p:cNvSpPr txBox="1">
            <a:spLocks noChangeArrowheads="1"/>
          </p:cNvSpPr>
          <p:nvPr/>
        </p:nvSpPr>
        <p:spPr bwMode="auto">
          <a:xfrm>
            <a:off x="152400" y="5772150"/>
            <a:ext cx="8858250" cy="914400"/>
          </a:xfrm>
          <a:prstGeom prst="rect">
            <a:avLst/>
          </a:prstGeom>
          <a:solidFill>
            <a:srgbClr val="FFFFFF"/>
          </a:solidFill>
          <a:ln w="9525">
            <a:solidFill>
              <a:srgbClr val="FF0000"/>
            </a:solidFill>
            <a:miter lim="800000"/>
            <a:headEnd/>
            <a:tailEnd/>
          </a:ln>
        </p:spPr>
        <p:txBody>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Aft>
                <a:spcPts val="1000"/>
              </a:spcAft>
            </a:pPr>
            <a:r>
              <a:rPr lang="en-US" sz="2400" b="1" dirty="0" smtClean="0">
                <a:solidFill>
                  <a:schemeClr val="bg1"/>
                </a:solidFill>
                <a:latin typeface="Calibri" pitchFamily="34" charset="0"/>
              </a:rPr>
              <a:t>Higher Probability </a:t>
            </a:r>
            <a:r>
              <a:rPr lang="en-US" sz="2400" b="1" dirty="0">
                <a:solidFill>
                  <a:schemeClr val="bg1"/>
                </a:solidFill>
                <a:latin typeface="Calibri" pitchFamily="34" charset="0"/>
              </a:rPr>
              <a:t>of </a:t>
            </a:r>
            <a:r>
              <a:rPr lang="en-US" sz="2400" b="1" dirty="0" smtClean="0">
                <a:solidFill>
                  <a:schemeClr val="bg1"/>
                </a:solidFill>
                <a:latin typeface="Calibri" pitchFamily="34" charset="0"/>
              </a:rPr>
              <a:t>Above Average Temps in orange Areas. EC means equal chances (uncertainty is high)</a:t>
            </a:r>
            <a:endParaRPr lang="en-US" sz="2400" b="1" dirty="0">
              <a:solidFill>
                <a:schemeClr val="bg1"/>
              </a:solidFill>
              <a:latin typeface="Times New Roman" pitchFamily="18" charset="0"/>
            </a:endParaRPr>
          </a:p>
        </p:txBody>
      </p:sp>
      <p:pic>
        <p:nvPicPr>
          <p:cNvPr id="11266" name="Picture 2" descr="http://www.cpc.ncep.noaa.gov/products/predictions/long_range/t03.2c.gif"/>
          <p:cNvPicPr>
            <a:picLocks noChangeAspect="1" noChangeArrowheads="1"/>
          </p:cNvPicPr>
          <p:nvPr/>
        </p:nvPicPr>
        <p:blipFill rotWithShape="1">
          <a:blip r:embed="rId2">
            <a:extLst>
              <a:ext uri="{28A0092B-C50C-407E-A947-70E740481C1C}">
                <a14:useLocalDpi xmlns:a14="http://schemas.microsoft.com/office/drawing/2010/main" val="0"/>
              </a:ext>
            </a:extLst>
          </a:blip>
          <a:srcRect l="21372" t="39371" r="6584" b="10479"/>
          <a:stretch/>
        </p:blipFill>
        <p:spPr bwMode="auto">
          <a:xfrm>
            <a:off x="400049" y="751969"/>
            <a:ext cx="7629525" cy="4934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766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ChangeArrowheads="1"/>
          </p:cNvSpPr>
          <p:nvPr/>
        </p:nvSpPr>
        <p:spPr bwMode="auto">
          <a:xfrm>
            <a:off x="502892" y="167194"/>
            <a:ext cx="79651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3200" b="1" dirty="0" smtClean="0">
                <a:latin typeface="Calibri" pitchFamily="34" charset="0"/>
                <a:ea typeface="Calibri" pitchFamily="34" charset="0"/>
                <a:cs typeface="Times New Roman" pitchFamily="18" charset="0"/>
              </a:rPr>
              <a:t>Precipitation Outlook </a:t>
            </a:r>
            <a:r>
              <a:rPr lang="en-US" sz="3200" b="1" dirty="0">
                <a:latin typeface="Calibri" pitchFamily="34" charset="0"/>
                <a:ea typeface="Calibri" pitchFamily="34" charset="0"/>
                <a:cs typeface="Times New Roman" pitchFamily="18" charset="0"/>
              </a:rPr>
              <a:t>for </a:t>
            </a:r>
            <a:r>
              <a:rPr lang="en-US" sz="3200" b="1" dirty="0" smtClean="0">
                <a:latin typeface="Calibri" pitchFamily="34" charset="0"/>
                <a:ea typeface="Calibri" pitchFamily="34" charset="0"/>
                <a:cs typeface="Times New Roman" pitchFamily="18" charset="0"/>
              </a:rPr>
              <a:t>May-June- July 2013</a:t>
            </a:r>
            <a:endParaRPr lang="en-US" sz="3600" dirty="0">
              <a:ea typeface="Calibri" pitchFamily="34" charset="0"/>
              <a:cs typeface="Times New Roman" pitchFamily="18" charset="0"/>
            </a:endParaRPr>
          </a:p>
        </p:txBody>
      </p:sp>
      <p:sp>
        <p:nvSpPr>
          <p:cNvPr id="5" name="Text Box 2"/>
          <p:cNvSpPr txBox="1">
            <a:spLocks noChangeArrowheads="1"/>
          </p:cNvSpPr>
          <p:nvPr/>
        </p:nvSpPr>
        <p:spPr bwMode="auto">
          <a:xfrm>
            <a:off x="247650" y="5972174"/>
            <a:ext cx="8763000" cy="885825"/>
          </a:xfrm>
          <a:prstGeom prst="rect">
            <a:avLst/>
          </a:prstGeom>
          <a:solidFill>
            <a:srgbClr val="FFFFFF"/>
          </a:solidFill>
          <a:ln w="9525">
            <a:solidFill>
              <a:srgbClr val="FF0000"/>
            </a:solidFill>
            <a:miter lim="800000"/>
            <a:headEnd/>
            <a:tailEnd/>
          </a:ln>
        </p:spPr>
        <p:txBody>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Aft>
                <a:spcPts val="1000"/>
              </a:spcAft>
            </a:pPr>
            <a:r>
              <a:rPr lang="en-US" sz="2400" b="1" dirty="0" smtClean="0">
                <a:solidFill>
                  <a:schemeClr val="bg1"/>
                </a:solidFill>
                <a:latin typeface="Calibri" pitchFamily="34" charset="0"/>
              </a:rPr>
              <a:t>Higher Probability </a:t>
            </a:r>
            <a:r>
              <a:rPr lang="en-US" sz="2400" b="1" dirty="0">
                <a:solidFill>
                  <a:schemeClr val="bg1"/>
                </a:solidFill>
                <a:latin typeface="Calibri" pitchFamily="34" charset="0"/>
              </a:rPr>
              <a:t>of </a:t>
            </a:r>
            <a:r>
              <a:rPr lang="en-US" sz="2400" b="1" dirty="0" smtClean="0">
                <a:solidFill>
                  <a:schemeClr val="bg1"/>
                </a:solidFill>
                <a:latin typeface="Calibri" pitchFamily="34" charset="0"/>
              </a:rPr>
              <a:t>Below Average </a:t>
            </a:r>
            <a:r>
              <a:rPr lang="en-US" sz="2400" b="1" dirty="0" err="1" smtClean="0">
                <a:solidFill>
                  <a:schemeClr val="bg1"/>
                </a:solidFill>
                <a:latin typeface="Calibri" pitchFamily="34" charset="0"/>
              </a:rPr>
              <a:t>Precip</a:t>
            </a:r>
            <a:r>
              <a:rPr lang="en-US" sz="2400" b="1" dirty="0" smtClean="0">
                <a:solidFill>
                  <a:schemeClr val="bg1"/>
                </a:solidFill>
                <a:latin typeface="Calibri" pitchFamily="34" charset="0"/>
              </a:rPr>
              <a:t> in brown Areas. EC means equal chances (high uncertainty)</a:t>
            </a:r>
            <a:endParaRPr lang="en-US" sz="2400" b="1" dirty="0">
              <a:solidFill>
                <a:schemeClr val="bg1"/>
              </a:solidFill>
              <a:latin typeface="Times New Roman" pitchFamily="18" charset="0"/>
            </a:endParaRPr>
          </a:p>
        </p:txBody>
      </p:sp>
      <p:pic>
        <p:nvPicPr>
          <p:cNvPr id="12290" name="Picture 2" descr="http://www.cpc.ncep.noaa.gov/products/predictions/long_range/p03.2c.gif"/>
          <p:cNvPicPr>
            <a:picLocks noChangeAspect="1" noChangeArrowheads="1"/>
          </p:cNvPicPr>
          <p:nvPr/>
        </p:nvPicPr>
        <p:blipFill rotWithShape="1">
          <a:blip r:embed="rId2">
            <a:extLst>
              <a:ext uri="{28A0092B-C50C-407E-A947-70E740481C1C}">
                <a14:useLocalDpi xmlns:a14="http://schemas.microsoft.com/office/drawing/2010/main" val="0"/>
              </a:ext>
            </a:extLst>
          </a:blip>
          <a:srcRect l="20537" t="42665" r="6305" b="9282"/>
          <a:stretch/>
        </p:blipFill>
        <p:spPr bwMode="auto">
          <a:xfrm>
            <a:off x="407822" y="828168"/>
            <a:ext cx="8273039" cy="504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1039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500" y="4638675"/>
            <a:ext cx="3813175" cy="1200329"/>
          </a:xfrm>
          <a:prstGeom prst="rect">
            <a:avLst/>
          </a:prstGeom>
          <a:noFill/>
        </p:spPr>
        <p:txBody>
          <a:bodyPr wrap="square" rtlCol="0">
            <a:spAutoFit/>
          </a:bodyPr>
          <a:lstStyle/>
          <a:p>
            <a:pPr algn="l"/>
            <a:r>
              <a:rPr lang="en-US" sz="2400" dirty="0" smtClean="0"/>
              <a:t>Slightly warmer than normal and drier than normal summer. </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 y="128587"/>
            <a:ext cx="4498426" cy="407193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211" y="2532145"/>
            <a:ext cx="4725064" cy="4287756"/>
          </a:xfrm>
          <a:prstGeom prst="rect">
            <a:avLst/>
          </a:prstGeom>
        </p:spPr>
      </p:pic>
    </p:spTree>
    <p:extLst>
      <p:ext uri="{BB962C8B-B14F-4D97-AF65-F5344CB8AC3E}">
        <p14:creationId xmlns:p14="http://schemas.microsoft.com/office/powerpoint/2010/main" val="3479628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65233" y="167194"/>
            <a:ext cx="84405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3200" b="1" dirty="0" smtClean="0">
                <a:latin typeface="Calibri" pitchFamily="34" charset="0"/>
                <a:ea typeface="Calibri" pitchFamily="34" charset="0"/>
                <a:cs typeface="Times New Roman" pitchFamily="18" charset="0"/>
              </a:rPr>
              <a:t>Temperature Outlook </a:t>
            </a:r>
            <a:r>
              <a:rPr lang="en-US" sz="3200" b="1" dirty="0">
                <a:latin typeface="Calibri" pitchFamily="34" charset="0"/>
                <a:ea typeface="Calibri" pitchFamily="34" charset="0"/>
                <a:cs typeface="Times New Roman" pitchFamily="18" charset="0"/>
              </a:rPr>
              <a:t>for </a:t>
            </a:r>
            <a:r>
              <a:rPr lang="en-US" sz="3200" b="1" dirty="0" smtClean="0">
                <a:latin typeface="Calibri" pitchFamily="34" charset="0"/>
                <a:ea typeface="Calibri" pitchFamily="34" charset="0"/>
                <a:cs typeface="Times New Roman" pitchFamily="18" charset="0"/>
              </a:rPr>
              <a:t>July-August-Sept 2013</a:t>
            </a:r>
            <a:endParaRPr lang="en-US" sz="3600" dirty="0">
              <a:ea typeface="Calibri" pitchFamily="34" charset="0"/>
              <a:cs typeface="Times New Roman" pitchFamily="18" charset="0"/>
            </a:endParaRPr>
          </a:p>
        </p:txBody>
      </p:sp>
      <p:sp>
        <p:nvSpPr>
          <p:cNvPr id="20483" name="Text Box 2"/>
          <p:cNvSpPr txBox="1">
            <a:spLocks noChangeArrowheads="1"/>
          </p:cNvSpPr>
          <p:nvPr/>
        </p:nvSpPr>
        <p:spPr bwMode="auto">
          <a:xfrm>
            <a:off x="247650" y="6153150"/>
            <a:ext cx="8763000" cy="495300"/>
          </a:xfrm>
          <a:prstGeom prst="rect">
            <a:avLst/>
          </a:prstGeom>
          <a:solidFill>
            <a:srgbClr val="FFFFFF"/>
          </a:solidFill>
          <a:ln w="9525">
            <a:solidFill>
              <a:srgbClr val="FF0000"/>
            </a:solidFill>
            <a:miter lim="800000"/>
            <a:headEnd/>
            <a:tailEnd/>
          </a:ln>
        </p:spPr>
        <p:txBody>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Aft>
                <a:spcPts val="1000"/>
              </a:spcAft>
            </a:pPr>
            <a:r>
              <a:rPr lang="en-US" sz="2400" b="1" dirty="0" smtClean="0">
                <a:solidFill>
                  <a:schemeClr val="bg1"/>
                </a:solidFill>
                <a:latin typeface="Calibri" pitchFamily="34" charset="0"/>
              </a:rPr>
              <a:t>Higher Probability </a:t>
            </a:r>
            <a:r>
              <a:rPr lang="en-US" sz="2400" b="1" dirty="0">
                <a:solidFill>
                  <a:schemeClr val="bg1"/>
                </a:solidFill>
                <a:latin typeface="Calibri" pitchFamily="34" charset="0"/>
              </a:rPr>
              <a:t>of </a:t>
            </a:r>
            <a:r>
              <a:rPr lang="en-US" sz="2400" b="1" dirty="0" smtClean="0">
                <a:solidFill>
                  <a:schemeClr val="bg1"/>
                </a:solidFill>
                <a:latin typeface="Calibri" pitchFamily="34" charset="0"/>
              </a:rPr>
              <a:t>Above Average Temps in Orange Areas</a:t>
            </a:r>
            <a:endParaRPr lang="en-US" sz="2400" b="1" dirty="0">
              <a:solidFill>
                <a:schemeClr val="bg1"/>
              </a:solidFill>
              <a:latin typeface="Times New Roman" pitchFamily="18" charset="0"/>
            </a:endParaRPr>
          </a:p>
        </p:txBody>
      </p:sp>
      <p:sp>
        <p:nvSpPr>
          <p:cNvPr id="2" name="AutoShape 2" descr="http://www.cpc.ncep.noaa.gov/products/predictions/long_range/t05.2c.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6" name="Picture 4" descr="http://www.cpc.ncep.noaa.gov/products/predictions/long_range/t05.2c.gif"/>
          <p:cNvPicPr>
            <a:picLocks noChangeAspect="1" noChangeArrowheads="1"/>
          </p:cNvPicPr>
          <p:nvPr/>
        </p:nvPicPr>
        <p:blipFill rotWithShape="1">
          <a:blip r:embed="rId2">
            <a:extLst>
              <a:ext uri="{28A0092B-C50C-407E-A947-70E740481C1C}">
                <a14:useLocalDpi xmlns:a14="http://schemas.microsoft.com/office/drawing/2010/main" val="0"/>
              </a:ext>
            </a:extLst>
          </a:blip>
          <a:srcRect l="18868" t="36377" r="5332" b="6437"/>
          <a:stretch/>
        </p:blipFill>
        <p:spPr bwMode="auto">
          <a:xfrm>
            <a:off x="542924" y="942973"/>
            <a:ext cx="7505701" cy="506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896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ChangeArrowheads="1"/>
          </p:cNvSpPr>
          <p:nvPr/>
        </p:nvSpPr>
        <p:spPr bwMode="auto">
          <a:xfrm>
            <a:off x="194507" y="167194"/>
            <a:ext cx="85819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3200" b="1" dirty="0" smtClean="0">
                <a:latin typeface="Calibri" pitchFamily="34" charset="0"/>
                <a:ea typeface="Calibri" pitchFamily="34" charset="0"/>
                <a:cs typeface="Times New Roman" pitchFamily="18" charset="0"/>
              </a:rPr>
              <a:t>Precipitation Outlook </a:t>
            </a:r>
            <a:r>
              <a:rPr lang="en-US" sz="3200" b="1" dirty="0">
                <a:latin typeface="Calibri" pitchFamily="34" charset="0"/>
                <a:ea typeface="Calibri" pitchFamily="34" charset="0"/>
                <a:cs typeface="Times New Roman" pitchFamily="18" charset="0"/>
              </a:rPr>
              <a:t>for </a:t>
            </a:r>
            <a:r>
              <a:rPr lang="en-US" sz="3200" b="1" dirty="0" smtClean="0">
                <a:latin typeface="Calibri" pitchFamily="34" charset="0"/>
                <a:ea typeface="Calibri" pitchFamily="34" charset="0"/>
                <a:cs typeface="Times New Roman" pitchFamily="18" charset="0"/>
              </a:rPr>
              <a:t>July-August-Sept 2013</a:t>
            </a:r>
            <a:endParaRPr lang="en-US" sz="3600" dirty="0">
              <a:ea typeface="Calibri" pitchFamily="34" charset="0"/>
              <a:cs typeface="Times New Roman" pitchFamily="18" charset="0"/>
            </a:endParaRPr>
          </a:p>
        </p:txBody>
      </p:sp>
      <p:sp>
        <p:nvSpPr>
          <p:cNvPr id="5" name="Text Box 2"/>
          <p:cNvSpPr txBox="1">
            <a:spLocks noChangeArrowheads="1"/>
          </p:cNvSpPr>
          <p:nvPr/>
        </p:nvSpPr>
        <p:spPr bwMode="auto">
          <a:xfrm>
            <a:off x="247650" y="6153150"/>
            <a:ext cx="8763000" cy="495300"/>
          </a:xfrm>
          <a:prstGeom prst="rect">
            <a:avLst/>
          </a:prstGeom>
          <a:solidFill>
            <a:srgbClr val="FFFFFF"/>
          </a:solidFill>
          <a:ln w="9525">
            <a:solidFill>
              <a:srgbClr val="FF0000"/>
            </a:solidFill>
            <a:miter lim="800000"/>
            <a:headEnd/>
            <a:tailEnd/>
          </a:ln>
        </p:spPr>
        <p:txBody>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Aft>
                <a:spcPts val="1000"/>
              </a:spcAft>
            </a:pPr>
            <a:r>
              <a:rPr lang="en-US" sz="2400" b="1" dirty="0" smtClean="0">
                <a:solidFill>
                  <a:schemeClr val="bg1"/>
                </a:solidFill>
                <a:latin typeface="Calibri" pitchFamily="34" charset="0"/>
              </a:rPr>
              <a:t>Higher Probability </a:t>
            </a:r>
            <a:r>
              <a:rPr lang="en-US" sz="2400" b="1" dirty="0">
                <a:solidFill>
                  <a:schemeClr val="bg1"/>
                </a:solidFill>
                <a:latin typeface="Calibri" pitchFamily="34" charset="0"/>
              </a:rPr>
              <a:t>of </a:t>
            </a:r>
            <a:r>
              <a:rPr lang="en-US" sz="2400" b="1" dirty="0" smtClean="0">
                <a:solidFill>
                  <a:schemeClr val="bg1"/>
                </a:solidFill>
                <a:latin typeface="Calibri" pitchFamily="34" charset="0"/>
              </a:rPr>
              <a:t>Below Average </a:t>
            </a:r>
            <a:r>
              <a:rPr lang="en-US" sz="2400" b="1" dirty="0" err="1" smtClean="0">
                <a:solidFill>
                  <a:schemeClr val="bg1"/>
                </a:solidFill>
                <a:latin typeface="Calibri" pitchFamily="34" charset="0"/>
              </a:rPr>
              <a:t>Precip</a:t>
            </a:r>
            <a:r>
              <a:rPr lang="en-US" sz="2400" b="1" dirty="0" smtClean="0">
                <a:solidFill>
                  <a:schemeClr val="bg1"/>
                </a:solidFill>
                <a:latin typeface="Calibri" pitchFamily="34" charset="0"/>
              </a:rPr>
              <a:t> in brown Areas</a:t>
            </a:r>
            <a:endParaRPr lang="en-US" sz="2400" b="1" dirty="0">
              <a:solidFill>
                <a:schemeClr val="bg1"/>
              </a:solidFill>
              <a:latin typeface="Times New Roman"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6750" b="13394"/>
          <a:stretch/>
        </p:blipFill>
        <p:spPr bwMode="auto">
          <a:xfrm>
            <a:off x="221135" y="847725"/>
            <a:ext cx="8862994"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2524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back neutral years summary</a:t>
            </a:r>
            <a:endParaRPr lang="en-US" dirty="0"/>
          </a:p>
        </p:txBody>
      </p:sp>
      <p:sp>
        <p:nvSpPr>
          <p:cNvPr id="3" name="Content Placeholder 2"/>
          <p:cNvSpPr>
            <a:spLocks noGrp="1"/>
          </p:cNvSpPr>
          <p:nvPr>
            <p:ph idx="1"/>
          </p:nvPr>
        </p:nvSpPr>
        <p:spPr>
          <a:xfrm>
            <a:off x="714375" y="1543050"/>
            <a:ext cx="7772400" cy="4114800"/>
          </a:xfrm>
        </p:spPr>
        <p:txBody>
          <a:bodyPr/>
          <a:lstStyle/>
          <a:p>
            <a:r>
              <a:rPr lang="en-US" dirty="0" smtClean="0"/>
              <a:t>May/June	</a:t>
            </a:r>
          </a:p>
          <a:p>
            <a:pPr lvl="1"/>
            <a:r>
              <a:rPr lang="en-US" dirty="0" smtClean="0"/>
              <a:t>Temperatures uncertain</a:t>
            </a:r>
          </a:p>
          <a:p>
            <a:pPr lvl="1"/>
            <a:r>
              <a:rPr lang="en-US" dirty="0" smtClean="0"/>
              <a:t>Near to above normal rain</a:t>
            </a:r>
          </a:p>
          <a:p>
            <a:r>
              <a:rPr lang="en-US" dirty="0" smtClean="0"/>
              <a:t>July/August/September</a:t>
            </a:r>
          </a:p>
          <a:p>
            <a:pPr lvl="1"/>
            <a:r>
              <a:rPr lang="en-US" dirty="0" smtClean="0"/>
              <a:t>Temperatures near to above normal</a:t>
            </a:r>
          </a:p>
          <a:p>
            <a:pPr lvl="2"/>
            <a:r>
              <a:rPr lang="en-US" dirty="0" smtClean="0"/>
              <a:t>Not a guarantee (a few cases in the past have been cooler than normal)</a:t>
            </a:r>
          </a:p>
          <a:p>
            <a:pPr marL="857250" lvl="1" indent="-342900"/>
            <a:r>
              <a:rPr lang="en-US" dirty="0" smtClean="0"/>
              <a:t>Precipitation near to below normal</a:t>
            </a:r>
            <a:endParaRPr lang="en-US" dirty="0"/>
          </a:p>
        </p:txBody>
      </p:sp>
    </p:spTree>
    <p:extLst>
      <p:ext uri="{BB962C8B-B14F-4D97-AF65-F5344CB8AC3E}">
        <p14:creationId xmlns:p14="http://schemas.microsoft.com/office/powerpoint/2010/main" val="3130200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happened last summer – </a:t>
            </a:r>
            <a:br>
              <a:rPr lang="en-US" dirty="0" smtClean="0"/>
            </a:br>
            <a:r>
              <a:rPr lang="en-US" dirty="0" smtClean="0"/>
              <a:t>Weather</a:t>
            </a:r>
            <a:endParaRPr lang="en-US" dirty="0"/>
          </a:p>
        </p:txBody>
      </p:sp>
      <p:sp>
        <p:nvSpPr>
          <p:cNvPr id="3" name="Content Placeholder 2"/>
          <p:cNvSpPr>
            <a:spLocks noGrp="1"/>
          </p:cNvSpPr>
          <p:nvPr>
            <p:ph idx="1"/>
          </p:nvPr>
        </p:nvSpPr>
        <p:spPr>
          <a:xfrm>
            <a:off x="704850" y="1390650"/>
            <a:ext cx="7772400" cy="4114800"/>
          </a:xfrm>
        </p:spPr>
        <p:txBody>
          <a:bodyPr/>
          <a:lstStyle/>
          <a:p>
            <a:pPr lvl="1"/>
            <a:r>
              <a:rPr lang="en-US" dirty="0" smtClean="0"/>
              <a:t>A La Nina Winter, transitioned to neutral in the spring and summer</a:t>
            </a:r>
          </a:p>
          <a:p>
            <a:pPr lvl="2"/>
            <a:r>
              <a:rPr lang="en-US" dirty="0" smtClean="0"/>
              <a:t>Atmosphere stayed in a La Nina pattern in the spring</a:t>
            </a:r>
          </a:p>
          <a:p>
            <a:pPr lvl="3"/>
            <a:r>
              <a:rPr lang="en-US" dirty="0" smtClean="0"/>
              <a:t>This meant cool and wet</a:t>
            </a:r>
          </a:p>
          <a:p>
            <a:pPr marL="457200" lvl="1" indent="0">
              <a:buNone/>
            </a:pPr>
            <a:r>
              <a:rPr lang="en-US" dirty="0" smtClean="0"/>
              <a:t>** Fire season was </a:t>
            </a:r>
          </a:p>
          <a:p>
            <a:pPr marL="457200" lvl="1" indent="0">
              <a:buNone/>
            </a:pPr>
            <a:r>
              <a:rPr lang="en-US" dirty="0" smtClean="0"/>
              <a:t>slow to begin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6475" y="3267076"/>
            <a:ext cx="4710806" cy="3590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735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p:cNvSpPr>
            <a:spLocks noGrp="1" noChangeArrowheads="1"/>
          </p:cNvSpPr>
          <p:nvPr>
            <p:ph type="body" idx="1"/>
          </p:nvPr>
        </p:nvSpPr>
        <p:spPr>
          <a:xfrm>
            <a:off x="180975" y="200024"/>
            <a:ext cx="8724900" cy="6657975"/>
          </a:xfrm>
        </p:spPr>
        <p:txBody>
          <a:bodyPr/>
          <a:lstStyle/>
          <a:p>
            <a:pPr>
              <a:lnSpc>
                <a:spcPct val="80000"/>
              </a:lnSpc>
              <a:spcBef>
                <a:spcPct val="0"/>
              </a:spcBef>
              <a:buClrTx/>
              <a:buFontTx/>
              <a:buNone/>
              <a:defRPr/>
            </a:pPr>
            <a:r>
              <a:rPr lang="en-US" sz="4400" dirty="0" smtClean="0">
                <a:solidFill>
                  <a:schemeClr val="tx2"/>
                </a:solidFill>
                <a:latin typeface="Times New Roman" pitchFamily="18" charset="0"/>
              </a:rPr>
              <a:t>Most Likely to Happen in 2013 </a:t>
            </a:r>
          </a:p>
          <a:p>
            <a:pPr>
              <a:lnSpc>
                <a:spcPct val="80000"/>
              </a:lnSpc>
              <a:spcBef>
                <a:spcPct val="0"/>
              </a:spcBef>
              <a:buClrTx/>
              <a:buFontTx/>
              <a:buNone/>
              <a:defRPr/>
            </a:pPr>
            <a:r>
              <a:rPr lang="en-US" sz="3200" dirty="0" smtClean="0">
                <a:solidFill>
                  <a:srgbClr val="FF0000"/>
                </a:solidFill>
                <a:latin typeface="Times New Roman" pitchFamily="18" charset="0"/>
              </a:rPr>
              <a:t>*</a:t>
            </a:r>
            <a:r>
              <a:rPr lang="en-US" sz="3200" dirty="0" smtClean="0">
                <a:latin typeface="Times New Roman" pitchFamily="18" charset="0"/>
              </a:rPr>
              <a:t>Cooler spring temperatures could result in later </a:t>
            </a:r>
          </a:p>
          <a:p>
            <a:pPr>
              <a:lnSpc>
                <a:spcPct val="80000"/>
              </a:lnSpc>
              <a:spcBef>
                <a:spcPct val="0"/>
              </a:spcBef>
              <a:buClrTx/>
              <a:buFontTx/>
              <a:buNone/>
              <a:defRPr/>
            </a:pPr>
            <a:r>
              <a:rPr lang="en-US" sz="3200" dirty="0" smtClean="0">
                <a:latin typeface="Times New Roman" pitchFamily="18" charset="0"/>
              </a:rPr>
              <a:t>than normal snow melt. But less than normal </a:t>
            </a:r>
          </a:p>
          <a:p>
            <a:pPr>
              <a:lnSpc>
                <a:spcPct val="80000"/>
              </a:lnSpc>
              <a:spcBef>
                <a:spcPct val="0"/>
              </a:spcBef>
              <a:buClrTx/>
              <a:buFontTx/>
              <a:buNone/>
              <a:defRPr/>
            </a:pPr>
            <a:r>
              <a:rPr lang="en-US" sz="3200" dirty="0" smtClean="0">
                <a:latin typeface="Times New Roman" pitchFamily="18" charset="0"/>
              </a:rPr>
              <a:t>snowpack. So about normal green-up.  </a:t>
            </a:r>
          </a:p>
          <a:p>
            <a:pPr>
              <a:lnSpc>
                <a:spcPct val="80000"/>
              </a:lnSpc>
              <a:spcBef>
                <a:spcPct val="0"/>
              </a:spcBef>
              <a:buClrTx/>
              <a:buFontTx/>
              <a:buNone/>
              <a:defRPr/>
            </a:pPr>
            <a:r>
              <a:rPr lang="en-US" sz="3200" dirty="0" smtClean="0">
                <a:solidFill>
                  <a:srgbClr val="FF0000"/>
                </a:solidFill>
                <a:latin typeface="Times New Roman" pitchFamily="18" charset="0"/>
              </a:rPr>
              <a:t>*</a:t>
            </a:r>
            <a:r>
              <a:rPr lang="en-US" sz="3200" dirty="0" smtClean="0">
                <a:latin typeface="Times New Roman" pitchFamily="18" charset="0"/>
              </a:rPr>
              <a:t>(Could cool and wet happen three years in a </a:t>
            </a:r>
          </a:p>
          <a:p>
            <a:pPr>
              <a:lnSpc>
                <a:spcPct val="80000"/>
              </a:lnSpc>
              <a:spcBef>
                <a:spcPct val="0"/>
              </a:spcBef>
              <a:buClrTx/>
              <a:buFontTx/>
              <a:buNone/>
              <a:defRPr/>
            </a:pPr>
            <a:r>
              <a:rPr lang="en-US" sz="3200" dirty="0" smtClean="0">
                <a:latin typeface="Times New Roman" pitchFamily="18" charset="0"/>
              </a:rPr>
              <a:t>row?)</a:t>
            </a:r>
          </a:p>
          <a:p>
            <a:pPr>
              <a:lnSpc>
                <a:spcPct val="80000"/>
              </a:lnSpc>
              <a:spcBef>
                <a:spcPct val="0"/>
              </a:spcBef>
              <a:buClrTx/>
              <a:buFontTx/>
              <a:buNone/>
              <a:defRPr/>
            </a:pPr>
            <a:r>
              <a:rPr lang="en-US" sz="3200" dirty="0" smtClean="0">
                <a:solidFill>
                  <a:srgbClr val="FF0000"/>
                </a:solidFill>
                <a:latin typeface="Times New Roman" pitchFamily="18" charset="0"/>
              </a:rPr>
              <a:t>*</a:t>
            </a:r>
            <a:r>
              <a:rPr lang="en-US" sz="3200" dirty="0" smtClean="0">
                <a:latin typeface="Times New Roman" pitchFamily="18" charset="0"/>
              </a:rPr>
              <a:t>Better chances for a warmer and drier fire </a:t>
            </a:r>
          </a:p>
          <a:p>
            <a:pPr>
              <a:lnSpc>
                <a:spcPct val="80000"/>
              </a:lnSpc>
              <a:spcBef>
                <a:spcPct val="0"/>
              </a:spcBef>
              <a:buClrTx/>
              <a:buFontTx/>
              <a:buNone/>
              <a:defRPr/>
            </a:pPr>
            <a:r>
              <a:rPr lang="en-US" sz="3200" dirty="0" smtClean="0">
                <a:latin typeface="Times New Roman" pitchFamily="18" charset="0"/>
              </a:rPr>
              <a:t>season</a:t>
            </a:r>
          </a:p>
          <a:p>
            <a:pPr>
              <a:lnSpc>
                <a:spcPct val="80000"/>
              </a:lnSpc>
              <a:spcBef>
                <a:spcPct val="0"/>
              </a:spcBef>
              <a:buClrTx/>
              <a:buFontTx/>
              <a:buNone/>
              <a:defRPr/>
            </a:pPr>
            <a:r>
              <a:rPr lang="en-US" sz="3200" dirty="0" smtClean="0">
                <a:solidFill>
                  <a:srgbClr val="FF0000"/>
                </a:solidFill>
                <a:latin typeface="Times New Roman" pitchFamily="18" charset="0"/>
              </a:rPr>
              <a:t>*</a:t>
            </a:r>
            <a:r>
              <a:rPr lang="en-US" sz="3200" dirty="0" smtClean="0">
                <a:latin typeface="Times New Roman" pitchFamily="18" charset="0"/>
              </a:rPr>
              <a:t>Stay tuned for “Adjustments” as the time gets closer  </a:t>
            </a:r>
            <a:endParaRPr lang="en-US" sz="1800" dirty="0" smtClean="0">
              <a:latin typeface="Times New Roman" pitchFamily="18" charset="0"/>
            </a:endParaRPr>
          </a:p>
          <a:p>
            <a:pPr>
              <a:lnSpc>
                <a:spcPct val="80000"/>
              </a:lnSpc>
              <a:spcBef>
                <a:spcPct val="0"/>
              </a:spcBef>
              <a:buClrTx/>
              <a:buFontTx/>
              <a:buNone/>
              <a:defRPr/>
            </a:pPr>
            <a:endParaRPr lang="en-US" sz="1400" dirty="0" smtClean="0">
              <a:latin typeface="Times New Roman" pitchFamily="18" charset="0"/>
            </a:endParaRPr>
          </a:p>
          <a:p>
            <a:pPr>
              <a:lnSpc>
                <a:spcPct val="80000"/>
              </a:lnSpc>
              <a:spcBef>
                <a:spcPct val="0"/>
              </a:spcBef>
              <a:buClrTx/>
              <a:buFontTx/>
              <a:buNone/>
              <a:defRPr/>
            </a:pPr>
            <a:endParaRPr lang="en-US" sz="1400" dirty="0" smtClean="0">
              <a:latin typeface="Times New Roman" pitchFamily="18" charset="0"/>
            </a:endParaRPr>
          </a:p>
          <a:p>
            <a:pPr>
              <a:lnSpc>
                <a:spcPct val="80000"/>
              </a:lnSpc>
              <a:spcBef>
                <a:spcPct val="0"/>
              </a:spcBef>
              <a:buClrTx/>
              <a:buFontTx/>
              <a:buNone/>
              <a:defRPr/>
            </a:pPr>
            <a:endParaRPr lang="en-US" sz="1400" dirty="0" smtClean="0">
              <a:latin typeface="Times New Roman" pitchFamily="18" charset="0"/>
            </a:endParaRPr>
          </a:p>
          <a:p>
            <a:pPr>
              <a:lnSpc>
                <a:spcPct val="80000"/>
              </a:lnSpc>
              <a:spcBef>
                <a:spcPct val="0"/>
              </a:spcBef>
              <a:buClrTx/>
              <a:buFontTx/>
              <a:buNone/>
              <a:defRPr/>
            </a:pPr>
            <a:endParaRPr lang="en-US" sz="1400" dirty="0" smtClean="0">
              <a:latin typeface="Times New Roman" pitchFamily="18" charset="0"/>
            </a:endParaRPr>
          </a:p>
          <a:p>
            <a:pPr>
              <a:lnSpc>
                <a:spcPct val="80000"/>
              </a:lnSpc>
              <a:spcBef>
                <a:spcPct val="0"/>
              </a:spcBef>
              <a:buClrTx/>
              <a:buFontTx/>
              <a:buNone/>
              <a:defRPr/>
            </a:pPr>
            <a:endParaRPr lang="en-US" sz="1400" dirty="0" smtClean="0">
              <a:latin typeface="Times New Roman" pitchFamily="18" charset="0"/>
            </a:endParaRPr>
          </a:p>
          <a:p>
            <a:pPr>
              <a:lnSpc>
                <a:spcPct val="80000"/>
              </a:lnSpc>
              <a:spcBef>
                <a:spcPct val="0"/>
              </a:spcBef>
              <a:buClrTx/>
              <a:buFontTx/>
              <a:buNone/>
              <a:defRPr/>
            </a:pPr>
            <a:endParaRPr lang="en-US" sz="1400" dirty="0" smtClean="0">
              <a:latin typeface="Times New Roman" pitchFamily="18" charset="0"/>
            </a:endParaRPr>
          </a:p>
          <a:p>
            <a:pPr>
              <a:lnSpc>
                <a:spcPct val="80000"/>
              </a:lnSpc>
              <a:spcBef>
                <a:spcPct val="0"/>
              </a:spcBef>
              <a:buClrTx/>
              <a:buFontTx/>
              <a:buNone/>
              <a:defRPr/>
            </a:pPr>
            <a:endParaRPr lang="en-US" sz="1400" dirty="0" smtClean="0">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3"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28414"/>
          <a:stretch/>
        </p:blipFill>
        <p:spPr bwMode="auto">
          <a:xfrm>
            <a:off x="895350" y="609600"/>
            <a:ext cx="6248400" cy="6074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8" name="Text Box 3"/>
          <p:cNvSpPr txBox="1">
            <a:spLocks noChangeArrowheads="1"/>
          </p:cNvSpPr>
          <p:nvPr/>
        </p:nvSpPr>
        <p:spPr bwMode="auto">
          <a:xfrm>
            <a:off x="1171574" y="-85725"/>
            <a:ext cx="65055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4000" dirty="0">
                <a:hlinkClick r:id="rId4"/>
              </a:rPr>
              <a:t>www.weather.gov/spokane</a:t>
            </a:r>
            <a:endParaRPr lang="en-US" sz="4000" dirty="0"/>
          </a:p>
        </p:txBody>
      </p:sp>
      <p:sp>
        <p:nvSpPr>
          <p:cNvPr id="29700" name="Oval 4"/>
          <p:cNvSpPr>
            <a:spLocks noChangeArrowheads="1"/>
          </p:cNvSpPr>
          <p:nvPr/>
        </p:nvSpPr>
        <p:spPr bwMode="auto">
          <a:xfrm>
            <a:off x="581025" y="3714750"/>
            <a:ext cx="1504950" cy="5715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 name="Oval 4"/>
          <p:cNvSpPr>
            <a:spLocks noChangeArrowheads="1"/>
          </p:cNvSpPr>
          <p:nvPr/>
        </p:nvSpPr>
        <p:spPr bwMode="auto">
          <a:xfrm>
            <a:off x="581025" y="1809748"/>
            <a:ext cx="1657350" cy="6572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 name="TextBox 1"/>
          <p:cNvSpPr txBox="1"/>
          <p:nvPr/>
        </p:nvSpPr>
        <p:spPr>
          <a:xfrm>
            <a:off x="7143749" y="2015249"/>
            <a:ext cx="1857375" cy="2308324"/>
          </a:xfrm>
          <a:prstGeom prst="rect">
            <a:avLst/>
          </a:prstGeom>
          <a:noFill/>
        </p:spPr>
        <p:txBody>
          <a:bodyPr wrap="square" rtlCol="0">
            <a:spAutoFit/>
          </a:bodyPr>
          <a:lstStyle/>
          <a:p>
            <a:pPr algn="l"/>
            <a:r>
              <a:rPr lang="en-US" sz="2400" dirty="0" smtClean="0"/>
              <a:t>Yep we’ve gone main stream with Facebook and </a:t>
            </a:r>
            <a:r>
              <a:rPr lang="en-US" sz="2400" dirty="0" err="1" smtClean="0"/>
              <a:t>twittter</a:t>
            </a:r>
            <a:r>
              <a:rPr lang="en-US" sz="2400" dirty="0" smtClean="0"/>
              <a:t> feeds </a:t>
            </a: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0"/>
            <a:ext cx="6891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2"/>
          <p:cNvSpPr txBox="1">
            <a:spLocks noChangeArrowheads="1"/>
          </p:cNvSpPr>
          <p:nvPr/>
        </p:nvSpPr>
        <p:spPr bwMode="auto">
          <a:xfrm>
            <a:off x="0" y="1887538"/>
            <a:ext cx="22288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lgn="l"/>
            <a:r>
              <a:rPr lang="en-US" sz="2000" b="1" dirty="0"/>
              <a:t>Activity Planner  This will get you in the ball park</a:t>
            </a:r>
            <a:r>
              <a:rPr lang="en-US" sz="2000" b="1" dirty="0" smtClean="0"/>
              <a:t>.</a:t>
            </a:r>
            <a:endParaRPr lang="en-US" sz="20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261" y="0"/>
            <a:ext cx="5391714"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2028824"/>
            <a:ext cx="2409261" cy="2308324"/>
          </a:xfrm>
          <a:prstGeom prst="rect">
            <a:avLst/>
          </a:prstGeom>
          <a:noFill/>
        </p:spPr>
        <p:txBody>
          <a:bodyPr wrap="square" rtlCol="0">
            <a:spAutoFit/>
          </a:bodyPr>
          <a:lstStyle/>
          <a:p>
            <a:pPr algn="l"/>
            <a:r>
              <a:rPr lang="en-US" sz="2400" dirty="0" smtClean="0"/>
              <a:t>This page is interactive. Just left click anywhere on the map and you will get. </a:t>
            </a:r>
            <a:endParaRPr lang="en-US" sz="2400" dirty="0"/>
          </a:p>
        </p:txBody>
      </p:sp>
    </p:spTree>
    <p:extLst>
      <p:ext uri="{BB962C8B-B14F-4D97-AF65-F5344CB8AC3E}">
        <p14:creationId xmlns:p14="http://schemas.microsoft.com/office/powerpoint/2010/main" val="282456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133350"/>
            <a:ext cx="7291662" cy="639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bwMode="auto">
          <a:xfrm rot="19998910">
            <a:off x="5224933" y="4864884"/>
            <a:ext cx="839430" cy="13716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harset="0"/>
            </a:endParaRPr>
          </a:p>
        </p:txBody>
      </p:sp>
      <p:grpSp>
        <p:nvGrpSpPr>
          <p:cNvPr id="4" name="Group 3"/>
          <p:cNvGrpSpPr/>
          <p:nvPr/>
        </p:nvGrpSpPr>
        <p:grpSpPr>
          <a:xfrm>
            <a:off x="1143000" y="276225"/>
            <a:ext cx="7221988" cy="6248400"/>
            <a:chOff x="1143000" y="276225"/>
            <a:chExt cx="7221988" cy="624840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76225"/>
              <a:ext cx="7221988"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5876925" y="3505200"/>
              <a:ext cx="2472012" cy="1552575"/>
            </a:xfrm>
            <a:prstGeom prst="rect">
              <a:avLst/>
            </a:prstGeom>
            <a:noFill/>
            <a:ln w="603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0"/>
            <a:ext cx="77343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24" y="0"/>
            <a:ext cx="7765151" cy="6858000"/>
          </a:xfrm>
          <a:prstGeom prst="rect">
            <a:avLst/>
          </a:prstGeom>
          <a:noFill/>
          <a:ln w="25400"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943099"/>
            <a:ext cx="1266824" cy="2554545"/>
          </a:xfrm>
          <a:prstGeom prst="rect">
            <a:avLst/>
          </a:prstGeom>
          <a:noFill/>
        </p:spPr>
        <p:txBody>
          <a:bodyPr wrap="square" rtlCol="0">
            <a:spAutoFit/>
          </a:bodyPr>
          <a:lstStyle/>
          <a:p>
            <a:r>
              <a:rPr lang="en-US" sz="1600" dirty="0" smtClean="0"/>
              <a:t>The fire weather page has a suite of different ways to get narrative and graphical forecasts</a:t>
            </a:r>
            <a:endParaRPr lang="en-US" sz="1600" dirty="0"/>
          </a:p>
        </p:txBody>
      </p:sp>
      <p:sp>
        <p:nvSpPr>
          <p:cNvPr id="3" name="Oval 2"/>
          <p:cNvSpPr/>
          <p:nvPr/>
        </p:nvSpPr>
        <p:spPr bwMode="auto">
          <a:xfrm>
            <a:off x="2695576" y="604837"/>
            <a:ext cx="5095874" cy="1228725"/>
          </a:xfrm>
          <a:prstGeom prst="ellips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47650" y="0"/>
          <a:ext cx="8467725" cy="6553200"/>
        </p:xfrm>
        <a:graphic>
          <a:graphicData uri="http://schemas.openxmlformats.org/presentationml/2006/ole">
            <mc:AlternateContent xmlns:mc="http://schemas.openxmlformats.org/markup-compatibility/2006">
              <mc:Choice xmlns:v="urn:schemas-microsoft-com:vml" Requires="v">
                <p:oleObj spid="_x0000_s1076" name="Bitmap Image" r:id="rId3" imgW="7125695" imgH="5514286" progId="Paint.Picture">
                  <p:embed/>
                </p:oleObj>
              </mc:Choice>
              <mc:Fallback>
                <p:oleObj name="Bitmap Image" r:id="rId3" imgW="7125695" imgH="551428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0"/>
                        <a:ext cx="846772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0"/>
            <a:ext cx="85058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happened last summer – </a:t>
            </a:r>
            <a:br>
              <a:rPr lang="en-US" dirty="0" smtClean="0"/>
            </a:br>
            <a:r>
              <a:rPr lang="en-US" dirty="0" smtClean="0"/>
              <a:t>Central Washington Large fires</a:t>
            </a:r>
            <a:endParaRPr lang="en-US" dirty="0"/>
          </a:p>
        </p:txBody>
      </p:sp>
      <p:sp>
        <p:nvSpPr>
          <p:cNvPr id="3" name="Content Placeholder 2"/>
          <p:cNvSpPr>
            <a:spLocks noGrp="1"/>
          </p:cNvSpPr>
          <p:nvPr>
            <p:ph idx="1"/>
          </p:nvPr>
        </p:nvSpPr>
        <p:spPr/>
        <p:txBody>
          <a:bodyPr/>
          <a:lstStyle/>
          <a:p>
            <a:pPr lvl="1"/>
            <a:r>
              <a:rPr lang="en-US" dirty="0" smtClean="0"/>
              <a:t>Taylor Bridge (23,500 acres)</a:t>
            </a:r>
          </a:p>
          <a:p>
            <a:pPr lvl="2"/>
            <a:r>
              <a:rPr lang="en-US" dirty="0" smtClean="0"/>
              <a:t>Started August 13th</a:t>
            </a:r>
          </a:p>
          <a:p>
            <a:pPr lvl="2"/>
            <a:r>
              <a:rPr lang="en-US" dirty="0" smtClean="0"/>
              <a:t>Human started on a hot, windy, dry day (abnormally warm/dry continued into the night)</a:t>
            </a:r>
          </a:p>
          <a:p>
            <a:pPr lvl="1"/>
            <a:r>
              <a:rPr lang="en-US" dirty="0" smtClean="0"/>
              <a:t>Wenatchee, Okanogan, and Yakima Complexes, Table Mountain, Goat</a:t>
            </a:r>
          </a:p>
          <a:p>
            <a:pPr lvl="2"/>
            <a:r>
              <a:rPr lang="en-US" dirty="0" smtClean="0"/>
              <a:t>All started September 8</a:t>
            </a:r>
            <a:r>
              <a:rPr lang="en-US" baseline="30000" dirty="0" smtClean="0"/>
              <a:t>th</a:t>
            </a:r>
            <a:r>
              <a:rPr lang="en-US" dirty="0" smtClean="0"/>
              <a:t>/9</a:t>
            </a:r>
            <a:r>
              <a:rPr lang="en-US" baseline="30000" dirty="0" smtClean="0"/>
              <a:t>th</a:t>
            </a:r>
            <a:endParaRPr lang="en-US" dirty="0" smtClean="0"/>
          </a:p>
          <a:p>
            <a:pPr lvl="3"/>
            <a:r>
              <a:rPr lang="en-US" dirty="0" smtClean="0"/>
              <a:t>A substantial dry lightning outbreak, followed by 2 strong cold front passages</a:t>
            </a:r>
          </a:p>
          <a:p>
            <a:pPr lvl="3"/>
            <a:r>
              <a:rPr lang="en-US" dirty="0" smtClean="0"/>
              <a:t>Smoke problems</a:t>
            </a:r>
          </a:p>
        </p:txBody>
      </p:sp>
    </p:spTree>
    <p:extLst>
      <p:ext uri="{BB962C8B-B14F-4D97-AF65-F5344CB8AC3E}">
        <p14:creationId xmlns:p14="http://schemas.microsoft.com/office/powerpoint/2010/main" val="31524352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425" y="0"/>
            <a:ext cx="6753225" cy="67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p:cNvSpPr txBox="1">
            <a:spLocks noChangeArrowheads="1"/>
          </p:cNvSpPr>
          <p:nvPr/>
        </p:nvSpPr>
        <p:spPr bwMode="auto">
          <a:xfrm>
            <a:off x="0" y="0"/>
            <a:ext cx="226695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lgn="l"/>
            <a:r>
              <a:rPr lang="en-US" sz="2800"/>
              <a:t>Obs, Obs and more Obs</a:t>
            </a:r>
          </a:p>
          <a:p>
            <a:pPr algn="l"/>
            <a:endParaRPr lang="en-US" sz="2800"/>
          </a:p>
          <a:p>
            <a:pPr algn="l"/>
            <a:r>
              <a:rPr lang="en-US" sz="2800"/>
              <a:t>FEEDBACK</a:t>
            </a:r>
          </a:p>
          <a:p>
            <a:pPr algn="l"/>
            <a:endParaRPr lang="en-US" sz="2800"/>
          </a:p>
          <a:p>
            <a:pPr algn="l"/>
            <a:r>
              <a:rPr lang="en-US" sz="2800"/>
              <a:t>Contact numbers</a:t>
            </a:r>
          </a:p>
          <a:p>
            <a:pPr algn="l"/>
            <a:endParaRPr lang="en-US" sz="2800"/>
          </a:p>
          <a:p>
            <a:pPr algn="l"/>
            <a:r>
              <a:rPr lang="en-US" sz="2800"/>
              <a:t>Spots for next burn period</a:t>
            </a:r>
          </a:p>
          <a:p>
            <a:pPr algn="l"/>
            <a:endParaRPr lang="en-US" sz="2800"/>
          </a:p>
          <a:p>
            <a:pPr algn="l"/>
            <a:r>
              <a:rPr lang="en-US" sz="2800"/>
              <a:t>Smoke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447800" y="0"/>
          <a:ext cx="7924800" cy="6654800"/>
        </p:xfrm>
        <a:graphic>
          <a:graphicData uri="http://schemas.openxmlformats.org/presentationml/2006/ole">
            <mc:AlternateContent xmlns:mc="http://schemas.openxmlformats.org/markup-compatibility/2006">
              <mc:Choice xmlns:v="urn:schemas-microsoft-com:vml" Requires="v">
                <p:oleObj spid="_x0000_s2103" name="Bitmap Image" r:id="rId3" imgW="10057143" imgH="8009524" progId="Paint.Picture">
                  <p:embed/>
                </p:oleObj>
              </mc:Choice>
              <mc:Fallback>
                <p:oleObj name="Bitmap Image" r:id="rId3" imgW="10057143" imgH="800952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0"/>
                        <a:ext cx="7924800" cy="665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Oval 3"/>
          <p:cNvSpPr>
            <a:spLocks noChangeArrowheads="1"/>
          </p:cNvSpPr>
          <p:nvPr/>
        </p:nvSpPr>
        <p:spPr bwMode="auto">
          <a:xfrm>
            <a:off x="6143625" y="676275"/>
            <a:ext cx="2533650" cy="10572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2" name="TextBox 3"/>
          <p:cNvSpPr txBox="1">
            <a:spLocks noChangeArrowheads="1"/>
          </p:cNvSpPr>
          <p:nvPr/>
        </p:nvSpPr>
        <p:spPr bwMode="auto">
          <a:xfrm>
            <a:off x="0" y="1295400"/>
            <a:ext cx="16287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lgn="l"/>
            <a:r>
              <a:rPr lang="en-US" sz="2400" dirty="0">
                <a:solidFill>
                  <a:schemeClr val="tx2">
                    <a:lumMod val="60000"/>
                    <a:lumOff val="40000"/>
                  </a:schemeClr>
                </a:solidFill>
              </a:rPr>
              <a:t>New spot request page </a:t>
            </a:r>
            <a:r>
              <a:rPr lang="en-US" sz="2400" dirty="0" smtClean="0">
                <a:solidFill>
                  <a:schemeClr val="tx2">
                    <a:lumMod val="60000"/>
                    <a:lumOff val="40000"/>
                  </a:schemeClr>
                </a:solidFill>
              </a:rPr>
              <a:t>coming</a:t>
            </a:r>
          </a:p>
          <a:p>
            <a:pPr algn="l"/>
            <a:r>
              <a:rPr lang="en-US" sz="2400" dirty="0" smtClean="0">
                <a:solidFill>
                  <a:schemeClr val="tx2">
                    <a:lumMod val="60000"/>
                    <a:lumOff val="40000"/>
                  </a:schemeClr>
                </a:solidFill>
              </a:rPr>
              <a:t>By Fall burning season,</a:t>
            </a:r>
          </a:p>
          <a:p>
            <a:pPr algn="l"/>
            <a:r>
              <a:rPr lang="en-US" sz="2400" dirty="0" smtClean="0">
                <a:solidFill>
                  <a:schemeClr val="tx2">
                    <a:lumMod val="60000"/>
                    <a:lumOff val="40000"/>
                  </a:schemeClr>
                </a:solidFill>
              </a:rPr>
              <a:t>Hopefully</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187" y="-1"/>
            <a:ext cx="6881813"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990600"/>
            <a:ext cx="2262187" cy="2554545"/>
          </a:xfrm>
          <a:prstGeom prst="rect">
            <a:avLst/>
          </a:prstGeom>
          <a:noFill/>
        </p:spPr>
        <p:txBody>
          <a:bodyPr wrap="square" rtlCol="0">
            <a:spAutoFit/>
          </a:bodyPr>
          <a:lstStyle/>
          <a:p>
            <a:pPr algn="l"/>
            <a:r>
              <a:rPr lang="en-US" sz="2000" dirty="0" smtClean="0"/>
              <a:t>This will remain experimental as the NWS is expecting to update a whole suite of new pages at the same time.  </a:t>
            </a:r>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1828800" y="1771650"/>
            <a:ext cx="5181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6000" b="1">
                <a:solidFill>
                  <a:schemeClr val="tx2"/>
                </a:solidFill>
              </a:rPr>
              <a:t>Let’s Talk About Smoke for a Minute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Picture 2" descr="wxstation cop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5688" y="4953000"/>
            <a:ext cx="8239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p:nvPr>
        </p:nvSpPr>
        <p:spPr>
          <a:xfrm>
            <a:off x="714375" y="0"/>
            <a:ext cx="7772400" cy="1143000"/>
          </a:xfrm>
        </p:spPr>
        <p:txBody>
          <a:bodyPr/>
          <a:lstStyle/>
          <a:p>
            <a:pPr eaLnBrk="1" hangingPunct="1">
              <a:defRPr/>
            </a:pPr>
            <a:r>
              <a:rPr lang="en-US" smtClean="0"/>
              <a:t>Mixing Height</a:t>
            </a:r>
          </a:p>
        </p:txBody>
      </p:sp>
      <p:sp>
        <p:nvSpPr>
          <p:cNvPr id="35844" name="Rectangle 4"/>
          <p:cNvSpPr>
            <a:spLocks noGrp="1" noChangeArrowheads="1"/>
          </p:cNvSpPr>
          <p:nvPr>
            <p:ph type="body" sz="half" idx="1"/>
          </p:nvPr>
        </p:nvSpPr>
        <p:spPr>
          <a:xfrm>
            <a:off x="342900" y="1219200"/>
            <a:ext cx="8801100" cy="1438275"/>
          </a:xfrm>
        </p:spPr>
        <p:txBody>
          <a:bodyPr/>
          <a:lstStyle/>
          <a:p>
            <a:pPr marL="0" indent="0" eaLnBrk="1" hangingPunct="1">
              <a:lnSpc>
                <a:spcPct val="90000"/>
              </a:lnSpc>
              <a:buFontTx/>
              <a:buNone/>
              <a:defRPr/>
            </a:pPr>
            <a:r>
              <a:rPr lang="en-US" u="sng" dirty="0" smtClean="0"/>
              <a:t>Mixing Height</a:t>
            </a:r>
            <a:r>
              <a:rPr lang="en-US" dirty="0" smtClean="0"/>
              <a:t>: The altitude to which smoke and buoyant  updrafts will penetrate. Sometimes called the </a:t>
            </a:r>
            <a:r>
              <a:rPr lang="en-US" i="1" dirty="0" smtClean="0"/>
              <a:t>mixed layer. </a:t>
            </a:r>
            <a:endParaRPr lang="en-US" dirty="0" smtClean="0"/>
          </a:p>
        </p:txBody>
      </p:sp>
      <p:pic>
        <p:nvPicPr>
          <p:cNvPr id="49157" name="Picture 5" descr="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7150" y="2800350"/>
            <a:ext cx="4362450" cy="3794125"/>
          </a:xfrm>
          <a:noFill/>
          <a:extLst>
            <a:ext uri="{909E8E84-426E-40DD-AFC4-6F175D3DCCD1}">
              <a14:hiddenFill xmlns:a14="http://schemas.microsoft.com/office/drawing/2010/main">
                <a:solidFill>
                  <a:srgbClr val="FFFFFF"/>
                </a:solidFill>
              </a14:hiddenFill>
            </a:ext>
          </a:extLst>
        </p:spPr>
      </p:pic>
      <p:pic>
        <p:nvPicPr>
          <p:cNvPr id="49158" name="Picture 6" descr="seabreeze kicks in"/>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67238" y="2819400"/>
            <a:ext cx="4576762" cy="3722688"/>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Amazon Smoke Plum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 y="2438400"/>
            <a:ext cx="4114800" cy="4114800"/>
          </a:xfrm>
          <a:noFill/>
          <a:extLst>
            <a:ext uri="{909E8E84-426E-40DD-AFC4-6F175D3DCCD1}">
              <a14:hiddenFill xmlns:a14="http://schemas.microsoft.com/office/drawing/2010/main">
                <a:solidFill>
                  <a:srgbClr val="FFFFFF"/>
                </a:solidFill>
              </a14:hiddenFill>
            </a:ext>
          </a:extLst>
        </p:spPr>
      </p:pic>
      <p:pic>
        <p:nvPicPr>
          <p:cNvPr id="50179" name="Picture 3" descr="CB over Eldorado Spring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2438400"/>
            <a:ext cx="4114800" cy="4114800"/>
          </a:xfrm>
          <a:noFill/>
          <a:extLst>
            <a:ext uri="{909E8E84-426E-40DD-AFC4-6F175D3DCCD1}">
              <a14:hiddenFill xmlns:a14="http://schemas.microsoft.com/office/drawing/2010/main">
                <a:solidFill>
                  <a:srgbClr val="FFFFFF"/>
                </a:solidFill>
              </a14:hiddenFill>
            </a:ext>
          </a:extLst>
        </p:spPr>
      </p:pic>
      <p:sp>
        <p:nvSpPr>
          <p:cNvPr id="179204" name="Line 4"/>
          <p:cNvSpPr>
            <a:spLocks noChangeShapeType="1"/>
          </p:cNvSpPr>
          <p:nvPr/>
        </p:nvSpPr>
        <p:spPr bwMode="auto">
          <a:xfrm flipV="1">
            <a:off x="457200" y="3352800"/>
            <a:ext cx="381000" cy="7620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05" name="Line 5"/>
          <p:cNvSpPr>
            <a:spLocks noChangeShapeType="1"/>
          </p:cNvSpPr>
          <p:nvPr/>
        </p:nvSpPr>
        <p:spPr bwMode="auto">
          <a:xfrm>
            <a:off x="990600" y="3276600"/>
            <a:ext cx="3810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06" name="Line 6"/>
          <p:cNvSpPr>
            <a:spLocks noChangeShapeType="1"/>
          </p:cNvSpPr>
          <p:nvPr/>
        </p:nvSpPr>
        <p:spPr bwMode="auto">
          <a:xfrm>
            <a:off x="1524000" y="3276600"/>
            <a:ext cx="3810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07" name="Line 7"/>
          <p:cNvSpPr>
            <a:spLocks noChangeShapeType="1"/>
          </p:cNvSpPr>
          <p:nvPr/>
        </p:nvSpPr>
        <p:spPr bwMode="auto">
          <a:xfrm>
            <a:off x="2057400" y="3276600"/>
            <a:ext cx="4572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08" name="Line 8"/>
          <p:cNvSpPr>
            <a:spLocks noChangeShapeType="1"/>
          </p:cNvSpPr>
          <p:nvPr/>
        </p:nvSpPr>
        <p:spPr bwMode="auto">
          <a:xfrm>
            <a:off x="2667000" y="3276600"/>
            <a:ext cx="3810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09" name="Line 9"/>
          <p:cNvSpPr>
            <a:spLocks noChangeShapeType="1"/>
          </p:cNvSpPr>
          <p:nvPr/>
        </p:nvSpPr>
        <p:spPr bwMode="auto">
          <a:xfrm>
            <a:off x="3124200" y="3276600"/>
            <a:ext cx="381000" cy="7620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10" name="Line 10"/>
          <p:cNvSpPr>
            <a:spLocks noChangeShapeType="1"/>
          </p:cNvSpPr>
          <p:nvPr/>
        </p:nvSpPr>
        <p:spPr bwMode="auto">
          <a:xfrm>
            <a:off x="3581400" y="3352800"/>
            <a:ext cx="3810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11" name="Line 11"/>
          <p:cNvSpPr>
            <a:spLocks noChangeShapeType="1"/>
          </p:cNvSpPr>
          <p:nvPr/>
        </p:nvSpPr>
        <p:spPr bwMode="auto">
          <a:xfrm>
            <a:off x="4038600" y="3352800"/>
            <a:ext cx="381000" cy="7620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12" name="Line 12"/>
          <p:cNvSpPr>
            <a:spLocks noChangeShapeType="1"/>
          </p:cNvSpPr>
          <p:nvPr/>
        </p:nvSpPr>
        <p:spPr bwMode="auto">
          <a:xfrm>
            <a:off x="4876800" y="4267200"/>
            <a:ext cx="4572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13" name="Line 13"/>
          <p:cNvSpPr>
            <a:spLocks noChangeShapeType="1"/>
          </p:cNvSpPr>
          <p:nvPr/>
        </p:nvSpPr>
        <p:spPr bwMode="auto">
          <a:xfrm>
            <a:off x="5410200" y="4267200"/>
            <a:ext cx="4572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14" name="Line 14"/>
          <p:cNvSpPr>
            <a:spLocks noChangeShapeType="1"/>
          </p:cNvSpPr>
          <p:nvPr/>
        </p:nvSpPr>
        <p:spPr bwMode="auto">
          <a:xfrm>
            <a:off x="5943600" y="4267200"/>
            <a:ext cx="4572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15" name="Line 15"/>
          <p:cNvSpPr>
            <a:spLocks noChangeShapeType="1"/>
          </p:cNvSpPr>
          <p:nvPr/>
        </p:nvSpPr>
        <p:spPr bwMode="auto">
          <a:xfrm>
            <a:off x="6477000" y="4267200"/>
            <a:ext cx="4572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16" name="Line 16"/>
          <p:cNvSpPr>
            <a:spLocks noChangeShapeType="1"/>
          </p:cNvSpPr>
          <p:nvPr/>
        </p:nvSpPr>
        <p:spPr bwMode="auto">
          <a:xfrm>
            <a:off x="7010400" y="4267200"/>
            <a:ext cx="4572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17" name="Line 17"/>
          <p:cNvSpPr>
            <a:spLocks noChangeShapeType="1"/>
          </p:cNvSpPr>
          <p:nvPr/>
        </p:nvSpPr>
        <p:spPr bwMode="auto">
          <a:xfrm>
            <a:off x="7543800" y="4267200"/>
            <a:ext cx="4572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18" name="Line 18"/>
          <p:cNvSpPr>
            <a:spLocks noChangeShapeType="1"/>
          </p:cNvSpPr>
          <p:nvPr/>
        </p:nvSpPr>
        <p:spPr bwMode="auto">
          <a:xfrm>
            <a:off x="8077200" y="4267200"/>
            <a:ext cx="457200" cy="0"/>
          </a:xfrm>
          <a:prstGeom prst="line">
            <a:avLst/>
          </a:prstGeom>
          <a:noFill/>
          <a:ln w="69850">
            <a:solidFill>
              <a:srgbClr val="FF0000"/>
            </a:solidFill>
            <a:round/>
            <a:headEnd/>
            <a:tailEnd/>
          </a:ln>
          <a:effectLst>
            <a:outerShdw dist="35921" dir="2700000" algn="ctr" rotWithShape="0">
              <a:schemeClr val="tx1"/>
            </a:outerShdw>
          </a:effectLst>
        </p:spPr>
        <p:txBody>
          <a:bodyPr/>
          <a:lstStyle/>
          <a:p>
            <a:pPr>
              <a:defRPr/>
            </a:pPr>
            <a:endParaRPr lang="en-US"/>
          </a:p>
        </p:txBody>
      </p:sp>
      <p:sp>
        <p:nvSpPr>
          <p:cNvPr id="179219" name="Text Box 19"/>
          <p:cNvSpPr txBox="1">
            <a:spLocks noChangeArrowheads="1"/>
          </p:cNvSpPr>
          <p:nvPr/>
        </p:nvSpPr>
        <p:spPr bwMode="auto">
          <a:xfrm>
            <a:off x="990600" y="2819400"/>
            <a:ext cx="267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800" b="1"/>
              <a:t>Top of the Mixed Layer</a:t>
            </a:r>
          </a:p>
        </p:txBody>
      </p:sp>
      <p:sp>
        <p:nvSpPr>
          <p:cNvPr id="179220" name="Text Box 20"/>
          <p:cNvSpPr txBox="1">
            <a:spLocks noChangeArrowheads="1"/>
          </p:cNvSpPr>
          <p:nvPr/>
        </p:nvSpPr>
        <p:spPr bwMode="auto">
          <a:xfrm>
            <a:off x="5410200" y="3810000"/>
            <a:ext cx="267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800" b="1"/>
              <a:t>Top of the Mixed Layer</a:t>
            </a:r>
          </a:p>
        </p:txBody>
      </p:sp>
      <p:sp>
        <p:nvSpPr>
          <p:cNvPr id="179221" name="Line 21"/>
          <p:cNvSpPr>
            <a:spLocks noChangeShapeType="1"/>
          </p:cNvSpPr>
          <p:nvPr/>
        </p:nvSpPr>
        <p:spPr bwMode="auto">
          <a:xfrm flipV="1">
            <a:off x="2590800" y="4419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22" name="Line 22"/>
          <p:cNvSpPr>
            <a:spLocks noChangeShapeType="1"/>
          </p:cNvSpPr>
          <p:nvPr/>
        </p:nvSpPr>
        <p:spPr bwMode="auto">
          <a:xfrm flipV="1">
            <a:off x="2819400" y="42672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23" name="Line 23"/>
          <p:cNvSpPr>
            <a:spLocks noChangeShapeType="1"/>
          </p:cNvSpPr>
          <p:nvPr/>
        </p:nvSpPr>
        <p:spPr bwMode="auto">
          <a:xfrm flipV="1">
            <a:off x="2590800" y="39624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24" name="Line 24"/>
          <p:cNvSpPr>
            <a:spLocks noChangeShapeType="1"/>
          </p:cNvSpPr>
          <p:nvPr/>
        </p:nvSpPr>
        <p:spPr bwMode="auto">
          <a:xfrm flipV="1">
            <a:off x="2743200" y="39624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25" name="Line 25"/>
          <p:cNvSpPr>
            <a:spLocks noChangeShapeType="1"/>
          </p:cNvSpPr>
          <p:nvPr/>
        </p:nvSpPr>
        <p:spPr bwMode="auto">
          <a:xfrm flipV="1">
            <a:off x="2895600" y="3733800"/>
            <a:ext cx="762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26" name="Line 26"/>
          <p:cNvSpPr>
            <a:spLocks noChangeShapeType="1"/>
          </p:cNvSpPr>
          <p:nvPr/>
        </p:nvSpPr>
        <p:spPr bwMode="auto">
          <a:xfrm flipV="1">
            <a:off x="2743200" y="45720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27" name="Line 27"/>
          <p:cNvSpPr>
            <a:spLocks noChangeShapeType="1"/>
          </p:cNvSpPr>
          <p:nvPr/>
        </p:nvSpPr>
        <p:spPr bwMode="auto">
          <a:xfrm flipH="1" flipV="1">
            <a:off x="2362200" y="3657600"/>
            <a:ext cx="762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28" name="Line 28"/>
          <p:cNvSpPr>
            <a:spLocks noChangeShapeType="1"/>
          </p:cNvSpPr>
          <p:nvPr/>
        </p:nvSpPr>
        <p:spPr bwMode="auto">
          <a:xfrm flipH="1" flipV="1">
            <a:off x="2514600" y="3505200"/>
            <a:ext cx="762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29" name="Line 29"/>
          <p:cNvSpPr>
            <a:spLocks noChangeShapeType="1"/>
          </p:cNvSpPr>
          <p:nvPr/>
        </p:nvSpPr>
        <p:spPr bwMode="auto">
          <a:xfrm flipV="1">
            <a:off x="2743200" y="3581400"/>
            <a:ext cx="76200" cy="3048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30" name="Line 30"/>
          <p:cNvSpPr>
            <a:spLocks noChangeShapeType="1"/>
          </p:cNvSpPr>
          <p:nvPr/>
        </p:nvSpPr>
        <p:spPr bwMode="auto">
          <a:xfrm flipV="1">
            <a:off x="2895600" y="3429000"/>
            <a:ext cx="228600" cy="2286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31" name="Line 31"/>
          <p:cNvSpPr>
            <a:spLocks noChangeShapeType="1"/>
          </p:cNvSpPr>
          <p:nvPr/>
        </p:nvSpPr>
        <p:spPr bwMode="auto">
          <a:xfrm flipV="1">
            <a:off x="3048000" y="3505200"/>
            <a:ext cx="381000" cy="2286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32" name="Line 32"/>
          <p:cNvSpPr>
            <a:spLocks noChangeShapeType="1"/>
          </p:cNvSpPr>
          <p:nvPr/>
        </p:nvSpPr>
        <p:spPr bwMode="auto">
          <a:xfrm flipV="1">
            <a:off x="3352800" y="3505200"/>
            <a:ext cx="457200" cy="2286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33" name="Line 33"/>
          <p:cNvSpPr>
            <a:spLocks noChangeShapeType="1"/>
          </p:cNvSpPr>
          <p:nvPr/>
        </p:nvSpPr>
        <p:spPr bwMode="auto">
          <a:xfrm flipH="1" flipV="1">
            <a:off x="1981200" y="3429000"/>
            <a:ext cx="304800" cy="2286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34" name="Line 34"/>
          <p:cNvSpPr>
            <a:spLocks noChangeShapeType="1"/>
          </p:cNvSpPr>
          <p:nvPr/>
        </p:nvSpPr>
        <p:spPr bwMode="auto">
          <a:xfrm flipH="1" flipV="1">
            <a:off x="2286000" y="3276600"/>
            <a:ext cx="76200" cy="3048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35" name="Line 35"/>
          <p:cNvSpPr>
            <a:spLocks noChangeShapeType="1"/>
          </p:cNvSpPr>
          <p:nvPr/>
        </p:nvSpPr>
        <p:spPr bwMode="auto">
          <a:xfrm flipH="1" flipV="1">
            <a:off x="1600200" y="3429000"/>
            <a:ext cx="381000" cy="1524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36" name="Line 36"/>
          <p:cNvSpPr>
            <a:spLocks noChangeShapeType="1"/>
          </p:cNvSpPr>
          <p:nvPr/>
        </p:nvSpPr>
        <p:spPr bwMode="auto">
          <a:xfrm flipV="1">
            <a:off x="2667000" y="3352800"/>
            <a:ext cx="76200" cy="3048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37" name="Line 37"/>
          <p:cNvSpPr>
            <a:spLocks noChangeShapeType="1"/>
          </p:cNvSpPr>
          <p:nvPr/>
        </p:nvSpPr>
        <p:spPr bwMode="auto">
          <a:xfrm flipH="1" flipV="1">
            <a:off x="1066800" y="3352800"/>
            <a:ext cx="457200" cy="762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38" name="Line 38"/>
          <p:cNvSpPr>
            <a:spLocks noChangeShapeType="1"/>
          </p:cNvSpPr>
          <p:nvPr/>
        </p:nvSpPr>
        <p:spPr bwMode="auto">
          <a:xfrm flipV="1">
            <a:off x="3886200" y="3429000"/>
            <a:ext cx="457200" cy="762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39" name="Line 39"/>
          <p:cNvSpPr>
            <a:spLocks noChangeShapeType="1"/>
          </p:cNvSpPr>
          <p:nvPr/>
        </p:nvSpPr>
        <p:spPr bwMode="auto">
          <a:xfrm flipV="1">
            <a:off x="6248400" y="52578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40" name="Line 40"/>
          <p:cNvSpPr>
            <a:spLocks noChangeShapeType="1"/>
          </p:cNvSpPr>
          <p:nvPr/>
        </p:nvSpPr>
        <p:spPr bwMode="auto">
          <a:xfrm flipV="1">
            <a:off x="6400800" y="52578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41" name="Line 41"/>
          <p:cNvSpPr>
            <a:spLocks noChangeShapeType="1"/>
          </p:cNvSpPr>
          <p:nvPr/>
        </p:nvSpPr>
        <p:spPr bwMode="auto">
          <a:xfrm flipV="1">
            <a:off x="6553200" y="5181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42" name="Line 42"/>
          <p:cNvSpPr>
            <a:spLocks noChangeShapeType="1"/>
          </p:cNvSpPr>
          <p:nvPr/>
        </p:nvSpPr>
        <p:spPr bwMode="auto">
          <a:xfrm flipV="1">
            <a:off x="6705600" y="5181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43" name="Line 43"/>
          <p:cNvSpPr>
            <a:spLocks noChangeShapeType="1"/>
          </p:cNvSpPr>
          <p:nvPr/>
        </p:nvSpPr>
        <p:spPr bwMode="auto">
          <a:xfrm flipV="1">
            <a:off x="6934200" y="5181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44" name="Line 44"/>
          <p:cNvSpPr>
            <a:spLocks noChangeShapeType="1"/>
          </p:cNvSpPr>
          <p:nvPr/>
        </p:nvSpPr>
        <p:spPr bwMode="auto">
          <a:xfrm flipV="1">
            <a:off x="7086600" y="52578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45" name="Line 45"/>
          <p:cNvSpPr>
            <a:spLocks noChangeShapeType="1"/>
          </p:cNvSpPr>
          <p:nvPr/>
        </p:nvSpPr>
        <p:spPr bwMode="auto">
          <a:xfrm flipV="1">
            <a:off x="7239000" y="53340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46" name="Line 46"/>
          <p:cNvSpPr>
            <a:spLocks noChangeShapeType="1"/>
          </p:cNvSpPr>
          <p:nvPr/>
        </p:nvSpPr>
        <p:spPr bwMode="auto">
          <a:xfrm flipV="1">
            <a:off x="6248400" y="4800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47" name="Line 47"/>
          <p:cNvSpPr>
            <a:spLocks noChangeShapeType="1"/>
          </p:cNvSpPr>
          <p:nvPr/>
        </p:nvSpPr>
        <p:spPr bwMode="auto">
          <a:xfrm flipV="1">
            <a:off x="6400800" y="4800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48" name="Line 48"/>
          <p:cNvSpPr>
            <a:spLocks noChangeShapeType="1"/>
          </p:cNvSpPr>
          <p:nvPr/>
        </p:nvSpPr>
        <p:spPr bwMode="auto">
          <a:xfrm flipV="1">
            <a:off x="6553200" y="47244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49" name="Line 49"/>
          <p:cNvSpPr>
            <a:spLocks noChangeShapeType="1"/>
          </p:cNvSpPr>
          <p:nvPr/>
        </p:nvSpPr>
        <p:spPr bwMode="auto">
          <a:xfrm flipV="1">
            <a:off x="7239000" y="4495800"/>
            <a:ext cx="3048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50" name="Line 50"/>
          <p:cNvSpPr>
            <a:spLocks noChangeShapeType="1"/>
          </p:cNvSpPr>
          <p:nvPr/>
        </p:nvSpPr>
        <p:spPr bwMode="auto">
          <a:xfrm flipV="1">
            <a:off x="6858000" y="4800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51" name="Line 51"/>
          <p:cNvSpPr>
            <a:spLocks noChangeShapeType="1"/>
          </p:cNvSpPr>
          <p:nvPr/>
        </p:nvSpPr>
        <p:spPr bwMode="auto">
          <a:xfrm flipV="1">
            <a:off x="6705600" y="47244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52" name="Line 52"/>
          <p:cNvSpPr>
            <a:spLocks noChangeShapeType="1"/>
          </p:cNvSpPr>
          <p:nvPr/>
        </p:nvSpPr>
        <p:spPr bwMode="auto">
          <a:xfrm flipV="1">
            <a:off x="7010400" y="4800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53" name="Line 53"/>
          <p:cNvSpPr>
            <a:spLocks noChangeShapeType="1"/>
          </p:cNvSpPr>
          <p:nvPr/>
        </p:nvSpPr>
        <p:spPr bwMode="auto">
          <a:xfrm flipV="1">
            <a:off x="7162800" y="48768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54" name="Line 54"/>
          <p:cNvSpPr>
            <a:spLocks noChangeShapeType="1"/>
          </p:cNvSpPr>
          <p:nvPr/>
        </p:nvSpPr>
        <p:spPr bwMode="auto">
          <a:xfrm flipH="1" flipV="1">
            <a:off x="5867400" y="4495800"/>
            <a:ext cx="3048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55" name="Line 55"/>
          <p:cNvSpPr>
            <a:spLocks noChangeShapeType="1"/>
          </p:cNvSpPr>
          <p:nvPr/>
        </p:nvSpPr>
        <p:spPr bwMode="auto">
          <a:xfrm flipH="1" flipV="1">
            <a:off x="6019800" y="4343400"/>
            <a:ext cx="2286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56" name="Line 56"/>
          <p:cNvSpPr>
            <a:spLocks noChangeShapeType="1"/>
          </p:cNvSpPr>
          <p:nvPr/>
        </p:nvSpPr>
        <p:spPr bwMode="auto">
          <a:xfrm flipH="1" flipV="1">
            <a:off x="6324600" y="4343400"/>
            <a:ext cx="762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57" name="Line 57"/>
          <p:cNvSpPr>
            <a:spLocks noChangeShapeType="1"/>
          </p:cNvSpPr>
          <p:nvPr/>
        </p:nvSpPr>
        <p:spPr bwMode="auto">
          <a:xfrm flipV="1">
            <a:off x="6553200" y="4343400"/>
            <a:ext cx="0" cy="3048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58" name="Line 58"/>
          <p:cNvSpPr>
            <a:spLocks noChangeShapeType="1"/>
          </p:cNvSpPr>
          <p:nvPr/>
        </p:nvSpPr>
        <p:spPr bwMode="auto">
          <a:xfrm flipV="1">
            <a:off x="6705600" y="4343400"/>
            <a:ext cx="0" cy="3048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59" name="Line 59"/>
          <p:cNvSpPr>
            <a:spLocks noChangeShapeType="1"/>
          </p:cNvSpPr>
          <p:nvPr/>
        </p:nvSpPr>
        <p:spPr bwMode="auto">
          <a:xfrm flipV="1">
            <a:off x="6858000" y="4343400"/>
            <a:ext cx="762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60" name="Line 60"/>
          <p:cNvSpPr>
            <a:spLocks noChangeShapeType="1"/>
          </p:cNvSpPr>
          <p:nvPr/>
        </p:nvSpPr>
        <p:spPr bwMode="auto">
          <a:xfrm flipV="1">
            <a:off x="7162800" y="4343400"/>
            <a:ext cx="228600" cy="4572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61" name="Line 61"/>
          <p:cNvSpPr>
            <a:spLocks noChangeShapeType="1"/>
          </p:cNvSpPr>
          <p:nvPr/>
        </p:nvSpPr>
        <p:spPr bwMode="auto">
          <a:xfrm flipV="1">
            <a:off x="7010400" y="4343400"/>
            <a:ext cx="1524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62" name="Line 62"/>
          <p:cNvSpPr>
            <a:spLocks noChangeShapeType="1"/>
          </p:cNvSpPr>
          <p:nvPr/>
        </p:nvSpPr>
        <p:spPr bwMode="auto">
          <a:xfrm flipH="1" flipV="1">
            <a:off x="5562600" y="4343400"/>
            <a:ext cx="381000" cy="762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63" name="Line 63"/>
          <p:cNvSpPr>
            <a:spLocks noChangeShapeType="1"/>
          </p:cNvSpPr>
          <p:nvPr/>
        </p:nvSpPr>
        <p:spPr bwMode="auto">
          <a:xfrm flipV="1">
            <a:off x="7467600" y="4267200"/>
            <a:ext cx="381000" cy="1524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240" name="Text Box 65"/>
          <p:cNvSpPr txBox="1">
            <a:spLocks noChangeArrowheads="1"/>
          </p:cNvSpPr>
          <p:nvPr/>
        </p:nvSpPr>
        <p:spPr bwMode="auto">
          <a:xfrm>
            <a:off x="0" y="7620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lgn="l">
              <a:spcBef>
                <a:spcPct val="50000"/>
              </a:spcBef>
            </a:pPr>
            <a:r>
              <a:rPr lang="en-US" sz="2400" b="1"/>
              <a:t>The convective mixing layer is normally “capped” by a </a:t>
            </a:r>
            <a:r>
              <a:rPr lang="en-US" sz="2400" b="1" u="sng"/>
              <a:t>layer of very stable air</a:t>
            </a:r>
            <a:r>
              <a:rPr lang="en-US" sz="2400" b="1"/>
              <a:t>, which limits the rise of smoke. Smoke columns are often seen spreading out at the top of the mixed layer.</a:t>
            </a:r>
          </a:p>
        </p:txBody>
      </p:sp>
      <p:sp>
        <p:nvSpPr>
          <p:cNvPr id="50241" name="Text Box 66"/>
          <p:cNvSpPr txBox="1">
            <a:spLocks noChangeArrowheads="1"/>
          </p:cNvSpPr>
          <p:nvPr/>
        </p:nvSpPr>
        <p:spPr bwMode="auto">
          <a:xfrm>
            <a:off x="2286000" y="0"/>
            <a:ext cx="426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spcBef>
                <a:spcPct val="50000"/>
              </a:spcBef>
            </a:pPr>
            <a:r>
              <a:rPr lang="en-US" sz="3600" b="1">
                <a:solidFill>
                  <a:srgbClr val="FFC000"/>
                </a:solidFill>
              </a:rPr>
              <a:t>Mixing Height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9204"/>
                                        </p:tgtEl>
                                        <p:attrNameLst>
                                          <p:attrName>style.visibility</p:attrName>
                                        </p:attrNameLst>
                                      </p:cBhvr>
                                      <p:to>
                                        <p:strVal val="visible"/>
                                      </p:to>
                                    </p:set>
                                    <p:anim calcmode="lin" valueType="num">
                                      <p:cBhvr>
                                        <p:cTn id="7" dur="500" fill="hold"/>
                                        <p:tgtEl>
                                          <p:spTgt spid="179204"/>
                                        </p:tgtEl>
                                        <p:attrNameLst>
                                          <p:attrName>ppt_w</p:attrName>
                                        </p:attrNameLst>
                                      </p:cBhvr>
                                      <p:tavLst>
                                        <p:tav tm="0">
                                          <p:val>
                                            <p:fltVal val="0"/>
                                          </p:val>
                                        </p:tav>
                                        <p:tav tm="100000">
                                          <p:val>
                                            <p:strVal val="#ppt_w"/>
                                          </p:val>
                                        </p:tav>
                                      </p:tavLst>
                                    </p:anim>
                                    <p:anim calcmode="lin" valueType="num">
                                      <p:cBhvr>
                                        <p:cTn id="8" dur="500" fill="hold"/>
                                        <p:tgtEl>
                                          <p:spTgt spid="179204"/>
                                        </p:tgtEl>
                                        <p:attrNameLst>
                                          <p:attrName>ppt_h</p:attrName>
                                        </p:attrNameLst>
                                      </p:cBhvr>
                                      <p:tavLst>
                                        <p:tav tm="0">
                                          <p:val>
                                            <p:fltVal val="0"/>
                                          </p:val>
                                        </p:tav>
                                        <p:tav tm="100000">
                                          <p:val>
                                            <p:strVal val="#ppt_h"/>
                                          </p:val>
                                        </p:tav>
                                      </p:tavLst>
                                    </p:anim>
                                    <p:animEffect transition="in" filter="fade">
                                      <p:cBhvr>
                                        <p:cTn id="9" dur="500"/>
                                        <p:tgtEl>
                                          <p:spTgt spid="179204"/>
                                        </p:tgtEl>
                                      </p:cBhvr>
                                    </p:animEffect>
                                  </p:childTnLst>
                                </p:cTn>
                              </p:par>
                              <p:par>
                                <p:cTn id="10" presetID="53" presetClass="entr" presetSubtype="0" fill="hold" nodeType="withEffect">
                                  <p:stCondLst>
                                    <p:cond delay="0"/>
                                  </p:stCondLst>
                                  <p:childTnLst>
                                    <p:set>
                                      <p:cBhvr>
                                        <p:cTn id="11" dur="1" fill="hold">
                                          <p:stCondLst>
                                            <p:cond delay="0"/>
                                          </p:stCondLst>
                                        </p:cTn>
                                        <p:tgtEl>
                                          <p:spTgt spid="179205"/>
                                        </p:tgtEl>
                                        <p:attrNameLst>
                                          <p:attrName>style.visibility</p:attrName>
                                        </p:attrNameLst>
                                      </p:cBhvr>
                                      <p:to>
                                        <p:strVal val="visible"/>
                                      </p:to>
                                    </p:set>
                                    <p:anim calcmode="lin" valueType="num">
                                      <p:cBhvr>
                                        <p:cTn id="12" dur="500" fill="hold"/>
                                        <p:tgtEl>
                                          <p:spTgt spid="179205"/>
                                        </p:tgtEl>
                                        <p:attrNameLst>
                                          <p:attrName>ppt_w</p:attrName>
                                        </p:attrNameLst>
                                      </p:cBhvr>
                                      <p:tavLst>
                                        <p:tav tm="0">
                                          <p:val>
                                            <p:fltVal val="0"/>
                                          </p:val>
                                        </p:tav>
                                        <p:tav tm="100000">
                                          <p:val>
                                            <p:strVal val="#ppt_w"/>
                                          </p:val>
                                        </p:tav>
                                      </p:tavLst>
                                    </p:anim>
                                    <p:anim calcmode="lin" valueType="num">
                                      <p:cBhvr>
                                        <p:cTn id="13" dur="500" fill="hold"/>
                                        <p:tgtEl>
                                          <p:spTgt spid="179205"/>
                                        </p:tgtEl>
                                        <p:attrNameLst>
                                          <p:attrName>ppt_h</p:attrName>
                                        </p:attrNameLst>
                                      </p:cBhvr>
                                      <p:tavLst>
                                        <p:tav tm="0">
                                          <p:val>
                                            <p:fltVal val="0"/>
                                          </p:val>
                                        </p:tav>
                                        <p:tav tm="100000">
                                          <p:val>
                                            <p:strVal val="#ppt_h"/>
                                          </p:val>
                                        </p:tav>
                                      </p:tavLst>
                                    </p:anim>
                                    <p:animEffect transition="in" filter="fade">
                                      <p:cBhvr>
                                        <p:cTn id="14" dur="500"/>
                                        <p:tgtEl>
                                          <p:spTgt spid="179205"/>
                                        </p:tgtEl>
                                      </p:cBhvr>
                                    </p:animEffect>
                                  </p:childTnLst>
                                </p:cTn>
                              </p:par>
                              <p:par>
                                <p:cTn id="15" presetID="53" presetClass="entr" presetSubtype="0" fill="hold" nodeType="withEffect">
                                  <p:stCondLst>
                                    <p:cond delay="0"/>
                                  </p:stCondLst>
                                  <p:childTnLst>
                                    <p:set>
                                      <p:cBhvr>
                                        <p:cTn id="16" dur="1" fill="hold">
                                          <p:stCondLst>
                                            <p:cond delay="0"/>
                                          </p:stCondLst>
                                        </p:cTn>
                                        <p:tgtEl>
                                          <p:spTgt spid="179206"/>
                                        </p:tgtEl>
                                        <p:attrNameLst>
                                          <p:attrName>style.visibility</p:attrName>
                                        </p:attrNameLst>
                                      </p:cBhvr>
                                      <p:to>
                                        <p:strVal val="visible"/>
                                      </p:to>
                                    </p:set>
                                    <p:anim calcmode="lin" valueType="num">
                                      <p:cBhvr>
                                        <p:cTn id="17" dur="500" fill="hold"/>
                                        <p:tgtEl>
                                          <p:spTgt spid="179206"/>
                                        </p:tgtEl>
                                        <p:attrNameLst>
                                          <p:attrName>ppt_w</p:attrName>
                                        </p:attrNameLst>
                                      </p:cBhvr>
                                      <p:tavLst>
                                        <p:tav tm="0">
                                          <p:val>
                                            <p:fltVal val="0"/>
                                          </p:val>
                                        </p:tav>
                                        <p:tav tm="100000">
                                          <p:val>
                                            <p:strVal val="#ppt_w"/>
                                          </p:val>
                                        </p:tav>
                                      </p:tavLst>
                                    </p:anim>
                                    <p:anim calcmode="lin" valueType="num">
                                      <p:cBhvr>
                                        <p:cTn id="18" dur="500" fill="hold"/>
                                        <p:tgtEl>
                                          <p:spTgt spid="179206"/>
                                        </p:tgtEl>
                                        <p:attrNameLst>
                                          <p:attrName>ppt_h</p:attrName>
                                        </p:attrNameLst>
                                      </p:cBhvr>
                                      <p:tavLst>
                                        <p:tav tm="0">
                                          <p:val>
                                            <p:fltVal val="0"/>
                                          </p:val>
                                        </p:tav>
                                        <p:tav tm="100000">
                                          <p:val>
                                            <p:strVal val="#ppt_h"/>
                                          </p:val>
                                        </p:tav>
                                      </p:tavLst>
                                    </p:anim>
                                    <p:animEffect transition="in" filter="fade">
                                      <p:cBhvr>
                                        <p:cTn id="19" dur="500"/>
                                        <p:tgtEl>
                                          <p:spTgt spid="179206"/>
                                        </p:tgtEl>
                                      </p:cBhvr>
                                    </p:animEffect>
                                  </p:childTnLst>
                                </p:cTn>
                              </p:par>
                              <p:par>
                                <p:cTn id="20" presetID="53" presetClass="entr" presetSubtype="0" fill="hold" nodeType="withEffect">
                                  <p:stCondLst>
                                    <p:cond delay="0"/>
                                  </p:stCondLst>
                                  <p:childTnLst>
                                    <p:set>
                                      <p:cBhvr>
                                        <p:cTn id="21" dur="1" fill="hold">
                                          <p:stCondLst>
                                            <p:cond delay="0"/>
                                          </p:stCondLst>
                                        </p:cTn>
                                        <p:tgtEl>
                                          <p:spTgt spid="179207"/>
                                        </p:tgtEl>
                                        <p:attrNameLst>
                                          <p:attrName>style.visibility</p:attrName>
                                        </p:attrNameLst>
                                      </p:cBhvr>
                                      <p:to>
                                        <p:strVal val="visible"/>
                                      </p:to>
                                    </p:set>
                                    <p:anim calcmode="lin" valueType="num">
                                      <p:cBhvr>
                                        <p:cTn id="22" dur="500" fill="hold"/>
                                        <p:tgtEl>
                                          <p:spTgt spid="179207"/>
                                        </p:tgtEl>
                                        <p:attrNameLst>
                                          <p:attrName>ppt_w</p:attrName>
                                        </p:attrNameLst>
                                      </p:cBhvr>
                                      <p:tavLst>
                                        <p:tav tm="0">
                                          <p:val>
                                            <p:fltVal val="0"/>
                                          </p:val>
                                        </p:tav>
                                        <p:tav tm="100000">
                                          <p:val>
                                            <p:strVal val="#ppt_w"/>
                                          </p:val>
                                        </p:tav>
                                      </p:tavLst>
                                    </p:anim>
                                    <p:anim calcmode="lin" valueType="num">
                                      <p:cBhvr>
                                        <p:cTn id="23" dur="500" fill="hold"/>
                                        <p:tgtEl>
                                          <p:spTgt spid="179207"/>
                                        </p:tgtEl>
                                        <p:attrNameLst>
                                          <p:attrName>ppt_h</p:attrName>
                                        </p:attrNameLst>
                                      </p:cBhvr>
                                      <p:tavLst>
                                        <p:tav tm="0">
                                          <p:val>
                                            <p:fltVal val="0"/>
                                          </p:val>
                                        </p:tav>
                                        <p:tav tm="100000">
                                          <p:val>
                                            <p:strVal val="#ppt_h"/>
                                          </p:val>
                                        </p:tav>
                                      </p:tavLst>
                                    </p:anim>
                                    <p:animEffect transition="in" filter="fade">
                                      <p:cBhvr>
                                        <p:cTn id="24" dur="500"/>
                                        <p:tgtEl>
                                          <p:spTgt spid="179207"/>
                                        </p:tgtEl>
                                      </p:cBhvr>
                                    </p:animEffect>
                                  </p:childTnLst>
                                </p:cTn>
                              </p:par>
                              <p:par>
                                <p:cTn id="25" presetID="53" presetClass="entr" presetSubtype="0" fill="hold" nodeType="withEffect">
                                  <p:stCondLst>
                                    <p:cond delay="0"/>
                                  </p:stCondLst>
                                  <p:childTnLst>
                                    <p:set>
                                      <p:cBhvr>
                                        <p:cTn id="26" dur="1" fill="hold">
                                          <p:stCondLst>
                                            <p:cond delay="0"/>
                                          </p:stCondLst>
                                        </p:cTn>
                                        <p:tgtEl>
                                          <p:spTgt spid="179208"/>
                                        </p:tgtEl>
                                        <p:attrNameLst>
                                          <p:attrName>style.visibility</p:attrName>
                                        </p:attrNameLst>
                                      </p:cBhvr>
                                      <p:to>
                                        <p:strVal val="visible"/>
                                      </p:to>
                                    </p:set>
                                    <p:anim calcmode="lin" valueType="num">
                                      <p:cBhvr>
                                        <p:cTn id="27" dur="500" fill="hold"/>
                                        <p:tgtEl>
                                          <p:spTgt spid="179208"/>
                                        </p:tgtEl>
                                        <p:attrNameLst>
                                          <p:attrName>ppt_w</p:attrName>
                                        </p:attrNameLst>
                                      </p:cBhvr>
                                      <p:tavLst>
                                        <p:tav tm="0">
                                          <p:val>
                                            <p:fltVal val="0"/>
                                          </p:val>
                                        </p:tav>
                                        <p:tav tm="100000">
                                          <p:val>
                                            <p:strVal val="#ppt_w"/>
                                          </p:val>
                                        </p:tav>
                                      </p:tavLst>
                                    </p:anim>
                                    <p:anim calcmode="lin" valueType="num">
                                      <p:cBhvr>
                                        <p:cTn id="28" dur="500" fill="hold"/>
                                        <p:tgtEl>
                                          <p:spTgt spid="179208"/>
                                        </p:tgtEl>
                                        <p:attrNameLst>
                                          <p:attrName>ppt_h</p:attrName>
                                        </p:attrNameLst>
                                      </p:cBhvr>
                                      <p:tavLst>
                                        <p:tav tm="0">
                                          <p:val>
                                            <p:fltVal val="0"/>
                                          </p:val>
                                        </p:tav>
                                        <p:tav tm="100000">
                                          <p:val>
                                            <p:strVal val="#ppt_h"/>
                                          </p:val>
                                        </p:tav>
                                      </p:tavLst>
                                    </p:anim>
                                    <p:animEffect transition="in" filter="fade">
                                      <p:cBhvr>
                                        <p:cTn id="29" dur="500"/>
                                        <p:tgtEl>
                                          <p:spTgt spid="179208"/>
                                        </p:tgtEl>
                                      </p:cBhvr>
                                    </p:animEffect>
                                  </p:childTnLst>
                                </p:cTn>
                              </p:par>
                              <p:par>
                                <p:cTn id="30" presetID="53" presetClass="entr" presetSubtype="0" fill="hold" nodeType="withEffect">
                                  <p:stCondLst>
                                    <p:cond delay="0"/>
                                  </p:stCondLst>
                                  <p:childTnLst>
                                    <p:set>
                                      <p:cBhvr>
                                        <p:cTn id="31" dur="1" fill="hold">
                                          <p:stCondLst>
                                            <p:cond delay="0"/>
                                          </p:stCondLst>
                                        </p:cTn>
                                        <p:tgtEl>
                                          <p:spTgt spid="179209"/>
                                        </p:tgtEl>
                                        <p:attrNameLst>
                                          <p:attrName>style.visibility</p:attrName>
                                        </p:attrNameLst>
                                      </p:cBhvr>
                                      <p:to>
                                        <p:strVal val="visible"/>
                                      </p:to>
                                    </p:set>
                                    <p:anim calcmode="lin" valueType="num">
                                      <p:cBhvr>
                                        <p:cTn id="32" dur="500" fill="hold"/>
                                        <p:tgtEl>
                                          <p:spTgt spid="179209"/>
                                        </p:tgtEl>
                                        <p:attrNameLst>
                                          <p:attrName>ppt_w</p:attrName>
                                        </p:attrNameLst>
                                      </p:cBhvr>
                                      <p:tavLst>
                                        <p:tav tm="0">
                                          <p:val>
                                            <p:fltVal val="0"/>
                                          </p:val>
                                        </p:tav>
                                        <p:tav tm="100000">
                                          <p:val>
                                            <p:strVal val="#ppt_w"/>
                                          </p:val>
                                        </p:tav>
                                      </p:tavLst>
                                    </p:anim>
                                    <p:anim calcmode="lin" valueType="num">
                                      <p:cBhvr>
                                        <p:cTn id="33" dur="500" fill="hold"/>
                                        <p:tgtEl>
                                          <p:spTgt spid="179209"/>
                                        </p:tgtEl>
                                        <p:attrNameLst>
                                          <p:attrName>ppt_h</p:attrName>
                                        </p:attrNameLst>
                                      </p:cBhvr>
                                      <p:tavLst>
                                        <p:tav tm="0">
                                          <p:val>
                                            <p:fltVal val="0"/>
                                          </p:val>
                                        </p:tav>
                                        <p:tav tm="100000">
                                          <p:val>
                                            <p:strVal val="#ppt_h"/>
                                          </p:val>
                                        </p:tav>
                                      </p:tavLst>
                                    </p:anim>
                                    <p:animEffect transition="in" filter="fade">
                                      <p:cBhvr>
                                        <p:cTn id="34" dur="500"/>
                                        <p:tgtEl>
                                          <p:spTgt spid="179209"/>
                                        </p:tgtEl>
                                      </p:cBhvr>
                                    </p:animEffect>
                                  </p:childTnLst>
                                </p:cTn>
                              </p:par>
                              <p:par>
                                <p:cTn id="35" presetID="53" presetClass="entr" presetSubtype="0" fill="hold" nodeType="withEffect">
                                  <p:stCondLst>
                                    <p:cond delay="0"/>
                                  </p:stCondLst>
                                  <p:childTnLst>
                                    <p:set>
                                      <p:cBhvr>
                                        <p:cTn id="36" dur="1" fill="hold">
                                          <p:stCondLst>
                                            <p:cond delay="0"/>
                                          </p:stCondLst>
                                        </p:cTn>
                                        <p:tgtEl>
                                          <p:spTgt spid="179210"/>
                                        </p:tgtEl>
                                        <p:attrNameLst>
                                          <p:attrName>style.visibility</p:attrName>
                                        </p:attrNameLst>
                                      </p:cBhvr>
                                      <p:to>
                                        <p:strVal val="visible"/>
                                      </p:to>
                                    </p:set>
                                    <p:anim calcmode="lin" valueType="num">
                                      <p:cBhvr>
                                        <p:cTn id="37" dur="500" fill="hold"/>
                                        <p:tgtEl>
                                          <p:spTgt spid="179210"/>
                                        </p:tgtEl>
                                        <p:attrNameLst>
                                          <p:attrName>ppt_w</p:attrName>
                                        </p:attrNameLst>
                                      </p:cBhvr>
                                      <p:tavLst>
                                        <p:tav tm="0">
                                          <p:val>
                                            <p:fltVal val="0"/>
                                          </p:val>
                                        </p:tav>
                                        <p:tav tm="100000">
                                          <p:val>
                                            <p:strVal val="#ppt_w"/>
                                          </p:val>
                                        </p:tav>
                                      </p:tavLst>
                                    </p:anim>
                                    <p:anim calcmode="lin" valueType="num">
                                      <p:cBhvr>
                                        <p:cTn id="38" dur="500" fill="hold"/>
                                        <p:tgtEl>
                                          <p:spTgt spid="179210"/>
                                        </p:tgtEl>
                                        <p:attrNameLst>
                                          <p:attrName>ppt_h</p:attrName>
                                        </p:attrNameLst>
                                      </p:cBhvr>
                                      <p:tavLst>
                                        <p:tav tm="0">
                                          <p:val>
                                            <p:fltVal val="0"/>
                                          </p:val>
                                        </p:tav>
                                        <p:tav tm="100000">
                                          <p:val>
                                            <p:strVal val="#ppt_h"/>
                                          </p:val>
                                        </p:tav>
                                      </p:tavLst>
                                    </p:anim>
                                    <p:animEffect transition="in" filter="fade">
                                      <p:cBhvr>
                                        <p:cTn id="39" dur="500"/>
                                        <p:tgtEl>
                                          <p:spTgt spid="179210"/>
                                        </p:tgtEl>
                                      </p:cBhvr>
                                    </p:animEffect>
                                  </p:childTnLst>
                                </p:cTn>
                              </p:par>
                              <p:par>
                                <p:cTn id="40" presetID="53" presetClass="entr" presetSubtype="0" fill="hold" nodeType="withEffect">
                                  <p:stCondLst>
                                    <p:cond delay="0"/>
                                  </p:stCondLst>
                                  <p:childTnLst>
                                    <p:set>
                                      <p:cBhvr>
                                        <p:cTn id="41" dur="1" fill="hold">
                                          <p:stCondLst>
                                            <p:cond delay="0"/>
                                          </p:stCondLst>
                                        </p:cTn>
                                        <p:tgtEl>
                                          <p:spTgt spid="179211"/>
                                        </p:tgtEl>
                                        <p:attrNameLst>
                                          <p:attrName>style.visibility</p:attrName>
                                        </p:attrNameLst>
                                      </p:cBhvr>
                                      <p:to>
                                        <p:strVal val="visible"/>
                                      </p:to>
                                    </p:set>
                                    <p:anim calcmode="lin" valueType="num">
                                      <p:cBhvr>
                                        <p:cTn id="42" dur="500" fill="hold"/>
                                        <p:tgtEl>
                                          <p:spTgt spid="179211"/>
                                        </p:tgtEl>
                                        <p:attrNameLst>
                                          <p:attrName>ppt_w</p:attrName>
                                        </p:attrNameLst>
                                      </p:cBhvr>
                                      <p:tavLst>
                                        <p:tav tm="0">
                                          <p:val>
                                            <p:fltVal val="0"/>
                                          </p:val>
                                        </p:tav>
                                        <p:tav tm="100000">
                                          <p:val>
                                            <p:strVal val="#ppt_w"/>
                                          </p:val>
                                        </p:tav>
                                      </p:tavLst>
                                    </p:anim>
                                    <p:anim calcmode="lin" valueType="num">
                                      <p:cBhvr>
                                        <p:cTn id="43" dur="500" fill="hold"/>
                                        <p:tgtEl>
                                          <p:spTgt spid="179211"/>
                                        </p:tgtEl>
                                        <p:attrNameLst>
                                          <p:attrName>ppt_h</p:attrName>
                                        </p:attrNameLst>
                                      </p:cBhvr>
                                      <p:tavLst>
                                        <p:tav tm="0">
                                          <p:val>
                                            <p:fltVal val="0"/>
                                          </p:val>
                                        </p:tav>
                                        <p:tav tm="100000">
                                          <p:val>
                                            <p:strVal val="#ppt_h"/>
                                          </p:val>
                                        </p:tav>
                                      </p:tavLst>
                                    </p:anim>
                                    <p:animEffect transition="in" filter="fade">
                                      <p:cBhvr>
                                        <p:cTn id="44" dur="500"/>
                                        <p:tgtEl>
                                          <p:spTgt spid="179211"/>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179219"/>
                                        </p:tgtEl>
                                        <p:attrNameLst>
                                          <p:attrName>style.visibility</p:attrName>
                                        </p:attrNameLst>
                                      </p:cBhvr>
                                      <p:to>
                                        <p:strVal val="visible"/>
                                      </p:to>
                                    </p:set>
                                    <p:anim calcmode="lin" valueType="num">
                                      <p:cBhvr>
                                        <p:cTn id="47" dur="500" fill="hold"/>
                                        <p:tgtEl>
                                          <p:spTgt spid="179219"/>
                                        </p:tgtEl>
                                        <p:attrNameLst>
                                          <p:attrName>ppt_w</p:attrName>
                                        </p:attrNameLst>
                                      </p:cBhvr>
                                      <p:tavLst>
                                        <p:tav tm="0">
                                          <p:val>
                                            <p:fltVal val="0"/>
                                          </p:val>
                                        </p:tav>
                                        <p:tav tm="100000">
                                          <p:val>
                                            <p:strVal val="#ppt_w"/>
                                          </p:val>
                                        </p:tav>
                                      </p:tavLst>
                                    </p:anim>
                                    <p:anim calcmode="lin" valueType="num">
                                      <p:cBhvr>
                                        <p:cTn id="48" dur="500" fill="hold"/>
                                        <p:tgtEl>
                                          <p:spTgt spid="179219"/>
                                        </p:tgtEl>
                                        <p:attrNameLst>
                                          <p:attrName>ppt_h</p:attrName>
                                        </p:attrNameLst>
                                      </p:cBhvr>
                                      <p:tavLst>
                                        <p:tav tm="0">
                                          <p:val>
                                            <p:fltVal val="0"/>
                                          </p:val>
                                        </p:tav>
                                        <p:tav tm="100000">
                                          <p:val>
                                            <p:strVal val="#ppt_h"/>
                                          </p:val>
                                        </p:tav>
                                      </p:tavLst>
                                    </p:anim>
                                    <p:animEffect transition="in" filter="fade">
                                      <p:cBhvr>
                                        <p:cTn id="49" dur="500"/>
                                        <p:tgtEl>
                                          <p:spTgt spid="179219"/>
                                        </p:tgtEl>
                                      </p:cBhvr>
                                    </p:animEffect>
                                  </p:childTnLst>
                                </p:cTn>
                              </p:par>
                              <p:par>
                                <p:cTn id="50" presetID="53" presetClass="entr" presetSubtype="0" fill="hold" nodeType="withEffect">
                                  <p:stCondLst>
                                    <p:cond delay="0"/>
                                  </p:stCondLst>
                                  <p:childTnLst>
                                    <p:set>
                                      <p:cBhvr>
                                        <p:cTn id="51" dur="1" fill="hold">
                                          <p:stCondLst>
                                            <p:cond delay="0"/>
                                          </p:stCondLst>
                                        </p:cTn>
                                        <p:tgtEl>
                                          <p:spTgt spid="179212"/>
                                        </p:tgtEl>
                                        <p:attrNameLst>
                                          <p:attrName>style.visibility</p:attrName>
                                        </p:attrNameLst>
                                      </p:cBhvr>
                                      <p:to>
                                        <p:strVal val="visible"/>
                                      </p:to>
                                    </p:set>
                                    <p:anim calcmode="lin" valueType="num">
                                      <p:cBhvr>
                                        <p:cTn id="52" dur="500" fill="hold"/>
                                        <p:tgtEl>
                                          <p:spTgt spid="179212"/>
                                        </p:tgtEl>
                                        <p:attrNameLst>
                                          <p:attrName>ppt_w</p:attrName>
                                        </p:attrNameLst>
                                      </p:cBhvr>
                                      <p:tavLst>
                                        <p:tav tm="0">
                                          <p:val>
                                            <p:fltVal val="0"/>
                                          </p:val>
                                        </p:tav>
                                        <p:tav tm="100000">
                                          <p:val>
                                            <p:strVal val="#ppt_w"/>
                                          </p:val>
                                        </p:tav>
                                      </p:tavLst>
                                    </p:anim>
                                    <p:anim calcmode="lin" valueType="num">
                                      <p:cBhvr>
                                        <p:cTn id="53" dur="500" fill="hold"/>
                                        <p:tgtEl>
                                          <p:spTgt spid="179212"/>
                                        </p:tgtEl>
                                        <p:attrNameLst>
                                          <p:attrName>ppt_h</p:attrName>
                                        </p:attrNameLst>
                                      </p:cBhvr>
                                      <p:tavLst>
                                        <p:tav tm="0">
                                          <p:val>
                                            <p:fltVal val="0"/>
                                          </p:val>
                                        </p:tav>
                                        <p:tav tm="100000">
                                          <p:val>
                                            <p:strVal val="#ppt_h"/>
                                          </p:val>
                                        </p:tav>
                                      </p:tavLst>
                                    </p:anim>
                                    <p:animEffect transition="in" filter="fade">
                                      <p:cBhvr>
                                        <p:cTn id="54" dur="500"/>
                                        <p:tgtEl>
                                          <p:spTgt spid="179212"/>
                                        </p:tgtEl>
                                      </p:cBhvr>
                                    </p:animEffect>
                                  </p:childTnLst>
                                </p:cTn>
                              </p:par>
                              <p:par>
                                <p:cTn id="55" presetID="53" presetClass="entr" presetSubtype="0" fill="hold" nodeType="withEffect">
                                  <p:stCondLst>
                                    <p:cond delay="0"/>
                                  </p:stCondLst>
                                  <p:childTnLst>
                                    <p:set>
                                      <p:cBhvr>
                                        <p:cTn id="56" dur="1" fill="hold">
                                          <p:stCondLst>
                                            <p:cond delay="0"/>
                                          </p:stCondLst>
                                        </p:cTn>
                                        <p:tgtEl>
                                          <p:spTgt spid="179213"/>
                                        </p:tgtEl>
                                        <p:attrNameLst>
                                          <p:attrName>style.visibility</p:attrName>
                                        </p:attrNameLst>
                                      </p:cBhvr>
                                      <p:to>
                                        <p:strVal val="visible"/>
                                      </p:to>
                                    </p:set>
                                    <p:anim calcmode="lin" valueType="num">
                                      <p:cBhvr>
                                        <p:cTn id="57" dur="500" fill="hold"/>
                                        <p:tgtEl>
                                          <p:spTgt spid="179213"/>
                                        </p:tgtEl>
                                        <p:attrNameLst>
                                          <p:attrName>ppt_w</p:attrName>
                                        </p:attrNameLst>
                                      </p:cBhvr>
                                      <p:tavLst>
                                        <p:tav tm="0">
                                          <p:val>
                                            <p:fltVal val="0"/>
                                          </p:val>
                                        </p:tav>
                                        <p:tav tm="100000">
                                          <p:val>
                                            <p:strVal val="#ppt_w"/>
                                          </p:val>
                                        </p:tav>
                                      </p:tavLst>
                                    </p:anim>
                                    <p:anim calcmode="lin" valueType="num">
                                      <p:cBhvr>
                                        <p:cTn id="58" dur="500" fill="hold"/>
                                        <p:tgtEl>
                                          <p:spTgt spid="179213"/>
                                        </p:tgtEl>
                                        <p:attrNameLst>
                                          <p:attrName>ppt_h</p:attrName>
                                        </p:attrNameLst>
                                      </p:cBhvr>
                                      <p:tavLst>
                                        <p:tav tm="0">
                                          <p:val>
                                            <p:fltVal val="0"/>
                                          </p:val>
                                        </p:tav>
                                        <p:tav tm="100000">
                                          <p:val>
                                            <p:strVal val="#ppt_h"/>
                                          </p:val>
                                        </p:tav>
                                      </p:tavLst>
                                    </p:anim>
                                    <p:animEffect transition="in" filter="fade">
                                      <p:cBhvr>
                                        <p:cTn id="59" dur="500"/>
                                        <p:tgtEl>
                                          <p:spTgt spid="179213"/>
                                        </p:tgtEl>
                                      </p:cBhvr>
                                    </p:animEffect>
                                  </p:childTnLst>
                                </p:cTn>
                              </p:par>
                              <p:par>
                                <p:cTn id="60" presetID="53" presetClass="entr" presetSubtype="0" fill="hold" nodeType="withEffect">
                                  <p:stCondLst>
                                    <p:cond delay="0"/>
                                  </p:stCondLst>
                                  <p:childTnLst>
                                    <p:set>
                                      <p:cBhvr>
                                        <p:cTn id="61" dur="1" fill="hold">
                                          <p:stCondLst>
                                            <p:cond delay="0"/>
                                          </p:stCondLst>
                                        </p:cTn>
                                        <p:tgtEl>
                                          <p:spTgt spid="179214"/>
                                        </p:tgtEl>
                                        <p:attrNameLst>
                                          <p:attrName>style.visibility</p:attrName>
                                        </p:attrNameLst>
                                      </p:cBhvr>
                                      <p:to>
                                        <p:strVal val="visible"/>
                                      </p:to>
                                    </p:set>
                                    <p:anim calcmode="lin" valueType="num">
                                      <p:cBhvr>
                                        <p:cTn id="62" dur="500" fill="hold"/>
                                        <p:tgtEl>
                                          <p:spTgt spid="179214"/>
                                        </p:tgtEl>
                                        <p:attrNameLst>
                                          <p:attrName>ppt_w</p:attrName>
                                        </p:attrNameLst>
                                      </p:cBhvr>
                                      <p:tavLst>
                                        <p:tav tm="0">
                                          <p:val>
                                            <p:fltVal val="0"/>
                                          </p:val>
                                        </p:tav>
                                        <p:tav tm="100000">
                                          <p:val>
                                            <p:strVal val="#ppt_w"/>
                                          </p:val>
                                        </p:tav>
                                      </p:tavLst>
                                    </p:anim>
                                    <p:anim calcmode="lin" valueType="num">
                                      <p:cBhvr>
                                        <p:cTn id="63" dur="500" fill="hold"/>
                                        <p:tgtEl>
                                          <p:spTgt spid="179214"/>
                                        </p:tgtEl>
                                        <p:attrNameLst>
                                          <p:attrName>ppt_h</p:attrName>
                                        </p:attrNameLst>
                                      </p:cBhvr>
                                      <p:tavLst>
                                        <p:tav tm="0">
                                          <p:val>
                                            <p:fltVal val="0"/>
                                          </p:val>
                                        </p:tav>
                                        <p:tav tm="100000">
                                          <p:val>
                                            <p:strVal val="#ppt_h"/>
                                          </p:val>
                                        </p:tav>
                                      </p:tavLst>
                                    </p:anim>
                                    <p:animEffect transition="in" filter="fade">
                                      <p:cBhvr>
                                        <p:cTn id="64" dur="500"/>
                                        <p:tgtEl>
                                          <p:spTgt spid="179214"/>
                                        </p:tgtEl>
                                      </p:cBhvr>
                                    </p:animEffect>
                                  </p:childTnLst>
                                </p:cTn>
                              </p:par>
                              <p:par>
                                <p:cTn id="65" presetID="53" presetClass="entr" presetSubtype="0" fill="hold" nodeType="withEffect">
                                  <p:stCondLst>
                                    <p:cond delay="0"/>
                                  </p:stCondLst>
                                  <p:childTnLst>
                                    <p:set>
                                      <p:cBhvr>
                                        <p:cTn id="66" dur="1" fill="hold">
                                          <p:stCondLst>
                                            <p:cond delay="0"/>
                                          </p:stCondLst>
                                        </p:cTn>
                                        <p:tgtEl>
                                          <p:spTgt spid="179215"/>
                                        </p:tgtEl>
                                        <p:attrNameLst>
                                          <p:attrName>style.visibility</p:attrName>
                                        </p:attrNameLst>
                                      </p:cBhvr>
                                      <p:to>
                                        <p:strVal val="visible"/>
                                      </p:to>
                                    </p:set>
                                    <p:anim calcmode="lin" valueType="num">
                                      <p:cBhvr>
                                        <p:cTn id="67" dur="500" fill="hold"/>
                                        <p:tgtEl>
                                          <p:spTgt spid="179215"/>
                                        </p:tgtEl>
                                        <p:attrNameLst>
                                          <p:attrName>ppt_w</p:attrName>
                                        </p:attrNameLst>
                                      </p:cBhvr>
                                      <p:tavLst>
                                        <p:tav tm="0">
                                          <p:val>
                                            <p:fltVal val="0"/>
                                          </p:val>
                                        </p:tav>
                                        <p:tav tm="100000">
                                          <p:val>
                                            <p:strVal val="#ppt_w"/>
                                          </p:val>
                                        </p:tav>
                                      </p:tavLst>
                                    </p:anim>
                                    <p:anim calcmode="lin" valueType="num">
                                      <p:cBhvr>
                                        <p:cTn id="68" dur="500" fill="hold"/>
                                        <p:tgtEl>
                                          <p:spTgt spid="179215"/>
                                        </p:tgtEl>
                                        <p:attrNameLst>
                                          <p:attrName>ppt_h</p:attrName>
                                        </p:attrNameLst>
                                      </p:cBhvr>
                                      <p:tavLst>
                                        <p:tav tm="0">
                                          <p:val>
                                            <p:fltVal val="0"/>
                                          </p:val>
                                        </p:tav>
                                        <p:tav tm="100000">
                                          <p:val>
                                            <p:strVal val="#ppt_h"/>
                                          </p:val>
                                        </p:tav>
                                      </p:tavLst>
                                    </p:anim>
                                    <p:animEffect transition="in" filter="fade">
                                      <p:cBhvr>
                                        <p:cTn id="69" dur="500"/>
                                        <p:tgtEl>
                                          <p:spTgt spid="179215"/>
                                        </p:tgtEl>
                                      </p:cBhvr>
                                    </p:animEffect>
                                  </p:childTnLst>
                                </p:cTn>
                              </p:par>
                              <p:par>
                                <p:cTn id="70" presetID="53" presetClass="entr" presetSubtype="0" fill="hold" nodeType="withEffect">
                                  <p:stCondLst>
                                    <p:cond delay="0"/>
                                  </p:stCondLst>
                                  <p:childTnLst>
                                    <p:set>
                                      <p:cBhvr>
                                        <p:cTn id="71" dur="1" fill="hold">
                                          <p:stCondLst>
                                            <p:cond delay="0"/>
                                          </p:stCondLst>
                                        </p:cTn>
                                        <p:tgtEl>
                                          <p:spTgt spid="179216"/>
                                        </p:tgtEl>
                                        <p:attrNameLst>
                                          <p:attrName>style.visibility</p:attrName>
                                        </p:attrNameLst>
                                      </p:cBhvr>
                                      <p:to>
                                        <p:strVal val="visible"/>
                                      </p:to>
                                    </p:set>
                                    <p:anim calcmode="lin" valueType="num">
                                      <p:cBhvr>
                                        <p:cTn id="72" dur="500" fill="hold"/>
                                        <p:tgtEl>
                                          <p:spTgt spid="179216"/>
                                        </p:tgtEl>
                                        <p:attrNameLst>
                                          <p:attrName>ppt_w</p:attrName>
                                        </p:attrNameLst>
                                      </p:cBhvr>
                                      <p:tavLst>
                                        <p:tav tm="0">
                                          <p:val>
                                            <p:fltVal val="0"/>
                                          </p:val>
                                        </p:tav>
                                        <p:tav tm="100000">
                                          <p:val>
                                            <p:strVal val="#ppt_w"/>
                                          </p:val>
                                        </p:tav>
                                      </p:tavLst>
                                    </p:anim>
                                    <p:anim calcmode="lin" valueType="num">
                                      <p:cBhvr>
                                        <p:cTn id="73" dur="500" fill="hold"/>
                                        <p:tgtEl>
                                          <p:spTgt spid="179216"/>
                                        </p:tgtEl>
                                        <p:attrNameLst>
                                          <p:attrName>ppt_h</p:attrName>
                                        </p:attrNameLst>
                                      </p:cBhvr>
                                      <p:tavLst>
                                        <p:tav tm="0">
                                          <p:val>
                                            <p:fltVal val="0"/>
                                          </p:val>
                                        </p:tav>
                                        <p:tav tm="100000">
                                          <p:val>
                                            <p:strVal val="#ppt_h"/>
                                          </p:val>
                                        </p:tav>
                                      </p:tavLst>
                                    </p:anim>
                                    <p:animEffect transition="in" filter="fade">
                                      <p:cBhvr>
                                        <p:cTn id="74" dur="500"/>
                                        <p:tgtEl>
                                          <p:spTgt spid="179216"/>
                                        </p:tgtEl>
                                      </p:cBhvr>
                                    </p:animEffect>
                                  </p:childTnLst>
                                </p:cTn>
                              </p:par>
                              <p:par>
                                <p:cTn id="75" presetID="53" presetClass="entr" presetSubtype="0" fill="hold" nodeType="withEffect">
                                  <p:stCondLst>
                                    <p:cond delay="0"/>
                                  </p:stCondLst>
                                  <p:childTnLst>
                                    <p:set>
                                      <p:cBhvr>
                                        <p:cTn id="76" dur="1" fill="hold">
                                          <p:stCondLst>
                                            <p:cond delay="0"/>
                                          </p:stCondLst>
                                        </p:cTn>
                                        <p:tgtEl>
                                          <p:spTgt spid="179217"/>
                                        </p:tgtEl>
                                        <p:attrNameLst>
                                          <p:attrName>style.visibility</p:attrName>
                                        </p:attrNameLst>
                                      </p:cBhvr>
                                      <p:to>
                                        <p:strVal val="visible"/>
                                      </p:to>
                                    </p:set>
                                    <p:anim calcmode="lin" valueType="num">
                                      <p:cBhvr>
                                        <p:cTn id="77" dur="500" fill="hold"/>
                                        <p:tgtEl>
                                          <p:spTgt spid="179217"/>
                                        </p:tgtEl>
                                        <p:attrNameLst>
                                          <p:attrName>ppt_w</p:attrName>
                                        </p:attrNameLst>
                                      </p:cBhvr>
                                      <p:tavLst>
                                        <p:tav tm="0">
                                          <p:val>
                                            <p:fltVal val="0"/>
                                          </p:val>
                                        </p:tav>
                                        <p:tav tm="100000">
                                          <p:val>
                                            <p:strVal val="#ppt_w"/>
                                          </p:val>
                                        </p:tav>
                                      </p:tavLst>
                                    </p:anim>
                                    <p:anim calcmode="lin" valueType="num">
                                      <p:cBhvr>
                                        <p:cTn id="78" dur="500" fill="hold"/>
                                        <p:tgtEl>
                                          <p:spTgt spid="179217"/>
                                        </p:tgtEl>
                                        <p:attrNameLst>
                                          <p:attrName>ppt_h</p:attrName>
                                        </p:attrNameLst>
                                      </p:cBhvr>
                                      <p:tavLst>
                                        <p:tav tm="0">
                                          <p:val>
                                            <p:fltVal val="0"/>
                                          </p:val>
                                        </p:tav>
                                        <p:tav tm="100000">
                                          <p:val>
                                            <p:strVal val="#ppt_h"/>
                                          </p:val>
                                        </p:tav>
                                      </p:tavLst>
                                    </p:anim>
                                    <p:animEffect transition="in" filter="fade">
                                      <p:cBhvr>
                                        <p:cTn id="79" dur="500"/>
                                        <p:tgtEl>
                                          <p:spTgt spid="179217"/>
                                        </p:tgtEl>
                                      </p:cBhvr>
                                    </p:animEffect>
                                  </p:childTnLst>
                                </p:cTn>
                              </p:par>
                              <p:par>
                                <p:cTn id="80" presetID="53" presetClass="entr" presetSubtype="0" fill="hold" nodeType="withEffect">
                                  <p:stCondLst>
                                    <p:cond delay="0"/>
                                  </p:stCondLst>
                                  <p:childTnLst>
                                    <p:set>
                                      <p:cBhvr>
                                        <p:cTn id="81" dur="1" fill="hold">
                                          <p:stCondLst>
                                            <p:cond delay="0"/>
                                          </p:stCondLst>
                                        </p:cTn>
                                        <p:tgtEl>
                                          <p:spTgt spid="179218"/>
                                        </p:tgtEl>
                                        <p:attrNameLst>
                                          <p:attrName>style.visibility</p:attrName>
                                        </p:attrNameLst>
                                      </p:cBhvr>
                                      <p:to>
                                        <p:strVal val="visible"/>
                                      </p:to>
                                    </p:set>
                                    <p:anim calcmode="lin" valueType="num">
                                      <p:cBhvr>
                                        <p:cTn id="82" dur="500" fill="hold"/>
                                        <p:tgtEl>
                                          <p:spTgt spid="179218"/>
                                        </p:tgtEl>
                                        <p:attrNameLst>
                                          <p:attrName>ppt_w</p:attrName>
                                        </p:attrNameLst>
                                      </p:cBhvr>
                                      <p:tavLst>
                                        <p:tav tm="0">
                                          <p:val>
                                            <p:fltVal val="0"/>
                                          </p:val>
                                        </p:tav>
                                        <p:tav tm="100000">
                                          <p:val>
                                            <p:strVal val="#ppt_w"/>
                                          </p:val>
                                        </p:tav>
                                      </p:tavLst>
                                    </p:anim>
                                    <p:anim calcmode="lin" valueType="num">
                                      <p:cBhvr>
                                        <p:cTn id="83" dur="500" fill="hold"/>
                                        <p:tgtEl>
                                          <p:spTgt spid="179218"/>
                                        </p:tgtEl>
                                        <p:attrNameLst>
                                          <p:attrName>ppt_h</p:attrName>
                                        </p:attrNameLst>
                                      </p:cBhvr>
                                      <p:tavLst>
                                        <p:tav tm="0">
                                          <p:val>
                                            <p:fltVal val="0"/>
                                          </p:val>
                                        </p:tav>
                                        <p:tav tm="100000">
                                          <p:val>
                                            <p:strVal val="#ppt_h"/>
                                          </p:val>
                                        </p:tav>
                                      </p:tavLst>
                                    </p:anim>
                                    <p:animEffect transition="in" filter="fade">
                                      <p:cBhvr>
                                        <p:cTn id="84" dur="500"/>
                                        <p:tgtEl>
                                          <p:spTgt spid="179218"/>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179220"/>
                                        </p:tgtEl>
                                        <p:attrNameLst>
                                          <p:attrName>style.visibility</p:attrName>
                                        </p:attrNameLst>
                                      </p:cBhvr>
                                      <p:to>
                                        <p:strVal val="visible"/>
                                      </p:to>
                                    </p:set>
                                    <p:anim calcmode="lin" valueType="num">
                                      <p:cBhvr>
                                        <p:cTn id="87" dur="500" fill="hold"/>
                                        <p:tgtEl>
                                          <p:spTgt spid="179220"/>
                                        </p:tgtEl>
                                        <p:attrNameLst>
                                          <p:attrName>ppt_w</p:attrName>
                                        </p:attrNameLst>
                                      </p:cBhvr>
                                      <p:tavLst>
                                        <p:tav tm="0">
                                          <p:val>
                                            <p:fltVal val="0"/>
                                          </p:val>
                                        </p:tav>
                                        <p:tav tm="100000">
                                          <p:val>
                                            <p:strVal val="#ppt_w"/>
                                          </p:val>
                                        </p:tav>
                                      </p:tavLst>
                                    </p:anim>
                                    <p:anim calcmode="lin" valueType="num">
                                      <p:cBhvr>
                                        <p:cTn id="88" dur="500" fill="hold"/>
                                        <p:tgtEl>
                                          <p:spTgt spid="179220"/>
                                        </p:tgtEl>
                                        <p:attrNameLst>
                                          <p:attrName>ppt_h</p:attrName>
                                        </p:attrNameLst>
                                      </p:cBhvr>
                                      <p:tavLst>
                                        <p:tav tm="0">
                                          <p:val>
                                            <p:fltVal val="0"/>
                                          </p:val>
                                        </p:tav>
                                        <p:tav tm="100000">
                                          <p:val>
                                            <p:strVal val="#ppt_h"/>
                                          </p:val>
                                        </p:tav>
                                      </p:tavLst>
                                    </p:anim>
                                    <p:animEffect transition="in" filter="fade">
                                      <p:cBhvr>
                                        <p:cTn id="89" dur="500"/>
                                        <p:tgtEl>
                                          <p:spTgt spid="179220"/>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179237"/>
                                        </p:tgtEl>
                                        <p:attrNameLst>
                                          <p:attrName>style.visibility</p:attrName>
                                        </p:attrNameLst>
                                      </p:cBhvr>
                                      <p:to>
                                        <p:strVal val="visible"/>
                                      </p:to>
                                    </p:set>
                                    <p:animEffect transition="in" filter="wipe(down)">
                                      <p:cBhvr>
                                        <p:cTn id="94" dur="1000"/>
                                        <p:tgtEl>
                                          <p:spTgt spid="179237"/>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79235"/>
                                        </p:tgtEl>
                                        <p:attrNameLst>
                                          <p:attrName>style.visibility</p:attrName>
                                        </p:attrNameLst>
                                      </p:cBhvr>
                                      <p:to>
                                        <p:strVal val="visible"/>
                                      </p:to>
                                    </p:set>
                                    <p:animEffect transition="in" filter="wipe(down)">
                                      <p:cBhvr>
                                        <p:cTn id="97" dur="1000"/>
                                        <p:tgtEl>
                                          <p:spTgt spid="179235"/>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179233"/>
                                        </p:tgtEl>
                                        <p:attrNameLst>
                                          <p:attrName>style.visibility</p:attrName>
                                        </p:attrNameLst>
                                      </p:cBhvr>
                                      <p:to>
                                        <p:strVal val="visible"/>
                                      </p:to>
                                    </p:set>
                                    <p:animEffect transition="in" filter="wipe(down)">
                                      <p:cBhvr>
                                        <p:cTn id="100" dur="1000"/>
                                        <p:tgtEl>
                                          <p:spTgt spid="179233"/>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179234"/>
                                        </p:tgtEl>
                                        <p:attrNameLst>
                                          <p:attrName>style.visibility</p:attrName>
                                        </p:attrNameLst>
                                      </p:cBhvr>
                                      <p:to>
                                        <p:strVal val="visible"/>
                                      </p:to>
                                    </p:set>
                                    <p:animEffect transition="in" filter="wipe(down)">
                                      <p:cBhvr>
                                        <p:cTn id="103" dur="1000"/>
                                        <p:tgtEl>
                                          <p:spTgt spid="179234"/>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179228"/>
                                        </p:tgtEl>
                                        <p:attrNameLst>
                                          <p:attrName>style.visibility</p:attrName>
                                        </p:attrNameLst>
                                      </p:cBhvr>
                                      <p:to>
                                        <p:strVal val="visible"/>
                                      </p:to>
                                    </p:set>
                                    <p:animEffect transition="in" filter="wipe(down)">
                                      <p:cBhvr>
                                        <p:cTn id="106" dur="1000"/>
                                        <p:tgtEl>
                                          <p:spTgt spid="179228"/>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179236"/>
                                        </p:tgtEl>
                                        <p:attrNameLst>
                                          <p:attrName>style.visibility</p:attrName>
                                        </p:attrNameLst>
                                      </p:cBhvr>
                                      <p:to>
                                        <p:strVal val="visible"/>
                                      </p:to>
                                    </p:set>
                                    <p:animEffect transition="in" filter="wipe(down)">
                                      <p:cBhvr>
                                        <p:cTn id="109" dur="1000"/>
                                        <p:tgtEl>
                                          <p:spTgt spid="179236"/>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179229"/>
                                        </p:tgtEl>
                                        <p:attrNameLst>
                                          <p:attrName>style.visibility</p:attrName>
                                        </p:attrNameLst>
                                      </p:cBhvr>
                                      <p:to>
                                        <p:strVal val="visible"/>
                                      </p:to>
                                    </p:set>
                                    <p:animEffect transition="in" filter="wipe(down)">
                                      <p:cBhvr>
                                        <p:cTn id="112" dur="1000"/>
                                        <p:tgtEl>
                                          <p:spTgt spid="179229"/>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179230"/>
                                        </p:tgtEl>
                                        <p:attrNameLst>
                                          <p:attrName>style.visibility</p:attrName>
                                        </p:attrNameLst>
                                      </p:cBhvr>
                                      <p:to>
                                        <p:strVal val="visible"/>
                                      </p:to>
                                    </p:set>
                                    <p:animEffect transition="in" filter="wipe(down)">
                                      <p:cBhvr>
                                        <p:cTn id="115" dur="1000"/>
                                        <p:tgtEl>
                                          <p:spTgt spid="179230"/>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179231"/>
                                        </p:tgtEl>
                                        <p:attrNameLst>
                                          <p:attrName>style.visibility</p:attrName>
                                        </p:attrNameLst>
                                      </p:cBhvr>
                                      <p:to>
                                        <p:strVal val="visible"/>
                                      </p:to>
                                    </p:set>
                                    <p:animEffect transition="in" filter="wipe(down)">
                                      <p:cBhvr>
                                        <p:cTn id="118" dur="1000"/>
                                        <p:tgtEl>
                                          <p:spTgt spid="179231"/>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179232"/>
                                        </p:tgtEl>
                                        <p:attrNameLst>
                                          <p:attrName>style.visibility</p:attrName>
                                        </p:attrNameLst>
                                      </p:cBhvr>
                                      <p:to>
                                        <p:strVal val="visible"/>
                                      </p:to>
                                    </p:set>
                                    <p:animEffect transition="in" filter="wipe(down)">
                                      <p:cBhvr>
                                        <p:cTn id="121" dur="1000"/>
                                        <p:tgtEl>
                                          <p:spTgt spid="179232"/>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179238"/>
                                        </p:tgtEl>
                                        <p:attrNameLst>
                                          <p:attrName>style.visibility</p:attrName>
                                        </p:attrNameLst>
                                      </p:cBhvr>
                                      <p:to>
                                        <p:strVal val="visible"/>
                                      </p:to>
                                    </p:set>
                                    <p:animEffect transition="in" filter="wipe(down)">
                                      <p:cBhvr>
                                        <p:cTn id="124" dur="1000"/>
                                        <p:tgtEl>
                                          <p:spTgt spid="17923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179225"/>
                                        </p:tgtEl>
                                        <p:attrNameLst>
                                          <p:attrName>style.visibility</p:attrName>
                                        </p:attrNameLst>
                                      </p:cBhvr>
                                      <p:to>
                                        <p:strVal val="visible"/>
                                      </p:to>
                                    </p:set>
                                    <p:animEffect transition="in" filter="wipe(down)">
                                      <p:cBhvr>
                                        <p:cTn id="127" dur="1000"/>
                                        <p:tgtEl>
                                          <p:spTgt spid="179225"/>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179227"/>
                                        </p:tgtEl>
                                        <p:attrNameLst>
                                          <p:attrName>style.visibility</p:attrName>
                                        </p:attrNameLst>
                                      </p:cBhvr>
                                      <p:to>
                                        <p:strVal val="visible"/>
                                      </p:to>
                                    </p:set>
                                    <p:animEffect transition="in" filter="wipe(down)">
                                      <p:cBhvr>
                                        <p:cTn id="130" dur="1000"/>
                                        <p:tgtEl>
                                          <p:spTgt spid="179227"/>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179223"/>
                                        </p:tgtEl>
                                        <p:attrNameLst>
                                          <p:attrName>style.visibility</p:attrName>
                                        </p:attrNameLst>
                                      </p:cBhvr>
                                      <p:to>
                                        <p:strVal val="visible"/>
                                      </p:to>
                                    </p:set>
                                    <p:animEffect transition="in" filter="wipe(down)">
                                      <p:cBhvr>
                                        <p:cTn id="133" dur="1000"/>
                                        <p:tgtEl>
                                          <p:spTgt spid="179223"/>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179224"/>
                                        </p:tgtEl>
                                        <p:attrNameLst>
                                          <p:attrName>style.visibility</p:attrName>
                                        </p:attrNameLst>
                                      </p:cBhvr>
                                      <p:to>
                                        <p:strVal val="visible"/>
                                      </p:to>
                                    </p:set>
                                    <p:animEffect transition="in" filter="wipe(down)">
                                      <p:cBhvr>
                                        <p:cTn id="136" dur="1000"/>
                                        <p:tgtEl>
                                          <p:spTgt spid="179224"/>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179222"/>
                                        </p:tgtEl>
                                        <p:attrNameLst>
                                          <p:attrName>style.visibility</p:attrName>
                                        </p:attrNameLst>
                                      </p:cBhvr>
                                      <p:to>
                                        <p:strVal val="visible"/>
                                      </p:to>
                                    </p:set>
                                    <p:animEffect transition="in" filter="wipe(down)">
                                      <p:cBhvr>
                                        <p:cTn id="139" dur="1000"/>
                                        <p:tgtEl>
                                          <p:spTgt spid="179222"/>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179221"/>
                                        </p:tgtEl>
                                        <p:attrNameLst>
                                          <p:attrName>style.visibility</p:attrName>
                                        </p:attrNameLst>
                                      </p:cBhvr>
                                      <p:to>
                                        <p:strVal val="visible"/>
                                      </p:to>
                                    </p:set>
                                    <p:animEffect transition="in" filter="wipe(down)">
                                      <p:cBhvr>
                                        <p:cTn id="142" dur="1000"/>
                                        <p:tgtEl>
                                          <p:spTgt spid="179221"/>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179226"/>
                                        </p:tgtEl>
                                        <p:attrNameLst>
                                          <p:attrName>style.visibility</p:attrName>
                                        </p:attrNameLst>
                                      </p:cBhvr>
                                      <p:to>
                                        <p:strVal val="visible"/>
                                      </p:to>
                                    </p:set>
                                    <p:animEffect transition="in" filter="wipe(down)">
                                      <p:cBhvr>
                                        <p:cTn id="145" dur="1000"/>
                                        <p:tgtEl>
                                          <p:spTgt spid="179226"/>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179262"/>
                                        </p:tgtEl>
                                        <p:attrNameLst>
                                          <p:attrName>style.visibility</p:attrName>
                                        </p:attrNameLst>
                                      </p:cBhvr>
                                      <p:to>
                                        <p:strVal val="visible"/>
                                      </p:to>
                                    </p:set>
                                    <p:animEffect transition="in" filter="wipe(down)">
                                      <p:cBhvr>
                                        <p:cTn id="148" dur="1000"/>
                                        <p:tgtEl>
                                          <p:spTgt spid="17926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179255"/>
                                        </p:tgtEl>
                                        <p:attrNameLst>
                                          <p:attrName>style.visibility</p:attrName>
                                        </p:attrNameLst>
                                      </p:cBhvr>
                                      <p:to>
                                        <p:strVal val="visible"/>
                                      </p:to>
                                    </p:set>
                                    <p:animEffect transition="in" filter="wipe(down)">
                                      <p:cBhvr>
                                        <p:cTn id="151" dur="1000"/>
                                        <p:tgtEl>
                                          <p:spTgt spid="179255"/>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179254"/>
                                        </p:tgtEl>
                                        <p:attrNameLst>
                                          <p:attrName>style.visibility</p:attrName>
                                        </p:attrNameLst>
                                      </p:cBhvr>
                                      <p:to>
                                        <p:strVal val="visible"/>
                                      </p:to>
                                    </p:set>
                                    <p:animEffect transition="in" filter="wipe(down)">
                                      <p:cBhvr>
                                        <p:cTn id="154" dur="1000"/>
                                        <p:tgtEl>
                                          <p:spTgt spid="179254"/>
                                        </p:tgtEl>
                                      </p:cBhvr>
                                    </p:animEffect>
                                  </p:childTnLst>
                                </p:cTn>
                              </p:par>
                              <p:par>
                                <p:cTn id="155" presetID="22" presetClass="entr" presetSubtype="4" fill="hold" grpId="0" nodeType="withEffect">
                                  <p:stCondLst>
                                    <p:cond delay="0"/>
                                  </p:stCondLst>
                                  <p:childTnLst>
                                    <p:set>
                                      <p:cBhvr>
                                        <p:cTn id="156" dur="1" fill="hold">
                                          <p:stCondLst>
                                            <p:cond delay="0"/>
                                          </p:stCondLst>
                                        </p:cTn>
                                        <p:tgtEl>
                                          <p:spTgt spid="179256"/>
                                        </p:tgtEl>
                                        <p:attrNameLst>
                                          <p:attrName>style.visibility</p:attrName>
                                        </p:attrNameLst>
                                      </p:cBhvr>
                                      <p:to>
                                        <p:strVal val="visible"/>
                                      </p:to>
                                    </p:set>
                                    <p:animEffect transition="in" filter="wipe(down)">
                                      <p:cBhvr>
                                        <p:cTn id="157" dur="1000"/>
                                        <p:tgtEl>
                                          <p:spTgt spid="179256"/>
                                        </p:tgtEl>
                                      </p:cBhvr>
                                    </p:animEffect>
                                  </p:childTnLst>
                                </p:cTn>
                              </p:par>
                              <p:par>
                                <p:cTn id="158" presetID="22" presetClass="entr" presetSubtype="4" fill="hold" grpId="0" nodeType="withEffect">
                                  <p:stCondLst>
                                    <p:cond delay="0"/>
                                  </p:stCondLst>
                                  <p:childTnLst>
                                    <p:set>
                                      <p:cBhvr>
                                        <p:cTn id="159" dur="1" fill="hold">
                                          <p:stCondLst>
                                            <p:cond delay="0"/>
                                          </p:stCondLst>
                                        </p:cTn>
                                        <p:tgtEl>
                                          <p:spTgt spid="179257"/>
                                        </p:tgtEl>
                                        <p:attrNameLst>
                                          <p:attrName>style.visibility</p:attrName>
                                        </p:attrNameLst>
                                      </p:cBhvr>
                                      <p:to>
                                        <p:strVal val="visible"/>
                                      </p:to>
                                    </p:set>
                                    <p:animEffect transition="in" filter="wipe(down)">
                                      <p:cBhvr>
                                        <p:cTn id="160" dur="1000"/>
                                        <p:tgtEl>
                                          <p:spTgt spid="179257"/>
                                        </p:tgtEl>
                                      </p:cBhvr>
                                    </p:animEffect>
                                  </p:childTnLst>
                                </p:cTn>
                              </p:par>
                              <p:par>
                                <p:cTn id="161" presetID="22" presetClass="entr" presetSubtype="4" fill="hold" grpId="0" nodeType="withEffect">
                                  <p:stCondLst>
                                    <p:cond delay="0"/>
                                  </p:stCondLst>
                                  <p:childTnLst>
                                    <p:set>
                                      <p:cBhvr>
                                        <p:cTn id="162" dur="1" fill="hold">
                                          <p:stCondLst>
                                            <p:cond delay="0"/>
                                          </p:stCondLst>
                                        </p:cTn>
                                        <p:tgtEl>
                                          <p:spTgt spid="179258"/>
                                        </p:tgtEl>
                                        <p:attrNameLst>
                                          <p:attrName>style.visibility</p:attrName>
                                        </p:attrNameLst>
                                      </p:cBhvr>
                                      <p:to>
                                        <p:strVal val="visible"/>
                                      </p:to>
                                    </p:set>
                                    <p:animEffect transition="in" filter="wipe(down)">
                                      <p:cBhvr>
                                        <p:cTn id="163" dur="1000"/>
                                        <p:tgtEl>
                                          <p:spTgt spid="179258"/>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179259"/>
                                        </p:tgtEl>
                                        <p:attrNameLst>
                                          <p:attrName>style.visibility</p:attrName>
                                        </p:attrNameLst>
                                      </p:cBhvr>
                                      <p:to>
                                        <p:strVal val="visible"/>
                                      </p:to>
                                    </p:set>
                                    <p:animEffect transition="in" filter="wipe(down)">
                                      <p:cBhvr>
                                        <p:cTn id="166" dur="1000"/>
                                        <p:tgtEl>
                                          <p:spTgt spid="179259"/>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179261"/>
                                        </p:tgtEl>
                                        <p:attrNameLst>
                                          <p:attrName>style.visibility</p:attrName>
                                        </p:attrNameLst>
                                      </p:cBhvr>
                                      <p:to>
                                        <p:strVal val="visible"/>
                                      </p:to>
                                    </p:set>
                                    <p:animEffect transition="in" filter="wipe(down)">
                                      <p:cBhvr>
                                        <p:cTn id="169" dur="1000"/>
                                        <p:tgtEl>
                                          <p:spTgt spid="179261"/>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179260"/>
                                        </p:tgtEl>
                                        <p:attrNameLst>
                                          <p:attrName>style.visibility</p:attrName>
                                        </p:attrNameLst>
                                      </p:cBhvr>
                                      <p:to>
                                        <p:strVal val="visible"/>
                                      </p:to>
                                    </p:set>
                                    <p:animEffect transition="in" filter="wipe(down)">
                                      <p:cBhvr>
                                        <p:cTn id="172" dur="1000"/>
                                        <p:tgtEl>
                                          <p:spTgt spid="179260"/>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179249"/>
                                        </p:tgtEl>
                                        <p:attrNameLst>
                                          <p:attrName>style.visibility</p:attrName>
                                        </p:attrNameLst>
                                      </p:cBhvr>
                                      <p:to>
                                        <p:strVal val="visible"/>
                                      </p:to>
                                    </p:set>
                                    <p:animEffect transition="in" filter="wipe(down)">
                                      <p:cBhvr>
                                        <p:cTn id="175" dur="1000"/>
                                        <p:tgtEl>
                                          <p:spTgt spid="179249"/>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179263"/>
                                        </p:tgtEl>
                                        <p:attrNameLst>
                                          <p:attrName>style.visibility</p:attrName>
                                        </p:attrNameLst>
                                      </p:cBhvr>
                                      <p:to>
                                        <p:strVal val="visible"/>
                                      </p:to>
                                    </p:set>
                                    <p:animEffect transition="in" filter="wipe(down)">
                                      <p:cBhvr>
                                        <p:cTn id="178" dur="1000"/>
                                        <p:tgtEl>
                                          <p:spTgt spid="179263"/>
                                        </p:tgtEl>
                                      </p:cBhvr>
                                    </p:animEffect>
                                  </p:childTnLst>
                                </p:cTn>
                              </p:par>
                              <p:par>
                                <p:cTn id="179" presetID="22" presetClass="entr" presetSubtype="4" fill="hold" grpId="0" nodeType="withEffect">
                                  <p:stCondLst>
                                    <p:cond delay="0"/>
                                  </p:stCondLst>
                                  <p:childTnLst>
                                    <p:set>
                                      <p:cBhvr>
                                        <p:cTn id="180" dur="1" fill="hold">
                                          <p:stCondLst>
                                            <p:cond delay="0"/>
                                          </p:stCondLst>
                                        </p:cTn>
                                        <p:tgtEl>
                                          <p:spTgt spid="179253"/>
                                        </p:tgtEl>
                                        <p:attrNameLst>
                                          <p:attrName>style.visibility</p:attrName>
                                        </p:attrNameLst>
                                      </p:cBhvr>
                                      <p:to>
                                        <p:strVal val="visible"/>
                                      </p:to>
                                    </p:set>
                                    <p:animEffect transition="in" filter="wipe(down)">
                                      <p:cBhvr>
                                        <p:cTn id="181" dur="1000"/>
                                        <p:tgtEl>
                                          <p:spTgt spid="179253"/>
                                        </p:tgtEl>
                                      </p:cBhvr>
                                    </p:animEffect>
                                  </p:childTnLst>
                                </p:cTn>
                              </p:par>
                              <p:par>
                                <p:cTn id="182" presetID="22" presetClass="entr" presetSubtype="4" fill="hold" grpId="0" nodeType="withEffect">
                                  <p:stCondLst>
                                    <p:cond delay="0"/>
                                  </p:stCondLst>
                                  <p:childTnLst>
                                    <p:set>
                                      <p:cBhvr>
                                        <p:cTn id="183" dur="1" fill="hold">
                                          <p:stCondLst>
                                            <p:cond delay="0"/>
                                          </p:stCondLst>
                                        </p:cTn>
                                        <p:tgtEl>
                                          <p:spTgt spid="179252"/>
                                        </p:tgtEl>
                                        <p:attrNameLst>
                                          <p:attrName>style.visibility</p:attrName>
                                        </p:attrNameLst>
                                      </p:cBhvr>
                                      <p:to>
                                        <p:strVal val="visible"/>
                                      </p:to>
                                    </p:set>
                                    <p:animEffect transition="in" filter="wipe(down)">
                                      <p:cBhvr>
                                        <p:cTn id="184" dur="1000"/>
                                        <p:tgtEl>
                                          <p:spTgt spid="179252"/>
                                        </p:tgtEl>
                                      </p:cBhvr>
                                    </p:animEffect>
                                  </p:childTnLst>
                                </p:cTn>
                              </p:par>
                              <p:par>
                                <p:cTn id="185" presetID="22" presetClass="entr" presetSubtype="4" fill="hold" grpId="0" nodeType="withEffect">
                                  <p:stCondLst>
                                    <p:cond delay="0"/>
                                  </p:stCondLst>
                                  <p:childTnLst>
                                    <p:set>
                                      <p:cBhvr>
                                        <p:cTn id="186" dur="1" fill="hold">
                                          <p:stCondLst>
                                            <p:cond delay="0"/>
                                          </p:stCondLst>
                                        </p:cTn>
                                        <p:tgtEl>
                                          <p:spTgt spid="179250"/>
                                        </p:tgtEl>
                                        <p:attrNameLst>
                                          <p:attrName>style.visibility</p:attrName>
                                        </p:attrNameLst>
                                      </p:cBhvr>
                                      <p:to>
                                        <p:strVal val="visible"/>
                                      </p:to>
                                    </p:set>
                                    <p:animEffect transition="in" filter="wipe(down)">
                                      <p:cBhvr>
                                        <p:cTn id="187" dur="1000"/>
                                        <p:tgtEl>
                                          <p:spTgt spid="179250"/>
                                        </p:tgtEl>
                                      </p:cBhvr>
                                    </p:animEffect>
                                  </p:childTnLst>
                                </p:cTn>
                              </p:par>
                              <p:par>
                                <p:cTn id="188" presetID="22" presetClass="entr" presetSubtype="4" fill="hold" grpId="0" nodeType="withEffect">
                                  <p:stCondLst>
                                    <p:cond delay="0"/>
                                  </p:stCondLst>
                                  <p:childTnLst>
                                    <p:set>
                                      <p:cBhvr>
                                        <p:cTn id="189" dur="1" fill="hold">
                                          <p:stCondLst>
                                            <p:cond delay="0"/>
                                          </p:stCondLst>
                                        </p:cTn>
                                        <p:tgtEl>
                                          <p:spTgt spid="179251"/>
                                        </p:tgtEl>
                                        <p:attrNameLst>
                                          <p:attrName>style.visibility</p:attrName>
                                        </p:attrNameLst>
                                      </p:cBhvr>
                                      <p:to>
                                        <p:strVal val="visible"/>
                                      </p:to>
                                    </p:set>
                                    <p:animEffect transition="in" filter="wipe(down)">
                                      <p:cBhvr>
                                        <p:cTn id="190" dur="1000"/>
                                        <p:tgtEl>
                                          <p:spTgt spid="179251"/>
                                        </p:tgtEl>
                                      </p:cBhvr>
                                    </p:animEffect>
                                  </p:childTnLst>
                                </p:cTn>
                              </p:par>
                              <p:par>
                                <p:cTn id="191" presetID="22" presetClass="entr" presetSubtype="4" fill="hold" grpId="0" nodeType="withEffect">
                                  <p:stCondLst>
                                    <p:cond delay="0"/>
                                  </p:stCondLst>
                                  <p:childTnLst>
                                    <p:set>
                                      <p:cBhvr>
                                        <p:cTn id="192" dur="1" fill="hold">
                                          <p:stCondLst>
                                            <p:cond delay="0"/>
                                          </p:stCondLst>
                                        </p:cTn>
                                        <p:tgtEl>
                                          <p:spTgt spid="179248"/>
                                        </p:tgtEl>
                                        <p:attrNameLst>
                                          <p:attrName>style.visibility</p:attrName>
                                        </p:attrNameLst>
                                      </p:cBhvr>
                                      <p:to>
                                        <p:strVal val="visible"/>
                                      </p:to>
                                    </p:set>
                                    <p:animEffect transition="in" filter="wipe(down)">
                                      <p:cBhvr>
                                        <p:cTn id="193" dur="1000"/>
                                        <p:tgtEl>
                                          <p:spTgt spid="179248"/>
                                        </p:tgtEl>
                                      </p:cBhvr>
                                    </p:animEffect>
                                  </p:childTnLst>
                                </p:cTn>
                              </p:par>
                              <p:par>
                                <p:cTn id="194" presetID="22" presetClass="entr" presetSubtype="4" fill="hold" grpId="0" nodeType="withEffect">
                                  <p:stCondLst>
                                    <p:cond delay="0"/>
                                  </p:stCondLst>
                                  <p:childTnLst>
                                    <p:set>
                                      <p:cBhvr>
                                        <p:cTn id="195" dur="1" fill="hold">
                                          <p:stCondLst>
                                            <p:cond delay="0"/>
                                          </p:stCondLst>
                                        </p:cTn>
                                        <p:tgtEl>
                                          <p:spTgt spid="179247"/>
                                        </p:tgtEl>
                                        <p:attrNameLst>
                                          <p:attrName>style.visibility</p:attrName>
                                        </p:attrNameLst>
                                      </p:cBhvr>
                                      <p:to>
                                        <p:strVal val="visible"/>
                                      </p:to>
                                    </p:set>
                                    <p:animEffect transition="in" filter="wipe(down)">
                                      <p:cBhvr>
                                        <p:cTn id="196" dur="1000"/>
                                        <p:tgtEl>
                                          <p:spTgt spid="179247"/>
                                        </p:tgtEl>
                                      </p:cBhvr>
                                    </p:animEffect>
                                  </p:childTnLst>
                                </p:cTn>
                              </p:par>
                              <p:par>
                                <p:cTn id="197" presetID="22" presetClass="entr" presetSubtype="4" fill="hold" grpId="0" nodeType="withEffect">
                                  <p:stCondLst>
                                    <p:cond delay="0"/>
                                  </p:stCondLst>
                                  <p:childTnLst>
                                    <p:set>
                                      <p:cBhvr>
                                        <p:cTn id="198" dur="1" fill="hold">
                                          <p:stCondLst>
                                            <p:cond delay="0"/>
                                          </p:stCondLst>
                                        </p:cTn>
                                        <p:tgtEl>
                                          <p:spTgt spid="179246"/>
                                        </p:tgtEl>
                                        <p:attrNameLst>
                                          <p:attrName>style.visibility</p:attrName>
                                        </p:attrNameLst>
                                      </p:cBhvr>
                                      <p:to>
                                        <p:strVal val="visible"/>
                                      </p:to>
                                    </p:set>
                                    <p:animEffect transition="in" filter="wipe(down)">
                                      <p:cBhvr>
                                        <p:cTn id="199" dur="1000"/>
                                        <p:tgtEl>
                                          <p:spTgt spid="179246"/>
                                        </p:tgtEl>
                                      </p:cBhvr>
                                    </p:animEffect>
                                  </p:childTnLst>
                                </p:cTn>
                              </p:par>
                              <p:par>
                                <p:cTn id="200" presetID="22" presetClass="entr" presetSubtype="4" fill="hold" grpId="0" nodeType="withEffect">
                                  <p:stCondLst>
                                    <p:cond delay="0"/>
                                  </p:stCondLst>
                                  <p:childTnLst>
                                    <p:set>
                                      <p:cBhvr>
                                        <p:cTn id="201" dur="1" fill="hold">
                                          <p:stCondLst>
                                            <p:cond delay="0"/>
                                          </p:stCondLst>
                                        </p:cTn>
                                        <p:tgtEl>
                                          <p:spTgt spid="179239"/>
                                        </p:tgtEl>
                                        <p:attrNameLst>
                                          <p:attrName>style.visibility</p:attrName>
                                        </p:attrNameLst>
                                      </p:cBhvr>
                                      <p:to>
                                        <p:strVal val="visible"/>
                                      </p:to>
                                    </p:set>
                                    <p:animEffect transition="in" filter="wipe(down)">
                                      <p:cBhvr>
                                        <p:cTn id="202" dur="1000"/>
                                        <p:tgtEl>
                                          <p:spTgt spid="179239"/>
                                        </p:tgtEl>
                                      </p:cBhvr>
                                    </p:animEffect>
                                  </p:childTnLst>
                                </p:cTn>
                              </p:par>
                              <p:par>
                                <p:cTn id="203" presetID="22" presetClass="entr" presetSubtype="4" fill="hold" grpId="0" nodeType="withEffect">
                                  <p:stCondLst>
                                    <p:cond delay="0"/>
                                  </p:stCondLst>
                                  <p:childTnLst>
                                    <p:set>
                                      <p:cBhvr>
                                        <p:cTn id="204" dur="1" fill="hold">
                                          <p:stCondLst>
                                            <p:cond delay="0"/>
                                          </p:stCondLst>
                                        </p:cTn>
                                        <p:tgtEl>
                                          <p:spTgt spid="179240"/>
                                        </p:tgtEl>
                                        <p:attrNameLst>
                                          <p:attrName>style.visibility</p:attrName>
                                        </p:attrNameLst>
                                      </p:cBhvr>
                                      <p:to>
                                        <p:strVal val="visible"/>
                                      </p:to>
                                    </p:set>
                                    <p:animEffect transition="in" filter="wipe(down)">
                                      <p:cBhvr>
                                        <p:cTn id="205" dur="1000"/>
                                        <p:tgtEl>
                                          <p:spTgt spid="179240"/>
                                        </p:tgtEl>
                                      </p:cBhvr>
                                    </p:animEffect>
                                  </p:childTnLst>
                                </p:cTn>
                              </p:par>
                              <p:par>
                                <p:cTn id="206" presetID="22" presetClass="entr" presetSubtype="4" fill="hold" grpId="0" nodeType="withEffect">
                                  <p:stCondLst>
                                    <p:cond delay="0"/>
                                  </p:stCondLst>
                                  <p:childTnLst>
                                    <p:set>
                                      <p:cBhvr>
                                        <p:cTn id="207" dur="1" fill="hold">
                                          <p:stCondLst>
                                            <p:cond delay="0"/>
                                          </p:stCondLst>
                                        </p:cTn>
                                        <p:tgtEl>
                                          <p:spTgt spid="179241"/>
                                        </p:tgtEl>
                                        <p:attrNameLst>
                                          <p:attrName>style.visibility</p:attrName>
                                        </p:attrNameLst>
                                      </p:cBhvr>
                                      <p:to>
                                        <p:strVal val="visible"/>
                                      </p:to>
                                    </p:set>
                                    <p:animEffect transition="in" filter="wipe(down)">
                                      <p:cBhvr>
                                        <p:cTn id="208" dur="1000"/>
                                        <p:tgtEl>
                                          <p:spTgt spid="179241"/>
                                        </p:tgtEl>
                                      </p:cBhvr>
                                    </p:animEffect>
                                  </p:childTnLst>
                                </p:cTn>
                              </p:par>
                              <p:par>
                                <p:cTn id="209" presetID="22" presetClass="entr" presetSubtype="4" fill="hold" grpId="0" nodeType="withEffect">
                                  <p:stCondLst>
                                    <p:cond delay="0"/>
                                  </p:stCondLst>
                                  <p:childTnLst>
                                    <p:set>
                                      <p:cBhvr>
                                        <p:cTn id="210" dur="1" fill="hold">
                                          <p:stCondLst>
                                            <p:cond delay="0"/>
                                          </p:stCondLst>
                                        </p:cTn>
                                        <p:tgtEl>
                                          <p:spTgt spid="179242"/>
                                        </p:tgtEl>
                                        <p:attrNameLst>
                                          <p:attrName>style.visibility</p:attrName>
                                        </p:attrNameLst>
                                      </p:cBhvr>
                                      <p:to>
                                        <p:strVal val="visible"/>
                                      </p:to>
                                    </p:set>
                                    <p:animEffect transition="in" filter="wipe(down)">
                                      <p:cBhvr>
                                        <p:cTn id="211" dur="1000"/>
                                        <p:tgtEl>
                                          <p:spTgt spid="179242"/>
                                        </p:tgtEl>
                                      </p:cBhvr>
                                    </p:animEffect>
                                  </p:childTnLst>
                                </p:cTn>
                              </p:par>
                              <p:par>
                                <p:cTn id="212" presetID="22" presetClass="entr" presetSubtype="4" fill="hold" grpId="0" nodeType="withEffect">
                                  <p:stCondLst>
                                    <p:cond delay="0"/>
                                  </p:stCondLst>
                                  <p:childTnLst>
                                    <p:set>
                                      <p:cBhvr>
                                        <p:cTn id="213" dur="1" fill="hold">
                                          <p:stCondLst>
                                            <p:cond delay="0"/>
                                          </p:stCondLst>
                                        </p:cTn>
                                        <p:tgtEl>
                                          <p:spTgt spid="179243"/>
                                        </p:tgtEl>
                                        <p:attrNameLst>
                                          <p:attrName>style.visibility</p:attrName>
                                        </p:attrNameLst>
                                      </p:cBhvr>
                                      <p:to>
                                        <p:strVal val="visible"/>
                                      </p:to>
                                    </p:set>
                                    <p:animEffect transition="in" filter="wipe(down)">
                                      <p:cBhvr>
                                        <p:cTn id="214" dur="1000"/>
                                        <p:tgtEl>
                                          <p:spTgt spid="179243"/>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179244"/>
                                        </p:tgtEl>
                                        <p:attrNameLst>
                                          <p:attrName>style.visibility</p:attrName>
                                        </p:attrNameLst>
                                      </p:cBhvr>
                                      <p:to>
                                        <p:strVal val="visible"/>
                                      </p:to>
                                    </p:set>
                                    <p:animEffect transition="in" filter="wipe(down)">
                                      <p:cBhvr>
                                        <p:cTn id="217" dur="1000"/>
                                        <p:tgtEl>
                                          <p:spTgt spid="179244"/>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179245"/>
                                        </p:tgtEl>
                                        <p:attrNameLst>
                                          <p:attrName>style.visibility</p:attrName>
                                        </p:attrNameLst>
                                      </p:cBhvr>
                                      <p:to>
                                        <p:strVal val="visible"/>
                                      </p:to>
                                    </p:set>
                                    <p:animEffect transition="in" filter="wipe(down)">
                                      <p:cBhvr>
                                        <p:cTn id="220" dur="1000"/>
                                        <p:tgtEl>
                                          <p:spTgt spid="179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9" grpId="0"/>
      <p:bldP spid="179220" grpId="0"/>
      <p:bldP spid="179221" grpId="0" animBg="1"/>
      <p:bldP spid="179222" grpId="0" animBg="1"/>
      <p:bldP spid="179223" grpId="0" animBg="1"/>
      <p:bldP spid="179224" grpId="0" animBg="1"/>
      <p:bldP spid="179225" grpId="0" animBg="1"/>
      <p:bldP spid="179226" grpId="0" animBg="1"/>
      <p:bldP spid="179227" grpId="0" animBg="1"/>
      <p:bldP spid="179228" grpId="0" animBg="1"/>
      <p:bldP spid="179229" grpId="0" animBg="1"/>
      <p:bldP spid="179230" grpId="0" animBg="1"/>
      <p:bldP spid="179231" grpId="0" animBg="1"/>
      <p:bldP spid="179232" grpId="0" animBg="1"/>
      <p:bldP spid="179233" grpId="0" animBg="1"/>
      <p:bldP spid="179234" grpId="0" animBg="1"/>
      <p:bldP spid="179235" grpId="0" animBg="1"/>
      <p:bldP spid="179236" grpId="0" animBg="1"/>
      <p:bldP spid="179237" grpId="0" animBg="1"/>
      <p:bldP spid="179238" grpId="0" animBg="1"/>
      <p:bldP spid="179239" grpId="0" animBg="1"/>
      <p:bldP spid="179240" grpId="0" animBg="1"/>
      <p:bldP spid="179241" grpId="0" animBg="1"/>
      <p:bldP spid="179242" grpId="0" animBg="1"/>
      <p:bldP spid="179243" grpId="0" animBg="1"/>
      <p:bldP spid="179244" grpId="0" animBg="1"/>
      <p:bldP spid="179245" grpId="0" animBg="1"/>
      <p:bldP spid="179246" grpId="0" animBg="1"/>
      <p:bldP spid="179247" grpId="0" animBg="1"/>
      <p:bldP spid="179248" grpId="0" animBg="1"/>
      <p:bldP spid="179249" grpId="0" animBg="1"/>
      <p:bldP spid="179250" grpId="0" animBg="1"/>
      <p:bldP spid="179251" grpId="0" animBg="1"/>
      <p:bldP spid="179252" grpId="0" animBg="1"/>
      <p:bldP spid="179253" grpId="0" animBg="1"/>
      <p:bldP spid="179254" grpId="0" animBg="1"/>
      <p:bldP spid="179255" grpId="0" animBg="1"/>
      <p:bldP spid="179256" grpId="0" animBg="1"/>
      <p:bldP spid="179257" grpId="0" animBg="1"/>
      <p:bldP spid="179258" grpId="0" animBg="1"/>
      <p:bldP spid="179259" grpId="0" animBg="1"/>
      <p:bldP spid="179260" grpId="0" animBg="1"/>
      <p:bldP spid="179261" grpId="0" animBg="1"/>
      <p:bldP spid="179262" grpId="0" animBg="1"/>
      <p:bldP spid="17926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inversion"/>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5"/>
          <p:cNvSpPr txBox="1">
            <a:spLocks noChangeArrowheads="1"/>
          </p:cNvSpPr>
          <p:nvPr/>
        </p:nvSpPr>
        <p:spPr bwMode="auto">
          <a:xfrm>
            <a:off x="1009650" y="6105525"/>
            <a:ext cx="5400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2800" dirty="0"/>
              <a:t>What is the mixing height </a:t>
            </a:r>
            <a:r>
              <a:rPr lang="en-US" sz="2800" dirty="0" smtClean="0"/>
              <a:t>now?</a:t>
            </a:r>
            <a:r>
              <a:rPr lang="en-US" dirty="0" smtClean="0"/>
              <a:t>.</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10" descr="http://weather.uwyo.edu/upperair/images/2010082900.72786.skew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990600"/>
            <a:ext cx="46767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6" descr="http://weather.uwyo.edu/upperair/images/2010082812.72786.skew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49799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8"/>
          <p:cNvSpPr txBox="1">
            <a:spLocks noChangeArrowheads="1"/>
          </p:cNvSpPr>
          <p:nvPr/>
        </p:nvSpPr>
        <p:spPr bwMode="auto">
          <a:xfrm>
            <a:off x="862012" y="152400"/>
            <a:ext cx="6629400" cy="1384995"/>
          </a:xfrm>
          <a:prstGeom prst="rect">
            <a:avLst/>
          </a:prstGeom>
          <a:solidFill>
            <a:schemeClr val="bg1"/>
          </a:solidFill>
          <a:ln>
            <a:noFill/>
          </a:ln>
          <a:extLst/>
        </p:spPr>
        <p:txBody>
          <a:bodyPr wrap="squar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lgn="l"/>
            <a:r>
              <a:rPr lang="en-US" sz="2800" dirty="0"/>
              <a:t>Remember from </a:t>
            </a:r>
            <a:r>
              <a:rPr lang="en-US" sz="2800" dirty="0" smtClean="0"/>
              <a:t>S-290 </a:t>
            </a:r>
            <a:r>
              <a:rPr lang="en-US" sz="2800" dirty="0"/>
              <a:t>the atmosphere is always in layers. </a:t>
            </a:r>
            <a:r>
              <a:rPr lang="en-US" sz="2800" dirty="0" smtClean="0"/>
              <a:t>These </a:t>
            </a:r>
            <a:r>
              <a:rPr lang="en-US" sz="2800" dirty="0"/>
              <a:t>layers move up and down through the day</a:t>
            </a:r>
          </a:p>
        </p:txBody>
      </p:sp>
      <p:sp>
        <p:nvSpPr>
          <p:cNvPr id="52228" name="Rectangle 10"/>
          <p:cNvSpPr>
            <a:spLocks noChangeArrowheads="1"/>
          </p:cNvSpPr>
          <p:nvPr/>
        </p:nvSpPr>
        <p:spPr bwMode="auto">
          <a:xfrm>
            <a:off x="3562350" y="3752850"/>
            <a:ext cx="857250" cy="2381250"/>
          </a:xfrm>
          <a:prstGeom prst="rect">
            <a:avLst/>
          </a:prstGeom>
          <a:noFill/>
          <a:ln w="317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30" name="Rectangle 12"/>
          <p:cNvSpPr>
            <a:spLocks noChangeArrowheads="1"/>
          </p:cNvSpPr>
          <p:nvPr/>
        </p:nvSpPr>
        <p:spPr bwMode="auto">
          <a:xfrm>
            <a:off x="7734300" y="3724275"/>
            <a:ext cx="857250" cy="2381250"/>
          </a:xfrm>
          <a:prstGeom prst="rect">
            <a:avLst/>
          </a:prstGeom>
          <a:noFill/>
          <a:ln w="317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TextBox 8"/>
          <p:cNvSpPr txBox="1">
            <a:spLocks noChangeArrowheads="1"/>
          </p:cNvSpPr>
          <p:nvPr/>
        </p:nvSpPr>
        <p:spPr bwMode="auto">
          <a:xfrm>
            <a:off x="471487" y="2105025"/>
            <a:ext cx="1528763" cy="523220"/>
          </a:xfrm>
          <a:prstGeom prst="rect">
            <a:avLst/>
          </a:prstGeom>
          <a:solidFill>
            <a:schemeClr val="bg1"/>
          </a:solidFill>
          <a:ln>
            <a:noFill/>
          </a:ln>
          <a:extLst/>
        </p:spPr>
        <p:txBody>
          <a:bodyPr wrap="squar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lgn="l"/>
            <a:r>
              <a:rPr lang="en-US" sz="2800" dirty="0" smtClean="0"/>
              <a:t>Morning </a:t>
            </a:r>
            <a:endParaRPr lang="en-US" sz="2800" dirty="0"/>
          </a:p>
        </p:txBody>
      </p:sp>
      <p:cxnSp>
        <p:nvCxnSpPr>
          <p:cNvPr id="3" name="Straight Connector 2"/>
          <p:cNvCxnSpPr/>
          <p:nvPr/>
        </p:nvCxnSpPr>
        <p:spPr bwMode="auto">
          <a:xfrm>
            <a:off x="1438275" y="5334000"/>
            <a:ext cx="1419225"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5800725" y="4905375"/>
            <a:ext cx="1419225"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11" name="TextBox 8"/>
          <p:cNvSpPr txBox="1">
            <a:spLocks noChangeArrowheads="1"/>
          </p:cNvSpPr>
          <p:nvPr/>
        </p:nvSpPr>
        <p:spPr bwMode="auto">
          <a:xfrm>
            <a:off x="5800726" y="2123420"/>
            <a:ext cx="1769268" cy="523220"/>
          </a:xfrm>
          <a:prstGeom prst="rect">
            <a:avLst/>
          </a:prstGeom>
          <a:solidFill>
            <a:schemeClr val="bg1"/>
          </a:solidFill>
          <a:ln>
            <a:noFill/>
          </a:ln>
          <a:extLst/>
        </p:spPr>
        <p:txBody>
          <a:bodyPr wrap="squar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lgn="l"/>
            <a:r>
              <a:rPr lang="en-US" sz="2800" dirty="0" smtClean="0"/>
              <a:t>Afternoon </a:t>
            </a:r>
            <a:endParaRPr 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P10100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2"/>
          <p:cNvSpPr txBox="1">
            <a:spLocks noChangeArrowheads="1"/>
          </p:cNvSpPr>
          <p:nvPr/>
        </p:nvSpPr>
        <p:spPr bwMode="auto">
          <a:xfrm>
            <a:off x="452438" y="200025"/>
            <a:ext cx="4338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3600"/>
              <a:t>Pot Peak Fire</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aily Variation in Mixing Ht at 7 AM"/>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8600" y="304800"/>
            <a:ext cx="6400800" cy="6400800"/>
          </a:xfrm>
          <a:noFill/>
          <a:extLst>
            <a:ext uri="{909E8E84-426E-40DD-AFC4-6F175D3DCCD1}">
              <a14:hiddenFill xmlns:a14="http://schemas.microsoft.com/office/drawing/2010/main">
                <a:solidFill>
                  <a:srgbClr val="FFFFFF"/>
                </a:solidFill>
              </a14:hiddenFill>
            </a:ext>
          </a:extLst>
        </p:spPr>
      </p:pic>
      <p:sp>
        <p:nvSpPr>
          <p:cNvPr id="54275" name="Text Box 4"/>
          <p:cNvSpPr txBox="1">
            <a:spLocks noChangeArrowheads="1"/>
          </p:cNvSpPr>
          <p:nvPr/>
        </p:nvSpPr>
        <p:spPr bwMode="auto">
          <a:xfrm>
            <a:off x="1752600" y="6324600"/>
            <a:ext cx="608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55</a:t>
            </a:r>
            <a:r>
              <a:rPr lang="en-US" sz="1600" b="1">
                <a:cs typeface="Arial" charset="0"/>
              </a:rPr>
              <a:t>ºF</a:t>
            </a:r>
          </a:p>
        </p:txBody>
      </p:sp>
      <p:sp>
        <p:nvSpPr>
          <p:cNvPr id="54276" name="Line 5"/>
          <p:cNvSpPr>
            <a:spLocks noChangeShapeType="1"/>
          </p:cNvSpPr>
          <p:nvPr/>
        </p:nvSpPr>
        <p:spPr bwMode="auto">
          <a:xfrm flipV="1">
            <a:off x="2133600" y="5791200"/>
            <a:ext cx="685800" cy="533400"/>
          </a:xfrm>
          <a:prstGeom prst="line">
            <a:avLst/>
          </a:prstGeom>
          <a:noFill/>
          <a:ln w="69850">
            <a:solidFill>
              <a:srgbClr val="00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77" name="Line 6"/>
          <p:cNvSpPr>
            <a:spLocks noChangeShapeType="1"/>
          </p:cNvSpPr>
          <p:nvPr/>
        </p:nvSpPr>
        <p:spPr bwMode="auto">
          <a:xfrm flipV="1">
            <a:off x="2819400" y="5410200"/>
            <a:ext cx="685800" cy="381000"/>
          </a:xfrm>
          <a:prstGeom prst="line">
            <a:avLst/>
          </a:prstGeom>
          <a:noFill/>
          <a:ln w="69850">
            <a:solidFill>
              <a:srgbClr val="00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78" name="Text Box 7"/>
          <p:cNvSpPr txBox="1">
            <a:spLocks noChangeArrowheads="1"/>
          </p:cNvSpPr>
          <p:nvPr/>
        </p:nvSpPr>
        <p:spPr bwMode="auto">
          <a:xfrm>
            <a:off x="2438400" y="5486400"/>
            <a:ext cx="608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58</a:t>
            </a:r>
            <a:r>
              <a:rPr lang="en-US" sz="1600" b="1">
                <a:cs typeface="Arial" charset="0"/>
              </a:rPr>
              <a:t>ºF</a:t>
            </a:r>
          </a:p>
        </p:txBody>
      </p:sp>
      <p:sp>
        <p:nvSpPr>
          <p:cNvPr id="54279" name="Rectangle 8"/>
          <p:cNvSpPr>
            <a:spLocks noChangeArrowheads="1"/>
          </p:cNvSpPr>
          <p:nvPr/>
        </p:nvSpPr>
        <p:spPr bwMode="auto">
          <a:xfrm flipH="1">
            <a:off x="2057400" y="6248400"/>
            <a:ext cx="152400" cy="150813"/>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80233" name="Text Box 9"/>
          <p:cNvSpPr txBox="1">
            <a:spLocks noChangeArrowheads="1"/>
          </p:cNvSpPr>
          <p:nvPr/>
        </p:nvSpPr>
        <p:spPr bwMode="auto">
          <a:xfrm>
            <a:off x="28194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63</a:t>
            </a:r>
            <a:r>
              <a:rPr lang="en-US" sz="1600" b="1">
                <a:cs typeface="Arial" charset="0"/>
              </a:rPr>
              <a:t>ºF</a:t>
            </a:r>
          </a:p>
        </p:txBody>
      </p:sp>
      <p:sp>
        <p:nvSpPr>
          <p:cNvPr id="180234" name="Text Box 10"/>
          <p:cNvSpPr txBox="1">
            <a:spLocks noChangeArrowheads="1"/>
          </p:cNvSpPr>
          <p:nvPr/>
        </p:nvSpPr>
        <p:spPr bwMode="auto">
          <a:xfrm>
            <a:off x="41148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75</a:t>
            </a:r>
            <a:r>
              <a:rPr lang="en-US" sz="1600" b="1">
                <a:cs typeface="Arial" charset="0"/>
              </a:rPr>
              <a:t>ºF</a:t>
            </a:r>
          </a:p>
        </p:txBody>
      </p:sp>
      <p:sp>
        <p:nvSpPr>
          <p:cNvPr id="54282" name="Text Box 11"/>
          <p:cNvSpPr txBox="1">
            <a:spLocks noChangeArrowheads="1"/>
          </p:cNvSpPr>
          <p:nvPr/>
        </p:nvSpPr>
        <p:spPr bwMode="auto">
          <a:xfrm>
            <a:off x="48006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80</a:t>
            </a:r>
            <a:r>
              <a:rPr lang="en-US" sz="1600" b="1">
                <a:cs typeface="Arial" charset="0"/>
              </a:rPr>
              <a:t>ºF</a:t>
            </a:r>
          </a:p>
        </p:txBody>
      </p:sp>
      <p:sp>
        <p:nvSpPr>
          <p:cNvPr id="180236" name="Rectangle 12"/>
          <p:cNvSpPr>
            <a:spLocks noChangeArrowheads="1"/>
          </p:cNvSpPr>
          <p:nvPr/>
        </p:nvSpPr>
        <p:spPr bwMode="auto">
          <a:xfrm>
            <a:off x="56388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t>88ºF</a:t>
            </a:r>
          </a:p>
        </p:txBody>
      </p:sp>
      <p:sp>
        <p:nvSpPr>
          <p:cNvPr id="180237" name="AutoShape 13"/>
          <p:cNvSpPr>
            <a:spLocks noChangeArrowheads="1"/>
          </p:cNvSpPr>
          <p:nvPr/>
        </p:nvSpPr>
        <p:spPr bwMode="auto">
          <a:xfrm rot="10800000">
            <a:off x="3200400" y="5791200"/>
            <a:ext cx="3429000" cy="152400"/>
          </a:xfrm>
          <a:prstGeom prst="rightArrow">
            <a:avLst>
              <a:gd name="adj1" fmla="val 50000"/>
              <a:gd name="adj2" fmla="val 562500"/>
            </a:avLst>
          </a:prstGeom>
          <a:solidFill>
            <a:srgbClr val="FFFF00"/>
          </a:solidFill>
          <a:ln w="9525">
            <a:solidFill>
              <a:schemeClr val="tx1"/>
            </a:solidFill>
            <a:miter lim="800000"/>
            <a:headEnd/>
            <a:tailEnd/>
          </a:ln>
        </p:spPr>
        <p:txBody>
          <a:bodyPr wrap="none" anchor="ctr"/>
          <a:lstStyle/>
          <a:p>
            <a:endParaRPr lang="en-US"/>
          </a:p>
        </p:txBody>
      </p:sp>
      <p:sp>
        <p:nvSpPr>
          <p:cNvPr id="180238" name="Line 14"/>
          <p:cNvSpPr>
            <a:spLocks noChangeShapeType="1"/>
          </p:cNvSpPr>
          <p:nvPr/>
        </p:nvSpPr>
        <p:spPr bwMode="auto">
          <a:xfrm>
            <a:off x="2743200" y="5867400"/>
            <a:ext cx="457200" cy="4572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86" name="Rectangle 15"/>
          <p:cNvSpPr>
            <a:spLocks noChangeArrowheads="1"/>
          </p:cNvSpPr>
          <p:nvPr/>
        </p:nvSpPr>
        <p:spPr bwMode="auto">
          <a:xfrm flipH="1">
            <a:off x="2667000" y="5791200"/>
            <a:ext cx="152400" cy="150813"/>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80240" name="Rectangle 16"/>
          <p:cNvSpPr>
            <a:spLocks noChangeArrowheads="1"/>
          </p:cNvSpPr>
          <p:nvPr/>
        </p:nvSpPr>
        <p:spPr bwMode="auto">
          <a:xfrm>
            <a:off x="3048000" y="6172200"/>
            <a:ext cx="152400" cy="152400"/>
          </a:xfrm>
          <a:prstGeom prst="rect">
            <a:avLst/>
          </a:prstGeom>
          <a:solidFill>
            <a:srgbClr val="FF0000"/>
          </a:solidFill>
          <a:ln w="12700">
            <a:solidFill>
              <a:schemeClr val="tx1"/>
            </a:solidFill>
            <a:miter lim="800000"/>
            <a:headEnd/>
            <a:tailEnd/>
          </a:ln>
        </p:spPr>
        <p:txBody>
          <a:bodyPr wrap="none" anchor="ctr"/>
          <a:lstStyle/>
          <a:p>
            <a:endParaRPr lang="en-US"/>
          </a:p>
        </p:txBody>
      </p:sp>
      <p:sp>
        <p:nvSpPr>
          <p:cNvPr id="180241" name="AutoShape 17"/>
          <p:cNvSpPr>
            <a:spLocks noChangeArrowheads="1"/>
          </p:cNvSpPr>
          <p:nvPr/>
        </p:nvSpPr>
        <p:spPr bwMode="auto">
          <a:xfrm rot="10800000">
            <a:off x="3048000" y="3810000"/>
            <a:ext cx="3657600" cy="152400"/>
          </a:xfrm>
          <a:prstGeom prst="rightArrow">
            <a:avLst>
              <a:gd name="adj1" fmla="val 50000"/>
              <a:gd name="adj2" fmla="val 600000"/>
            </a:avLst>
          </a:prstGeom>
          <a:solidFill>
            <a:srgbClr val="FFFF00"/>
          </a:solidFill>
          <a:ln w="9525">
            <a:solidFill>
              <a:schemeClr val="tx1"/>
            </a:solidFill>
            <a:miter lim="800000"/>
            <a:headEnd/>
            <a:tailEnd/>
          </a:ln>
        </p:spPr>
        <p:txBody>
          <a:bodyPr wrap="none" anchor="ctr"/>
          <a:lstStyle/>
          <a:p>
            <a:endParaRPr lang="en-US"/>
          </a:p>
        </p:txBody>
      </p:sp>
      <p:sp>
        <p:nvSpPr>
          <p:cNvPr id="180242" name="AutoShape 18"/>
          <p:cNvSpPr>
            <a:spLocks noChangeArrowheads="1"/>
          </p:cNvSpPr>
          <p:nvPr/>
        </p:nvSpPr>
        <p:spPr bwMode="auto">
          <a:xfrm rot="10800000">
            <a:off x="3962400" y="5334000"/>
            <a:ext cx="2667000" cy="152400"/>
          </a:xfrm>
          <a:prstGeom prst="rightArrow">
            <a:avLst>
              <a:gd name="adj1" fmla="val 50000"/>
              <a:gd name="adj2" fmla="val 437500"/>
            </a:avLst>
          </a:prstGeom>
          <a:solidFill>
            <a:srgbClr val="FFFF00"/>
          </a:solidFill>
          <a:ln w="9525">
            <a:solidFill>
              <a:schemeClr val="tx1"/>
            </a:solidFill>
            <a:miter lim="800000"/>
            <a:headEnd/>
            <a:tailEnd/>
          </a:ln>
        </p:spPr>
        <p:txBody>
          <a:bodyPr wrap="none" anchor="ctr"/>
          <a:lstStyle/>
          <a:p>
            <a:endParaRPr lang="en-US"/>
          </a:p>
        </p:txBody>
      </p:sp>
      <p:sp>
        <p:nvSpPr>
          <p:cNvPr id="180243" name="AutoShape 19"/>
          <p:cNvSpPr>
            <a:spLocks noChangeArrowheads="1"/>
          </p:cNvSpPr>
          <p:nvPr/>
        </p:nvSpPr>
        <p:spPr bwMode="auto">
          <a:xfrm rot="10800000">
            <a:off x="2133600" y="2209800"/>
            <a:ext cx="4495800" cy="152400"/>
          </a:xfrm>
          <a:prstGeom prst="rightArrow">
            <a:avLst>
              <a:gd name="adj1" fmla="val 50000"/>
              <a:gd name="adj2" fmla="val 737500"/>
            </a:avLst>
          </a:prstGeom>
          <a:solidFill>
            <a:srgbClr val="FFFF00"/>
          </a:solidFill>
          <a:ln w="9525">
            <a:solidFill>
              <a:schemeClr val="tx1"/>
            </a:solidFill>
            <a:miter lim="800000"/>
            <a:headEnd/>
            <a:tailEnd/>
          </a:ln>
        </p:spPr>
        <p:txBody>
          <a:bodyPr wrap="none" anchor="ctr"/>
          <a:lstStyle/>
          <a:p>
            <a:endParaRPr lang="en-US"/>
          </a:p>
        </p:txBody>
      </p:sp>
      <p:sp>
        <p:nvSpPr>
          <p:cNvPr id="180244" name="Text Box 20"/>
          <p:cNvSpPr txBox="1">
            <a:spLocks noChangeArrowheads="1"/>
          </p:cNvSpPr>
          <p:nvPr/>
        </p:nvSpPr>
        <p:spPr bwMode="auto">
          <a:xfrm>
            <a:off x="5486400" y="5486400"/>
            <a:ext cx="72707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8 AM </a:t>
            </a:r>
          </a:p>
        </p:txBody>
      </p:sp>
      <p:sp>
        <p:nvSpPr>
          <p:cNvPr id="180245" name="Text Box 21"/>
          <p:cNvSpPr txBox="1">
            <a:spLocks noChangeArrowheads="1"/>
          </p:cNvSpPr>
          <p:nvPr/>
        </p:nvSpPr>
        <p:spPr bwMode="auto">
          <a:xfrm>
            <a:off x="5410200" y="5029200"/>
            <a:ext cx="839788"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10 AM </a:t>
            </a:r>
          </a:p>
        </p:txBody>
      </p:sp>
      <p:sp>
        <p:nvSpPr>
          <p:cNvPr id="180246" name="Text Box 22"/>
          <p:cNvSpPr txBox="1">
            <a:spLocks noChangeArrowheads="1"/>
          </p:cNvSpPr>
          <p:nvPr/>
        </p:nvSpPr>
        <p:spPr bwMode="auto">
          <a:xfrm>
            <a:off x="5486400" y="3505200"/>
            <a:ext cx="75882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Noon </a:t>
            </a:r>
          </a:p>
        </p:txBody>
      </p:sp>
      <p:sp>
        <p:nvSpPr>
          <p:cNvPr id="180247" name="Text Box 23"/>
          <p:cNvSpPr txBox="1">
            <a:spLocks noChangeArrowheads="1"/>
          </p:cNvSpPr>
          <p:nvPr/>
        </p:nvSpPr>
        <p:spPr bwMode="auto">
          <a:xfrm>
            <a:off x="5486400" y="1905000"/>
            <a:ext cx="715963"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2 PM </a:t>
            </a:r>
          </a:p>
        </p:txBody>
      </p:sp>
      <p:sp>
        <p:nvSpPr>
          <p:cNvPr id="180248" name="Rectangle 24"/>
          <p:cNvSpPr>
            <a:spLocks noChangeArrowheads="1"/>
          </p:cNvSpPr>
          <p:nvPr/>
        </p:nvSpPr>
        <p:spPr bwMode="auto">
          <a:xfrm>
            <a:off x="6934200" y="4953000"/>
            <a:ext cx="1828800" cy="13716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0249" name="Freeform 25"/>
          <p:cNvSpPr>
            <a:spLocks/>
          </p:cNvSpPr>
          <p:nvPr/>
        </p:nvSpPr>
        <p:spPr bwMode="auto">
          <a:xfrm>
            <a:off x="6705600" y="5867400"/>
            <a:ext cx="1846263" cy="420688"/>
          </a:xfrm>
          <a:custGeom>
            <a:avLst/>
            <a:gdLst>
              <a:gd name="T0" fmla="*/ 2147483647 w 1163"/>
              <a:gd name="T1" fmla="*/ 2147483647 h 1801"/>
              <a:gd name="T2" fmla="*/ 2147483647 w 1163"/>
              <a:gd name="T3" fmla="*/ 2147483647 h 1801"/>
              <a:gd name="T4" fmla="*/ 2147483647 w 1163"/>
              <a:gd name="T5" fmla="*/ 2147483647 h 1801"/>
              <a:gd name="T6" fmla="*/ 2147483647 w 1163"/>
              <a:gd name="T7" fmla="*/ 2147483647 h 1801"/>
              <a:gd name="T8" fmla="*/ 2147483647 w 1163"/>
              <a:gd name="T9" fmla="*/ 2147483647 h 1801"/>
              <a:gd name="T10" fmla="*/ 2147483647 w 1163"/>
              <a:gd name="T11" fmla="*/ 2147483647 h 1801"/>
              <a:gd name="T12" fmla="*/ 2147483647 w 1163"/>
              <a:gd name="T13" fmla="*/ 2147483647 h 1801"/>
              <a:gd name="T14" fmla="*/ 2147483647 w 1163"/>
              <a:gd name="T15" fmla="*/ 2147483647 h 1801"/>
              <a:gd name="T16" fmla="*/ 2147483647 w 1163"/>
              <a:gd name="T17" fmla="*/ 2147483647 h 1801"/>
              <a:gd name="T18" fmla="*/ 2147483647 w 1163"/>
              <a:gd name="T19" fmla="*/ 2147483647 h 1801"/>
              <a:gd name="T20" fmla="*/ 2147483647 w 1163"/>
              <a:gd name="T21" fmla="*/ 2147483647 h 1801"/>
              <a:gd name="T22" fmla="*/ 2147483647 w 1163"/>
              <a:gd name="T23" fmla="*/ 2147483647 h 1801"/>
              <a:gd name="T24" fmla="*/ 2147483647 w 1163"/>
              <a:gd name="T25" fmla="*/ 2147483647 h 1801"/>
              <a:gd name="T26" fmla="*/ 2147483647 w 1163"/>
              <a:gd name="T27" fmla="*/ 2147483647 h 1801"/>
              <a:gd name="T28" fmla="*/ 2147483647 w 1163"/>
              <a:gd name="T29" fmla="*/ 2147483647 h 1801"/>
              <a:gd name="T30" fmla="*/ 2147483647 w 1163"/>
              <a:gd name="T31" fmla="*/ 2147483647 h 1801"/>
              <a:gd name="T32" fmla="*/ 2147483647 w 1163"/>
              <a:gd name="T33" fmla="*/ 2147483647 h 1801"/>
              <a:gd name="T34" fmla="*/ 2147483647 w 1163"/>
              <a:gd name="T35" fmla="*/ 2147483647 h 1801"/>
              <a:gd name="T36" fmla="*/ 2147483647 w 1163"/>
              <a:gd name="T37" fmla="*/ 2147483647 h 1801"/>
              <a:gd name="T38" fmla="*/ 2147483647 w 1163"/>
              <a:gd name="T39" fmla="*/ 2147483647 h 1801"/>
              <a:gd name="T40" fmla="*/ 2147483647 w 1163"/>
              <a:gd name="T41" fmla="*/ 2147483647 h 1801"/>
              <a:gd name="T42" fmla="*/ 2147483647 w 1163"/>
              <a:gd name="T43" fmla="*/ 2147483647 h 1801"/>
              <a:gd name="T44" fmla="*/ 2147483647 w 1163"/>
              <a:gd name="T45" fmla="*/ 2147483647 h 1801"/>
              <a:gd name="T46" fmla="*/ 2147483647 w 1163"/>
              <a:gd name="T47" fmla="*/ 2147483647 h 1801"/>
              <a:gd name="T48" fmla="*/ 2147483647 w 1163"/>
              <a:gd name="T49" fmla="*/ 2147483647 h 1801"/>
              <a:gd name="T50" fmla="*/ 2147483647 w 1163"/>
              <a:gd name="T51" fmla="*/ 2147483647 h 1801"/>
              <a:gd name="T52" fmla="*/ 2147483647 w 1163"/>
              <a:gd name="T53" fmla="*/ 2147483647 h 1801"/>
              <a:gd name="T54" fmla="*/ 2147483647 w 1163"/>
              <a:gd name="T55" fmla="*/ 2147483647 h 1801"/>
              <a:gd name="T56" fmla="*/ 2147483647 w 1163"/>
              <a:gd name="T57" fmla="*/ 2147483647 h 1801"/>
              <a:gd name="T58" fmla="*/ 2147483647 w 1163"/>
              <a:gd name="T59" fmla="*/ 2147483647 h 1801"/>
              <a:gd name="T60" fmla="*/ 2147483647 w 1163"/>
              <a:gd name="T61" fmla="*/ 2147483647 h 1801"/>
              <a:gd name="T62" fmla="*/ 2147483647 w 1163"/>
              <a:gd name="T63" fmla="*/ 2147483647 h 1801"/>
              <a:gd name="T64" fmla="*/ 2147483647 w 1163"/>
              <a:gd name="T65" fmla="*/ 2147483647 h 1801"/>
              <a:gd name="T66" fmla="*/ 2147483647 w 1163"/>
              <a:gd name="T67" fmla="*/ 2147483647 h 1801"/>
              <a:gd name="T68" fmla="*/ 2147483647 w 1163"/>
              <a:gd name="T69" fmla="*/ 2147483647 h 1801"/>
              <a:gd name="T70" fmla="*/ 2147483647 w 1163"/>
              <a:gd name="T71" fmla="*/ 2147483647 h 1801"/>
              <a:gd name="T72" fmla="*/ 2147483647 w 1163"/>
              <a:gd name="T73" fmla="*/ 2147483647 h 1801"/>
              <a:gd name="T74" fmla="*/ 2147483647 w 1163"/>
              <a:gd name="T75" fmla="*/ 2147483647 h 1801"/>
              <a:gd name="T76" fmla="*/ 2147483647 w 1163"/>
              <a:gd name="T77" fmla="*/ 2147483647 h 1801"/>
              <a:gd name="T78" fmla="*/ 2147483647 w 1163"/>
              <a:gd name="T79" fmla="*/ 2147483647 h 1801"/>
              <a:gd name="T80" fmla="*/ 2147483647 w 1163"/>
              <a:gd name="T81" fmla="*/ 2147483647 h 1801"/>
              <a:gd name="T82" fmla="*/ 2147483647 w 1163"/>
              <a:gd name="T83" fmla="*/ 2147483647 h 1801"/>
              <a:gd name="T84" fmla="*/ 2147483647 w 1163"/>
              <a:gd name="T85" fmla="*/ 2147483647 h 1801"/>
              <a:gd name="T86" fmla="*/ 2147483647 w 1163"/>
              <a:gd name="T87" fmla="*/ 2147483647 h 1801"/>
              <a:gd name="T88" fmla="*/ 2147483647 w 1163"/>
              <a:gd name="T89" fmla="*/ 2147483647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a:p>
        </p:txBody>
      </p:sp>
      <p:sp>
        <p:nvSpPr>
          <p:cNvPr id="180250" name="Text Box 26"/>
          <p:cNvSpPr txBox="1">
            <a:spLocks noChangeArrowheads="1"/>
          </p:cNvSpPr>
          <p:nvPr/>
        </p:nvSpPr>
        <p:spPr bwMode="auto">
          <a:xfrm>
            <a:off x="7467600" y="5486400"/>
            <a:ext cx="72707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8 AM </a:t>
            </a:r>
          </a:p>
        </p:txBody>
      </p:sp>
      <p:sp>
        <p:nvSpPr>
          <p:cNvPr id="180251" name="Text Box 27"/>
          <p:cNvSpPr txBox="1">
            <a:spLocks noChangeArrowheads="1"/>
          </p:cNvSpPr>
          <p:nvPr/>
        </p:nvSpPr>
        <p:spPr bwMode="auto">
          <a:xfrm>
            <a:off x="7239000" y="5105400"/>
            <a:ext cx="1370013"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1500 Ft AGL</a:t>
            </a:r>
          </a:p>
        </p:txBody>
      </p:sp>
      <p:sp>
        <p:nvSpPr>
          <p:cNvPr id="180252" name="Rectangle 28"/>
          <p:cNvSpPr>
            <a:spLocks noChangeArrowheads="1"/>
          </p:cNvSpPr>
          <p:nvPr/>
        </p:nvSpPr>
        <p:spPr bwMode="auto">
          <a:xfrm>
            <a:off x="6934200" y="4572000"/>
            <a:ext cx="1828800" cy="17526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0253" name="Freeform 29"/>
          <p:cNvSpPr>
            <a:spLocks/>
          </p:cNvSpPr>
          <p:nvPr/>
        </p:nvSpPr>
        <p:spPr bwMode="auto">
          <a:xfrm>
            <a:off x="6934200" y="5410200"/>
            <a:ext cx="1846263" cy="877888"/>
          </a:xfrm>
          <a:custGeom>
            <a:avLst/>
            <a:gdLst>
              <a:gd name="T0" fmla="*/ 2147483647 w 1163"/>
              <a:gd name="T1" fmla="*/ 2147483647 h 1801"/>
              <a:gd name="T2" fmla="*/ 2147483647 w 1163"/>
              <a:gd name="T3" fmla="*/ 2147483647 h 1801"/>
              <a:gd name="T4" fmla="*/ 2147483647 w 1163"/>
              <a:gd name="T5" fmla="*/ 2147483647 h 1801"/>
              <a:gd name="T6" fmla="*/ 2147483647 w 1163"/>
              <a:gd name="T7" fmla="*/ 2147483647 h 1801"/>
              <a:gd name="T8" fmla="*/ 2147483647 w 1163"/>
              <a:gd name="T9" fmla="*/ 2147483647 h 1801"/>
              <a:gd name="T10" fmla="*/ 2147483647 w 1163"/>
              <a:gd name="T11" fmla="*/ 2147483647 h 1801"/>
              <a:gd name="T12" fmla="*/ 2147483647 w 1163"/>
              <a:gd name="T13" fmla="*/ 2147483647 h 1801"/>
              <a:gd name="T14" fmla="*/ 2147483647 w 1163"/>
              <a:gd name="T15" fmla="*/ 2147483647 h 1801"/>
              <a:gd name="T16" fmla="*/ 2147483647 w 1163"/>
              <a:gd name="T17" fmla="*/ 2147483647 h 1801"/>
              <a:gd name="T18" fmla="*/ 2147483647 w 1163"/>
              <a:gd name="T19" fmla="*/ 2147483647 h 1801"/>
              <a:gd name="T20" fmla="*/ 2147483647 w 1163"/>
              <a:gd name="T21" fmla="*/ 2147483647 h 1801"/>
              <a:gd name="T22" fmla="*/ 2147483647 w 1163"/>
              <a:gd name="T23" fmla="*/ 2147483647 h 1801"/>
              <a:gd name="T24" fmla="*/ 2147483647 w 1163"/>
              <a:gd name="T25" fmla="*/ 2147483647 h 1801"/>
              <a:gd name="T26" fmla="*/ 2147483647 w 1163"/>
              <a:gd name="T27" fmla="*/ 2147483647 h 1801"/>
              <a:gd name="T28" fmla="*/ 2147483647 w 1163"/>
              <a:gd name="T29" fmla="*/ 2147483647 h 1801"/>
              <a:gd name="T30" fmla="*/ 2147483647 w 1163"/>
              <a:gd name="T31" fmla="*/ 2147483647 h 1801"/>
              <a:gd name="T32" fmla="*/ 2147483647 w 1163"/>
              <a:gd name="T33" fmla="*/ 2147483647 h 1801"/>
              <a:gd name="T34" fmla="*/ 2147483647 w 1163"/>
              <a:gd name="T35" fmla="*/ 2147483647 h 1801"/>
              <a:gd name="T36" fmla="*/ 2147483647 w 1163"/>
              <a:gd name="T37" fmla="*/ 2147483647 h 1801"/>
              <a:gd name="T38" fmla="*/ 2147483647 w 1163"/>
              <a:gd name="T39" fmla="*/ 2147483647 h 1801"/>
              <a:gd name="T40" fmla="*/ 2147483647 w 1163"/>
              <a:gd name="T41" fmla="*/ 2147483647 h 1801"/>
              <a:gd name="T42" fmla="*/ 2147483647 w 1163"/>
              <a:gd name="T43" fmla="*/ 2147483647 h 1801"/>
              <a:gd name="T44" fmla="*/ 2147483647 w 1163"/>
              <a:gd name="T45" fmla="*/ 2147483647 h 1801"/>
              <a:gd name="T46" fmla="*/ 2147483647 w 1163"/>
              <a:gd name="T47" fmla="*/ 2147483647 h 1801"/>
              <a:gd name="T48" fmla="*/ 2147483647 w 1163"/>
              <a:gd name="T49" fmla="*/ 2147483647 h 1801"/>
              <a:gd name="T50" fmla="*/ 2147483647 w 1163"/>
              <a:gd name="T51" fmla="*/ 2147483647 h 1801"/>
              <a:gd name="T52" fmla="*/ 2147483647 w 1163"/>
              <a:gd name="T53" fmla="*/ 2147483647 h 1801"/>
              <a:gd name="T54" fmla="*/ 2147483647 w 1163"/>
              <a:gd name="T55" fmla="*/ 2147483647 h 1801"/>
              <a:gd name="T56" fmla="*/ 2147483647 w 1163"/>
              <a:gd name="T57" fmla="*/ 2147483647 h 1801"/>
              <a:gd name="T58" fmla="*/ 2147483647 w 1163"/>
              <a:gd name="T59" fmla="*/ 2147483647 h 1801"/>
              <a:gd name="T60" fmla="*/ 2147483647 w 1163"/>
              <a:gd name="T61" fmla="*/ 2147483647 h 1801"/>
              <a:gd name="T62" fmla="*/ 2147483647 w 1163"/>
              <a:gd name="T63" fmla="*/ 2147483647 h 1801"/>
              <a:gd name="T64" fmla="*/ 2147483647 w 1163"/>
              <a:gd name="T65" fmla="*/ 2147483647 h 1801"/>
              <a:gd name="T66" fmla="*/ 2147483647 w 1163"/>
              <a:gd name="T67" fmla="*/ 2147483647 h 1801"/>
              <a:gd name="T68" fmla="*/ 2147483647 w 1163"/>
              <a:gd name="T69" fmla="*/ 2147483647 h 1801"/>
              <a:gd name="T70" fmla="*/ 2147483647 w 1163"/>
              <a:gd name="T71" fmla="*/ 2147483647 h 1801"/>
              <a:gd name="T72" fmla="*/ 2147483647 w 1163"/>
              <a:gd name="T73" fmla="*/ 2147483647 h 1801"/>
              <a:gd name="T74" fmla="*/ 2147483647 w 1163"/>
              <a:gd name="T75" fmla="*/ 2147483647 h 1801"/>
              <a:gd name="T76" fmla="*/ 2147483647 w 1163"/>
              <a:gd name="T77" fmla="*/ 2147483647 h 1801"/>
              <a:gd name="T78" fmla="*/ 2147483647 w 1163"/>
              <a:gd name="T79" fmla="*/ 2147483647 h 1801"/>
              <a:gd name="T80" fmla="*/ 2147483647 w 1163"/>
              <a:gd name="T81" fmla="*/ 2147483647 h 1801"/>
              <a:gd name="T82" fmla="*/ 2147483647 w 1163"/>
              <a:gd name="T83" fmla="*/ 2147483647 h 1801"/>
              <a:gd name="T84" fmla="*/ 2147483647 w 1163"/>
              <a:gd name="T85" fmla="*/ 2147483647 h 1801"/>
              <a:gd name="T86" fmla="*/ 2147483647 w 1163"/>
              <a:gd name="T87" fmla="*/ 2147483647 h 1801"/>
              <a:gd name="T88" fmla="*/ 2147483647 w 1163"/>
              <a:gd name="T89" fmla="*/ 2147483647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a:p>
        </p:txBody>
      </p:sp>
      <p:sp>
        <p:nvSpPr>
          <p:cNvPr id="180254" name="Text Box 30"/>
          <p:cNvSpPr txBox="1">
            <a:spLocks noChangeArrowheads="1"/>
          </p:cNvSpPr>
          <p:nvPr/>
        </p:nvSpPr>
        <p:spPr bwMode="auto">
          <a:xfrm>
            <a:off x="7543800" y="5029200"/>
            <a:ext cx="839788"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10 AM </a:t>
            </a:r>
          </a:p>
        </p:txBody>
      </p:sp>
      <p:sp>
        <p:nvSpPr>
          <p:cNvPr id="180255" name="Text Box 31"/>
          <p:cNvSpPr txBox="1">
            <a:spLocks noChangeArrowheads="1"/>
          </p:cNvSpPr>
          <p:nvPr/>
        </p:nvSpPr>
        <p:spPr bwMode="auto">
          <a:xfrm>
            <a:off x="7239000" y="4648200"/>
            <a:ext cx="1425575"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2800 FT AGL</a:t>
            </a:r>
          </a:p>
        </p:txBody>
      </p:sp>
      <p:sp>
        <p:nvSpPr>
          <p:cNvPr id="180256" name="Rectangle 32"/>
          <p:cNvSpPr>
            <a:spLocks noChangeArrowheads="1"/>
          </p:cNvSpPr>
          <p:nvPr/>
        </p:nvSpPr>
        <p:spPr bwMode="auto">
          <a:xfrm>
            <a:off x="6858000" y="2819400"/>
            <a:ext cx="2057400" cy="35052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0257" name="Freeform 33"/>
          <p:cNvSpPr>
            <a:spLocks/>
          </p:cNvSpPr>
          <p:nvPr/>
        </p:nvSpPr>
        <p:spPr bwMode="auto">
          <a:xfrm>
            <a:off x="6934200" y="3810000"/>
            <a:ext cx="1846263" cy="2554288"/>
          </a:xfrm>
          <a:custGeom>
            <a:avLst/>
            <a:gdLst>
              <a:gd name="T0" fmla="*/ 2147483647 w 1163"/>
              <a:gd name="T1" fmla="*/ 2147483647 h 1801"/>
              <a:gd name="T2" fmla="*/ 2147483647 w 1163"/>
              <a:gd name="T3" fmla="*/ 2147483647 h 1801"/>
              <a:gd name="T4" fmla="*/ 2147483647 w 1163"/>
              <a:gd name="T5" fmla="*/ 2147483647 h 1801"/>
              <a:gd name="T6" fmla="*/ 2147483647 w 1163"/>
              <a:gd name="T7" fmla="*/ 2147483647 h 1801"/>
              <a:gd name="T8" fmla="*/ 2147483647 w 1163"/>
              <a:gd name="T9" fmla="*/ 2147483647 h 1801"/>
              <a:gd name="T10" fmla="*/ 2147483647 w 1163"/>
              <a:gd name="T11" fmla="*/ 2147483647 h 1801"/>
              <a:gd name="T12" fmla="*/ 2147483647 w 1163"/>
              <a:gd name="T13" fmla="*/ 2147483647 h 1801"/>
              <a:gd name="T14" fmla="*/ 2147483647 w 1163"/>
              <a:gd name="T15" fmla="*/ 2147483647 h 1801"/>
              <a:gd name="T16" fmla="*/ 2147483647 w 1163"/>
              <a:gd name="T17" fmla="*/ 2147483647 h 1801"/>
              <a:gd name="T18" fmla="*/ 2147483647 w 1163"/>
              <a:gd name="T19" fmla="*/ 2147483647 h 1801"/>
              <a:gd name="T20" fmla="*/ 2147483647 w 1163"/>
              <a:gd name="T21" fmla="*/ 2147483647 h 1801"/>
              <a:gd name="T22" fmla="*/ 2147483647 w 1163"/>
              <a:gd name="T23" fmla="*/ 2147483647 h 1801"/>
              <a:gd name="T24" fmla="*/ 2147483647 w 1163"/>
              <a:gd name="T25" fmla="*/ 2147483647 h 1801"/>
              <a:gd name="T26" fmla="*/ 2147483647 w 1163"/>
              <a:gd name="T27" fmla="*/ 2147483647 h 1801"/>
              <a:gd name="T28" fmla="*/ 2147483647 w 1163"/>
              <a:gd name="T29" fmla="*/ 2147483647 h 1801"/>
              <a:gd name="T30" fmla="*/ 2147483647 w 1163"/>
              <a:gd name="T31" fmla="*/ 2147483647 h 1801"/>
              <a:gd name="T32" fmla="*/ 2147483647 w 1163"/>
              <a:gd name="T33" fmla="*/ 2147483647 h 1801"/>
              <a:gd name="T34" fmla="*/ 2147483647 w 1163"/>
              <a:gd name="T35" fmla="*/ 2147483647 h 1801"/>
              <a:gd name="T36" fmla="*/ 2147483647 w 1163"/>
              <a:gd name="T37" fmla="*/ 2147483647 h 1801"/>
              <a:gd name="T38" fmla="*/ 2147483647 w 1163"/>
              <a:gd name="T39" fmla="*/ 2147483647 h 1801"/>
              <a:gd name="T40" fmla="*/ 2147483647 w 1163"/>
              <a:gd name="T41" fmla="*/ 2147483647 h 1801"/>
              <a:gd name="T42" fmla="*/ 2147483647 w 1163"/>
              <a:gd name="T43" fmla="*/ 2147483647 h 1801"/>
              <a:gd name="T44" fmla="*/ 2147483647 w 1163"/>
              <a:gd name="T45" fmla="*/ 2147483647 h 1801"/>
              <a:gd name="T46" fmla="*/ 2147483647 w 1163"/>
              <a:gd name="T47" fmla="*/ 2147483647 h 1801"/>
              <a:gd name="T48" fmla="*/ 2147483647 w 1163"/>
              <a:gd name="T49" fmla="*/ 2147483647 h 1801"/>
              <a:gd name="T50" fmla="*/ 2147483647 w 1163"/>
              <a:gd name="T51" fmla="*/ 2147483647 h 1801"/>
              <a:gd name="T52" fmla="*/ 2147483647 w 1163"/>
              <a:gd name="T53" fmla="*/ 2147483647 h 1801"/>
              <a:gd name="T54" fmla="*/ 2147483647 w 1163"/>
              <a:gd name="T55" fmla="*/ 2147483647 h 1801"/>
              <a:gd name="T56" fmla="*/ 2147483647 w 1163"/>
              <a:gd name="T57" fmla="*/ 2147483647 h 1801"/>
              <a:gd name="T58" fmla="*/ 2147483647 w 1163"/>
              <a:gd name="T59" fmla="*/ 2147483647 h 1801"/>
              <a:gd name="T60" fmla="*/ 2147483647 w 1163"/>
              <a:gd name="T61" fmla="*/ 2147483647 h 1801"/>
              <a:gd name="T62" fmla="*/ 2147483647 w 1163"/>
              <a:gd name="T63" fmla="*/ 2147483647 h 1801"/>
              <a:gd name="T64" fmla="*/ 2147483647 w 1163"/>
              <a:gd name="T65" fmla="*/ 2147483647 h 1801"/>
              <a:gd name="T66" fmla="*/ 2147483647 w 1163"/>
              <a:gd name="T67" fmla="*/ 2147483647 h 1801"/>
              <a:gd name="T68" fmla="*/ 2147483647 w 1163"/>
              <a:gd name="T69" fmla="*/ 2147483647 h 1801"/>
              <a:gd name="T70" fmla="*/ 2147483647 w 1163"/>
              <a:gd name="T71" fmla="*/ 2147483647 h 1801"/>
              <a:gd name="T72" fmla="*/ 2147483647 w 1163"/>
              <a:gd name="T73" fmla="*/ 2147483647 h 1801"/>
              <a:gd name="T74" fmla="*/ 2147483647 w 1163"/>
              <a:gd name="T75" fmla="*/ 2147483647 h 1801"/>
              <a:gd name="T76" fmla="*/ 2147483647 w 1163"/>
              <a:gd name="T77" fmla="*/ 2147483647 h 1801"/>
              <a:gd name="T78" fmla="*/ 2147483647 w 1163"/>
              <a:gd name="T79" fmla="*/ 2147483647 h 1801"/>
              <a:gd name="T80" fmla="*/ 2147483647 w 1163"/>
              <a:gd name="T81" fmla="*/ 2147483647 h 1801"/>
              <a:gd name="T82" fmla="*/ 2147483647 w 1163"/>
              <a:gd name="T83" fmla="*/ 2147483647 h 1801"/>
              <a:gd name="T84" fmla="*/ 2147483647 w 1163"/>
              <a:gd name="T85" fmla="*/ 2147483647 h 1801"/>
              <a:gd name="T86" fmla="*/ 2147483647 w 1163"/>
              <a:gd name="T87" fmla="*/ 2147483647 h 1801"/>
              <a:gd name="T88" fmla="*/ 2147483647 w 1163"/>
              <a:gd name="T89" fmla="*/ 2147483647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a:p>
        </p:txBody>
      </p:sp>
      <p:sp>
        <p:nvSpPr>
          <p:cNvPr id="180258" name="Text Box 34"/>
          <p:cNvSpPr txBox="1">
            <a:spLocks noChangeArrowheads="1"/>
          </p:cNvSpPr>
          <p:nvPr/>
        </p:nvSpPr>
        <p:spPr bwMode="auto">
          <a:xfrm>
            <a:off x="7620000" y="3505200"/>
            <a:ext cx="75882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Noon </a:t>
            </a:r>
          </a:p>
        </p:txBody>
      </p:sp>
      <p:sp>
        <p:nvSpPr>
          <p:cNvPr id="180259" name="Text Box 35"/>
          <p:cNvSpPr txBox="1">
            <a:spLocks noChangeArrowheads="1"/>
          </p:cNvSpPr>
          <p:nvPr/>
        </p:nvSpPr>
        <p:spPr bwMode="auto">
          <a:xfrm>
            <a:off x="7315200" y="3124200"/>
            <a:ext cx="1370013"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7400 Ft AGL</a:t>
            </a:r>
          </a:p>
        </p:txBody>
      </p:sp>
      <p:sp>
        <p:nvSpPr>
          <p:cNvPr id="180260" name="Rectangle 36"/>
          <p:cNvSpPr>
            <a:spLocks noChangeArrowheads="1"/>
          </p:cNvSpPr>
          <p:nvPr/>
        </p:nvSpPr>
        <p:spPr bwMode="auto">
          <a:xfrm>
            <a:off x="6705600" y="1447800"/>
            <a:ext cx="2438400" cy="48768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0261" name="Freeform 37"/>
          <p:cNvSpPr>
            <a:spLocks/>
          </p:cNvSpPr>
          <p:nvPr/>
        </p:nvSpPr>
        <p:spPr bwMode="auto">
          <a:xfrm>
            <a:off x="6858000" y="2286000"/>
            <a:ext cx="1846263" cy="4078288"/>
          </a:xfrm>
          <a:custGeom>
            <a:avLst/>
            <a:gdLst>
              <a:gd name="T0" fmla="*/ 2147483647 w 1163"/>
              <a:gd name="T1" fmla="*/ 2147483647 h 1801"/>
              <a:gd name="T2" fmla="*/ 2147483647 w 1163"/>
              <a:gd name="T3" fmla="*/ 2147483647 h 1801"/>
              <a:gd name="T4" fmla="*/ 2147483647 w 1163"/>
              <a:gd name="T5" fmla="*/ 2147483647 h 1801"/>
              <a:gd name="T6" fmla="*/ 2147483647 w 1163"/>
              <a:gd name="T7" fmla="*/ 2147483647 h 1801"/>
              <a:gd name="T8" fmla="*/ 2147483647 w 1163"/>
              <a:gd name="T9" fmla="*/ 2147483647 h 1801"/>
              <a:gd name="T10" fmla="*/ 2147483647 w 1163"/>
              <a:gd name="T11" fmla="*/ 2147483647 h 1801"/>
              <a:gd name="T12" fmla="*/ 2147483647 w 1163"/>
              <a:gd name="T13" fmla="*/ 2147483647 h 1801"/>
              <a:gd name="T14" fmla="*/ 2147483647 w 1163"/>
              <a:gd name="T15" fmla="*/ 2147483647 h 1801"/>
              <a:gd name="T16" fmla="*/ 2147483647 w 1163"/>
              <a:gd name="T17" fmla="*/ 2147483647 h 1801"/>
              <a:gd name="T18" fmla="*/ 2147483647 w 1163"/>
              <a:gd name="T19" fmla="*/ 2147483647 h 1801"/>
              <a:gd name="T20" fmla="*/ 2147483647 w 1163"/>
              <a:gd name="T21" fmla="*/ 2147483647 h 1801"/>
              <a:gd name="T22" fmla="*/ 2147483647 w 1163"/>
              <a:gd name="T23" fmla="*/ 2147483647 h 1801"/>
              <a:gd name="T24" fmla="*/ 2147483647 w 1163"/>
              <a:gd name="T25" fmla="*/ 2147483647 h 1801"/>
              <a:gd name="T26" fmla="*/ 2147483647 w 1163"/>
              <a:gd name="T27" fmla="*/ 2147483647 h 1801"/>
              <a:gd name="T28" fmla="*/ 2147483647 w 1163"/>
              <a:gd name="T29" fmla="*/ 2147483647 h 1801"/>
              <a:gd name="T30" fmla="*/ 2147483647 w 1163"/>
              <a:gd name="T31" fmla="*/ 2147483647 h 1801"/>
              <a:gd name="T32" fmla="*/ 2147483647 w 1163"/>
              <a:gd name="T33" fmla="*/ 2147483647 h 1801"/>
              <a:gd name="T34" fmla="*/ 2147483647 w 1163"/>
              <a:gd name="T35" fmla="*/ 2147483647 h 1801"/>
              <a:gd name="T36" fmla="*/ 2147483647 w 1163"/>
              <a:gd name="T37" fmla="*/ 2147483647 h 1801"/>
              <a:gd name="T38" fmla="*/ 2147483647 w 1163"/>
              <a:gd name="T39" fmla="*/ 2147483647 h 1801"/>
              <a:gd name="T40" fmla="*/ 2147483647 w 1163"/>
              <a:gd name="T41" fmla="*/ 2147483647 h 1801"/>
              <a:gd name="T42" fmla="*/ 2147483647 w 1163"/>
              <a:gd name="T43" fmla="*/ 2147483647 h 1801"/>
              <a:gd name="T44" fmla="*/ 2147483647 w 1163"/>
              <a:gd name="T45" fmla="*/ 2147483647 h 1801"/>
              <a:gd name="T46" fmla="*/ 2147483647 w 1163"/>
              <a:gd name="T47" fmla="*/ 2147483647 h 1801"/>
              <a:gd name="T48" fmla="*/ 2147483647 w 1163"/>
              <a:gd name="T49" fmla="*/ 2147483647 h 1801"/>
              <a:gd name="T50" fmla="*/ 2147483647 w 1163"/>
              <a:gd name="T51" fmla="*/ 2147483647 h 1801"/>
              <a:gd name="T52" fmla="*/ 2147483647 w 1163"/>
              <a:gd name="T53" fmla="*/ 2147483647 h 1801"/>
              <a:gd name="T54" fmla="*/ 2147483647 w 1163"/>
              <a:gd name="T55" fmla="*/ 2147483647 h 1801"/>
              <a:gd name="T56" fmla="*/ 2147483647 w 1163"/>
              <a:gd name="T57" fmla="*/ 2147483647 h 1801"/>
              <a:gd name="T58" fmla="*/ 2147483647 w 1163"/>
              <a:gd name="T59" fmla="*/ 2147483647 h 1801"/>
              <a:gd name="T60" fmla="*/ 2147483647 w 1163"/>
              <a:gd name="T61" fmla="*/ 2147483647 h 1801"/>
              <a:gd name="T62" fmla="*/ 2147483647 w 1163"/>
              <a:gd name="T63" fmla="*/ 2147483647 h 1801"/>
              <a:gd name="T64" fmla="*/ 2147483647 w 1163"/>
              <a:gd name="T65" fmla="*/ 2147483647 h 1801"/>
              <a:gd name="T66" fmla="*/ 2147483647 w 1163"/>
              <a:gd name="T67" fmla="*/ 2147483647 h 1801"/>
              <a:gd name="T68" fmla="*/ 2147483647 w 1163"/>
              <a:gd name="T69" fmla="*/ 2147483647 h 1801"/>
              <a:gd name="T70" fmla="*/ 2147483647 w 1163"/>
              <a:gd name="T71" fmla="*/ 2147483647 h 1801"/>
              <a:gd name="T72" fmla="*/ 2147483647 w 1163"/>
              <a:gd name="T73" fmla="*/ 2147483647 h 1801"/>
              <a:gd name="T74" fmla="*/ 2147483647 w 1163"/>
              <a:gd name="T75" fmla="*/ 2147483647 h 1801"/>
              <a:gd name="T76" fmla="*/ 2147483647 w 1163"/>
              <a:gd name="T77" fmla="*/ 2147483647 h 1801"/>
              <a:gd name="T78" fmla="*/ 2147483647 w 1163"/>
              <a:gd name="T79" fmla="*/ 2147483647 h 1801"/>
              <a:gd name="T80" fmla="*/ 2147483647 w 1163"/>
              <a:gd name="T81" fmla="*/ 2147483647 h 1801"/>
              <a:gd name="T82" fmla="*/ 2147483647 w 1163"/>
              <a:gd name="T83" fmla="*/ 2147483647 h 1801"/>
              <a:gd name="T84" fmla="*/ 2147483647 w 1163"/>
              <a:gd name="T85" fmla="*/ 2147483647 h 1801"/>
              <a:gd name="T86" fmla="*/ 2147483647 w 1163"/>
              <a:gd name="T87" fmla="*/ 2147483647 h 1801"/>
              <a:gd name="T88" fmla="*/ 2147483647 w 1163"/>
              <a:gd name="T89" fmla="*/ 2147483647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a:p>
        </p:txBody>
      </p:sp>
      <p:sp>
        <p:nvSpPr>
          <p:cNvPr id="180262" name="Text Box 38"/>
          <p:cNvSpPr txBox="1">
            <a:spLocks noChangeArrowheads="1"/>
          </p:cNvSpPr>
          <p:nvPr/>
        </p:nvSpPr>
        <p:spPr bwMode="auto">
          <a:xfrm>
            <a:off x="7543800" y="1981200"/>
            <a:ext cx="715963"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2 PM </a:t>
            </a:r>
          </a:p>
        </p:txBody>
      </p:sp>
      <p:sp>
        <p:nvSpPr>
          <p:cNvPr id="180263" name="Text Box 39"/>
          <p:cNvSpPr txBox="1">
            <a:spLocks noChangeArrowheads="1"/>
          </p:cNvSpPr>
          <p:nvPr/>
        </p:nvSpPr>
        <p:spPr bwMode="auto">
          <a:xfrm>
            <a:off x="7010400" y="1600200"/>
            <a:ext cx="1676400"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solidFill>
                  <a:schemeClr val="bg2"/>
                </a:solidFill>
              </a:rPr>
              <a:t>12,000 Ft AGL</a:t>
            </a:r>
          </a:p>
        </p:txBody>
      </p:sp>
      <p:sp>
        <p:nvSpPr>
          <p:cNvPr id="180264" name="Line 40"/>
          <p:cNvSpPr>
            <a:spLocks noChangeShapeType="1"/>
          </p:cNvSpPr>
          <p:nvPr/>
        </p:nvSpPr>
        <p:spPr bwMode="auto">
          <a:xfrm>
            <a:off x="3505200" y="5410200"/>
            <a:ext cx="990600" cy="914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265" name="Line 41"/>
          <p:cNvSpPr>
            <a:spLocks noChangeShapeType="1"/>
          </p:cNvSpPr>
          <p:nvPr/>
        </p:nvSpPr>
        <p:spPr bwMode="auto">
          <a:xfrm>
            <a:off x="2438400" y="3810000"/>
            <a:ext cx="2590800" cy="2438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266" name="Line 42"/>
          <p:cNvSpPr>
            <a:spLocks noChangeShapeType="1"/>
          </p:cNvSpPr>
          <p:nvPr/>
        </p:nvSpPr>
        <p:spPr bwMode="auto">
          <a:xfrm>
            <a:off x="1676400" y="2286000"/>
            <a:ext cx="4191000" cy="3962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14" name="Rectangle 43"/>
          <p:cNvSpPr>
            <a:spLocks noChangeArrowheads="1"/>
          </p:cNvSpPr>
          <p:nvPr/>
        </p:nvSpPr>
        <p:spPr bwMode="auto">
          <a:xfrm flipH="1">
            <a:off x="2362200" y="3810000"/>
            <a:ext cx="152400" cy="150813"/>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54315" name="Rectangle 44"/>
          <p:cNvSpPr>
            <a:spLocks noChangeArrowheads="1"/>
          </p:cNvSpPr>
          <p:nvPr/>
        </p:nvSpPr>
        <p:spPr bwMode="auto">
          <a:xfrm flipH="1">
            <a:off x="1600200" y="2209800"/>
            <a:ext cx="152400" cy="150813"/>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80269" name="Text Box 45"/>
          <p:cNvSpPr txBox="1">
            <a:spLocks noChangeArrowheads="1"/>
          </p:cNvSpPr>
          <p:nvPr/>
        </p:nvSpPr>
        <p:spPr bwMode="auto">
          <a:xfrm>
            <a:off x="2667000" y="1828800"/>
            <a:ext cx="2513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b="1"/>
              <a:t>Maximum Mixing Height</a:t>
            </a:r>
          </a:p>
        </p:txBody>
      </p:sp>
      <p:sp>
        <p:nvSpPr>
          <p:cNvPr id="54317" name="Rectangle 46"/>
          <p:cNvSpPr>
            <a:spLocks noChangeArrowheads="1"/>
          </p:cNvSpPr>
          <p:nvPr/>
        </p:nvSpPr>
        <p:spPr bwMode="auto">
          <a:xfrm>
            <a:off x="6629400" y="6172200"/>
            <a:ext cx="2514600" cy="381000"/>
          </a:xfrm>
          <a:prstGeom prst="rect">
            <a:avLst/>
          </a:prstGeom>
          <a:gradFill rotWithShape="1">
            <a:gsLst>
              <a:gs pos="0">
                <a:srgbClr val="B9CA1C"/>
              </a:gs>
              <a:gs pos="100000">
                <a:srgbClr val="34351F"/>
              </a:gs>
            </a:gsLst>
            <a:lin ang="5400000" scaled="1"/>
          </a:gradFill>
          <a:ln w="6350">
            <a:solidFill>
              <a:schemeClr val="tx1"/>
            </a:solidFill>
            <a:miter lim="800000"/>
            <a:headEnd/>
            <a:tailEnd/>
          </a:ln>
        </p:spPr>
        <p:txBody>
          <a:bodyPr wrap="none" anchor="ctr"/>
          <a:lstStyle/>
          <a:p>
            <a:endParaRPr lang="en-US"/>
          </a:p>
        </p:txBody>
      </p:sp>
      <p:sp>
        <p:nvSpPr>
          <p:cNvPr id="54318" name="Text Box 47"/>
          <p:cNvSpPr txBox="1">
            <a:spLocks noChangeArrowheads="1"/>
          </p:cNvSpPr>
          <p:nvPr/>
        </p:nvSpPr>
        <p:spPr bwMode="auto">
          <a:xfrm>
            <a:off x="7315200" y="6172200"/>
            <a:ext cx="1147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1600"/>
              <a:t>G r o u n d</a:t>
            </a:r>
          </a:p>
        </p:txBody>
      </p:sp>
      <p:sp>
        <p:nvSpPr>
          <p:cNvPr id="54319" name="Rectangle 48"/>
          <p:cNvSpPr>
            <a:spLocks noChangeArrowheads="1"/>
          </p:cNvSpPr>
          <p:nvPr/>
        </p:nvSpPr>
        <p:spPr bwMode="auto">
          <a:xfrm flipH="1">
            <a:off x="3429000" y="5334000"/>
            <a:ext cx="152400" cy="150813"/>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80273" name="Rectangle 49"/>
          <p:cNvSpPr>
            <a:spLocks noChangeArrowheads="1"/>
          </p:cNvSpPr>
          <p:nvPr/>
        </p:nvSpPr>
        <p:spPr bwMode="auto">
          <a:xfrm>
            <a:off x="4343400" y="6172200"/>
            <a:ext cx="152400" cy="152400"/>
          </a:xfrm>
          <a:prstGeom prst="rect">
            <a:avLst/>
          </a:prstGeom>
          <a:solidFill>
            <a:srgbClr val="FF0000"/>
          </a:solidFill>
          <a:ln w="12700">
            <a:solidFill>
              <a:schemeClr val="tx1"/>
            </a:solidFill>
            <a:miter lim="800000"/>
            <a:headEnd/>
            <a:tailEnd/>
          </a:ln>
        </p:spPr>
        <p:txBody>
          <a:bodyPr wrap="none" anchor="ctr"/>
          <a:lstStyle/>
          <a:p>
            <a:endParaRPr lang="en-US"/>
          </a:p>
        </p:txBody>
      </p:sp>
      <p:sp>
        <p:nvSpPr>
          <p:cNvPr id="180274" name="Rectangle 50"/>
          <p:cNvSpPr>
            <a:spLocks noChangeArrowheads="1"/>
          </p:cNvSpPr>
          <p:nvPr/>
        </p:nvSpPr>
        <p:spPr bwMode="auto">
          <a:xfrm>
            <a:off x="4953000" y="6172200"/>
            <a:ext cx="152400" cy="152400"/>
          </a:xfrm>
          <a:prstGeom prst="rect">
            <a:avLst/>
          </a:prstGeom>
          <a:solidFill>
            <a:srgbClr val="FF0000"/>
          </a:solidFill>
          <a:ln w="12700">
            <a:solidFill>
              <a:schemeClr val="tx1"/>
            </a:solidFill>
            <a:miter lim="800000"/>
            <a:headEnd/>
            <a:tailEnd/>
          </a:ln>
        </p:spPr>
        <p:txBody>
          <a:bodyPr wrap="none" anchor="ctr"/>
          <a:lstStyle/>
          <a:p>
            <a:endParaRPr lang="en-US"/>
          </a:p>
        </p:txBody>
      </p:sp>
      <p:sp>
        <p:nvSpPr>
          <p:cNvPr id="180275" name="Rectangle 51"/>
          <p:cNvSpPr>
            <a:spLocks noChangeArrowheads="1"/>
          </p:cNvSpPr>
          <p:nvPr/>
        </p:nvSpPr>
        <p:spPr bwMode="auto">
          <a:xfrm>
            <a:off x="5791200" y="6172200"/>
            <a:ext cx="152400" cy="152400"/>
          </a:xfrm>
          <a:prstGeom prst="rect">
            <a:avLst/>
          </a:prstGeom>
          <a:solidFill>
            <a:srgbClr val="FF0000"/>
          </a:solidFill>
          <a:ln w="12700">
            <a:solidFill>
              <a:schemeClr val="tx1"/>
            </a:solidFill>
            <a:miter lim="800000"/>
            <a:headEnd/>
            <a:tailEnd/>
          </a:ln>
        </p:spPr>
        <p:txBody>
          <a:bodyPr wrap="none" anchor="ctr"/>
          <a:lstStyle/>
          <a:p>
            <a:endParaRPr lang="en-US"/>
          </a:p>
        </p:txBody>
      </p:sp>
      <p:sp>
        <p:nvSpPr>
          <p:cNvPr id="54323" name="Text Box 52"/>
          <p:cNvSpPr txBox="1">
            <a:spLocks noChangeArrowheads="1"/>
          </p:cNvSpPr>
          <p:nvPr/>
        </p:nvSpPr>
        <p:spPr bwMode="auto">
          <a:xfrm>
            <a:off x="6134100" y="0"/>
            <a:ext cx="31527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2800" b="1"/>
              <a:t>Evolution of the </a:t>
            </a:r>
          </a:p>
          <a:p>
            <a:r>
              <a:rPr lang="en-US" sz="2800" b="1"/>
              <a:t>Daytime </a:t>
            </a:r>
          </a:p>
          <a:p>
            <a:r>
              <a:rPr lang="en-US" sz="2800" b="1"/>
              <a:t>Mixed Layer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0251"/>
                                        </p:tgtEl>
                                        <p:attrNameLst>
                                          <p:attrName>style.visibility</p:attrName>
                                        </p:attrNameLst>
                                      </p:cBhvr>
                                      <p:to>
                                        <p:strVal val="visible"/>
                                      </p:to>
                                    </p:set>
                                    <p:animEffect transition="in" filter="dissolve">
                                      <p:cBhvr>
                                        <p:cTn id="7" dur="500"/>
                                        <p:tgtEl>
                                          <p:spTgt spid="18025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0250"/>
                                        </p:tgtEl>
                                        <p:attrNameLst>
                                          <p:attrName>style.visibility</p:attrName>
                                        </p:attrNameLst>
                                      </p:cBhvr>
                                      <p:to>
                                        <p:strVal val="visible"/>
                                      </p:to>
                                    </p:set>
                                    <p:animEffect transition="in" filter="dissolve">
                                      <p:cBhvr>
                                        <p:cTn id="10" dur="500"/>
                                        <p:tgtEl>
                                          <p:spTgt spid="18025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0249"/>
                                        </p:tgtEl>
                                        <p:attrNameLst>
                                          <p:attrName>style.visibility</p:attrName>
                                        </p:attrNameLst>
                                      </p:cBhvr>
                                      <p:to>
                                        <p:strVal val="visible"/>
                                      </p:to>
                                    </p:set>
                                    <p:animEffect transition="in" filter="dissolve">
                                      <p:cBhvr>
                                        <p:cTn id="13" dur="500"/>
                                        <p:tgtEl>
                                          <p:spTgt spid="1802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0237"/>
                                        </p:tgtEl>
                                        <p:attrNameLst>
                                          <p:attrName>style.visibility</p:attrName>
                                        </p:attrNameLst>
                                      </p:cBhvr>
                                      <p:to>
                                        <p:strVal val="visible"/>
                                      </p:to>
                                    </p:set>
                                    <p:animEffect transition="in" filter="dissolve">
                                      <p:cBhvr>
                                        <p:cTn id="16" dur="500"/>
                                        <p:tgtEl>
                                          <p:spTgt spid="18023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80244"/>
                                        </p:tgtEl>
                                        <p:attrNameLst>
                                          <p:attrName>style.visibility</p:attrName>
                                        </p:attrNameLst>
                                      </p:cBhvr>
                                      <p:to>
                                        <p:strVal val="visible"/>
                                      </p:to>
                                    </p:set>
                                    <p:animEffect transition="in" filter="dissolve">
                                      <p:cBhvr>
                                        <p:cTn id="19" dur="500"/>
                                        <p:tgtEl>
                                          <p:spTgt spid="18024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0238"/>
                                        </p:tgtEl>
                                        <p:attrNameLst>
                                          <p:attrName>style.visibility</p:attrName>
                                        </p:attrNameLst>
                                      </p:cBhvr>
                                      <p:to>
                                        <p:strVal val="visible"/>
                                      </p:to>
                                    </p:set>
                                    <p:animEffect transition="in" filter="dissolve">
                                      <p:cBhvr>
                                        <p:cTn id="22" dur="500"/>
                                        <p:tgtEl>
                                          <p:spTgt spid="18023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0240"/>
                                        </p:tgtEl>
                                        <p:attrNameLst>
                                          <p:attrName>style.visibility</p:attrName>
                                        </p:attrNameLst>
                                      </p:cBhvr>
                                      <p:to>
                                        <p:strVal val="visible"/>
                                      </p:to>
                                    </p:set>
                                    <p:animEffect transition="in" filter="dissolve">
                                      <p:cBhvr>
                                        <p:cTn id="25" dur="500"/>
                                        <p:tgtEl>
                                          <p:spTgt spid="18024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80233"/>
                                        </p:tgtEl>
                                        <p:attrNameLst>
                                          <p:attrName>style.visibility</p:attrName>
                                        </p:attrNameLst>
                                      </p:cBhvr>
                                      <p:to>
                                        <p:strVal val="visible"/>
                                      </p:to>
                                    </p:set>
                                    <p:animEffect transition="in" filter="dissolve">
                                      <p:cBhvr>
                                        <p:cTn id="28" dur="500"/>
                                        <p:tgtEl>
                                          <p:spTgt spid="18023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80248"/>
                                        </p:tgtEl>
                                        <p:attrNameLst>
                                          <p:attrName>style.visibility</p:attrName>
                                        </p:attrNameLst>
                                      </p:cBhvr>
                                      <p:to>
                                        <p:strVal val="visible"/>
                                      </p:to>
                                    </p:set>
                                    <p:animEffect transition="in" filter="dissolve">
                                      <p:cBhvr>
                                        <p:cTn id="31" dur="500"/>
                                        <p:tgtEl>
                                          <p:spTgt spid="1802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80273"/>
                                        </p:tgtEl>
                                        <p:attrNameLst>
                                          <p:attrName>style.visibility</p:attrName>
                                        </p:attrNameLst>
                                      </p:cBhvr>
                                      <p:to>
                                        <p:strVal val="visible"/>
                                      </p:to>
                                    </p:set>
                                    <p:animEffect transition="in" filter="dissolve">
                                      <p:cBhvr>
                                        <p:cTn id="36" dur="500"/>
                                        <p:tgtEl>
                                          <p:spTgt spid="180273"/>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80234"/>
                                        </p:tgtEl>
                                        <p:attrNameLst>
                                          <p:attrName>style.visibility</p:attrName>
                                        </p:attrNameLst>
                                      </p:cBhvr>
                                      <p:to>
                                        <p:strVal val="visible"/>
                                      </p:to>
                                    </p:set>
                                    <p:animEffect transition="in" filter="dissolve">
                                      <p:cBhvr>
                                        <p:cTn id="39" dur="500"/>
                                        <p:tgtEl>
                                          <p:spTgt spid="18023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80264"/>
                                        </p:tgtEl>
                                        <p:attrNameLst>
                                          <p:attrName>style.visibility</p:attrName>
                                        </p:attrNameLst>
                                      </p:cBhvr>
                                      <p:to>
                                        <p:strVal val="visible"/>
                                      </p:to>
                                    </p:set>
                                    <p:animEffect transition="in" filter="dissolve">
                                      <p:cBhvr>
                                        <p:cTn id="42" dur="500"/>
                                        <p:tgtEl>
                                          <p:spTgt spid="18026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80242"/>
                                        </p:tgtEl>
                                        <p:attrNameLst>
                                          <p:attrName>style.visibility</p:attrName>
                                        </p:attrNameLst>
                                      </p:cBhvr>
                                      <p:to>
                                        <p:strVal val="visible"/>
                                      </p:to>
                                    </p:set>
                                    <p:animEffect transition="in" filter="dissolve">
                                      <p:cBhvr>
                                        <p:cTn id="45" dur="500"/>
                                        <p:tgtEl>
                                          <p:spTgt spid="18024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80245"/>
                                        </p:tgtEl>
                                        <p:attrNameLst>
                                          <p:attrName>style.visibility</p:attrName>
                                        </p:attrNameLst>
                                      </p:cBhvr>
                                      <p:to>
                                        <p:strVal val="visible"/>
                                      </p:to>
                                    </p:set>
                                    <p:animEffect transition="in" filter="dissolve">
                                      <p:cBhvr>
                                        <p:cTn id="48" dur="500"/>
                                        <p:tgtEl>
                                          <p:spTgt spid="18024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80255"/>
                                        </p:tgtEl>
                                        <p:attrNameLst>
                                          <p:attrName>style.visibility</p:attrName>
                                        </p:attrNameLst>
                                      </p:cBhvr>
                                      <p:to>
                                        <p:strVal val="visible"/>
                                      </p:to>
                                    </p:set>
                                    <p:animEffect transition="in" filter="dissolve">
                                      <p:cBhvr>
                                        <p:cTn id="53" dur="500"/>
                                        <p:tgtEl>
                                          <p:spTgt spid="18025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80254"/>
                                        </p:tgtEl>
                                        <p:attrNameLst>
                                          <p:attrName>style.visibility</p:attrName>
                                        </p:attrNameLst>
                                      </p:cBhvr>
                                      <p:to>
                                        <p:strVal val="visible"/>
                                      </p:to>
                                    </p:set>
                                    <p:animEffect transition="in" filter="dissolve">
                                      <p:cBhvr>
                                        <p:cTn id="56" dur="500"/>
                                        <p:tgtEl>
                                          <p:spTgt spid="18025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80253"/>
                                        </p:tgtEl>
                                        <p:attrNameLst>
                                          <p:attrName>style.visibility</p:attrName>
                                        </p:attrNameLst>
                                      </p:cBhvr>
                                      <p:to>
                                        <p:strVal val="visible"/>
                                      </p:to>
                                    </p:set>
                                    <p:animEffect transition="in" filter="dissolve">
                                      <p:cBhvr>
                                        <p:cTn id="59" dur="500"/>
                                        <p:tgtEl>
                                          <p:spTgt spid="180253"/>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80252"/>
                                        </p:tgtEl>
                                        <p:attrNameLst>
                                          <p:attrName>style.visibility</p:attrName>
                                        </p:attrNameLst>
                                      </p:cBhvr>
                                      <p:to>
                                        <p:strVal val="visible"/>
                                      </p:to>
                                    </p:set>
                                    <p:animEffect transition="in" filter="dissolve">
                                      <p:cBhvr>
                                        <p:cTn id="62" dur="500"/>
                                        <p:tgtEl>
                                          <p:spTgt spid="18025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80274"/>
                                        </p:tgtEl>
                                        <p:attrNameLst>
                                          <p:attrName>style.visibility</p:attrName>
                                        </p:attrNameLst>
                                      </p:cBhvr>
                                      <p:to>
                                        <p:strVal val="visible"/>
                                      </p:to>
                                    </p:set>
                                    <p:animEffect transition="in" filter="dissolve">
                                      <p:cBhvr>
                                        <p:cTn id="67" dur="500"/>
                                        <p:tgtEl>
                                          <p:spTgt spid="180274"/>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80265"/>
                                        </p:tgtEl>
                                        <p:attrNameLst>
                                          <p:attrName>style.visibility</p:attrName>
                                        </p:attrNameLst>
                                      </p:cBhvr>
                                      <p:to>
                                        <p:strVal val="visible"/>
                                      </p:to>
                                    </p:set>
                                    <p:animEffect transition="in" filter="dissolve">
                                      <p:cBhvr>
                                        <p:cTn id="70" dur="500"/>
                                        <p:tgtEl>
                                          <p:spTgt spid="180265"/>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80241"/>
                                        </p:tgtEl>
                                        <p:attrNameLst>
                                          <p:attrName>style.visibility</p:attrName>
                                        </p:attrNameLst>
                                      </p:cBhvr>
                                      <p:to>
                                        <p:strVal val="visible"/>
                                      </p:to>
                                    </p:set>
                                    <p:animEffect transition="in" filter="dissolve">
                                      <p:cBhvr>
                                        <p:cTn id="73" dur="500"/>
                                        <p:tgtEl>
                                          <p:spTgt spid="180241"/>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80246"/>
                                        </p:tgtEl>
                                        <p:attrNameLst>
                                          <p:attrName>style.visibility</p:attrName>
                                        </p:attrNameLst>
                                      </p:cBhvr>
                                      <p:to>
                                        <p:strVal val="visible"/>
                                      </p:to>
                                    </p:set>
                                    <p:animEffect transition="in" filter="dissolve">
                                      <p:cBhvr>
                                        <p:cTn id="76" dur="500"/>
                                        <p:tgtEl>
                                          <p:spTgt spid="180246"/>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80256"/>
                                        </p:tgtEl>
                                        <p:attrNameLst>
                                          <p:attrName>style.visibility</p:attrName>
                                        </p:attrNameLst>
                                      </p:cBhvr>
                                      <p:to>
                                        <p:strVal val="visible"/>
                                      </p:to>
                                    </p:set>
                                    <p:animEffect transition="in" filter="dissolve">
                                      <p:cBhvr>
                                        <p:cTn id="81" dur="500"/>
                                        <p:tgtEl>
                                          <p:spTgt spid="180256"/>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180257"/>
                                        </p:tgtEl>
                                        <p:attrNameLst>
                                          <p:attrName>style.visibility</p:attrName>
                                        </p:attrNameLst>
                                      </p:cBhvr>
                                      <p:to>
                                        <p:strVal val="visible"/>
                                      </p:to>
                                    </p:set>
                                    <p:animEffect transition="in" filter="dissolve">
                                      <p:cBhvr>
                                        <p:cTn id="84" dur="500"/>
                                        <p:tgtEl>
                                          <p:spTgt spid="180257"/>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180258"/>
                                        </p:tgtEl>
                                        <p:attrNameLst>
                                          <p:attrName>style.visibility</p:attrName>
                                        </p:attrNameLst>
                                      </p:cBhvr>
                                      <p:to>
                                        <p:strVal val="visible"/>
                                      </p:to>
                                    </p:set>
                                    <p:animEffect transition="in" filter="dissolve">
                                      <p:cBhvr>
                                        <p:cTn id="87" dur="500"/>
                                        <p:tgtEl>
                                          <p:spTgt spid="180258"/>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180259"/>
                                        </p:tgtEl>
                                        <p:attrNameLst>
                                          <p:attrName>style.visibility</p:attrName>
                                        </p:attrNameLst>
                                      </p:cBhvr>
                                      <p:to>
                                        <p:strVal val="visible"/>
                                      </p:to>
                                    </p:set>
                                    <p:animEffect transition="in" filter="dissolve">
                                      <p:cBhvr>
                                        <p:cTn id="90" dur="500"/>
                                        <p:tgtEl>
                                          <p:spTgt spid="180259"/>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180275"/>
                                        </p:tgtEl>
                                        <p:attrNameLst>
                                          <p:attrName>style.visibility</p:attrName>
                                        </p:attrNameLst>
                                      </p:cBhvr>
                                      <p:to>
                                        <p:strVal val="visible"/>
                                      </p:to>
                                    </p:set>
                                    <p:animEffect transition="in" filter="dissolve">
                                      <p:cBhvr>
                                        <p:cTn id="95" dur="500"/>
                                        <p:tgtEl>
                                          <p:spTgt spid="18027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180266"/>
                                        </p:tgtEl>
                                        <p:attrNameLst>
                                          <p:attrName>style.visibility</p:attrName>
                                        </p:attrNameLst>
                                      </p:cBhvr>
                                      <p:to>
                                        <p:strVal val="visible"/>
                                      </p:to>
                                    </p:set>
                                    <p:animEffect transition="in" filter="dissolve">
                                      <p:cBhvr>
                                        <p:cTn id="98" dur="500"/>
                                        <p:tgtEl>
                                          <p:spTgt spid="180266"/>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180236"/>
                                        </p:tgtEl>
                                        <p:attrNameLst>
                                          <p:attrName>style.visibility</p:attrName>
                                        </p:attrNameLst>
                                      </p:cBhvr>
                                      <p:to>
                                        <p:strVal val="visible"/>
                                      </p:to>
                                    </p:set>
                                    <p:animEffect transition="in" filter="dissolve">
                                      <p:cBhvr>
                                        <p:cTn id="101" dur="500"/>
                                        <p:tgtEl>
                                          <p:spTgt spid="180236"/>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180243"/>
                                        </p:tgtEl>
                                        <p:attrNameLst>
                                          <p:attrName>style.visibility</p:attrName>
                                        </p:attrNameLst>
                                      </p:cBhvr>
                                      <p:to>
                                        <p:strVal val="visible"/>
                                      </p:to>
                                    </p:set>
                                    <p:animEffect transition="in" filter="dissolve">
                                      <p:cBhvr>
                                        <p:cTn id="104" dur="500"/>
                                        <p:tgtEl>
                                          <p:spTgt spid="180243"/>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180247"/>
                                        </p:tgtEl>
                                        <p:attrNameLst>
                                          <p:attrName>style.visibility</p:attrName>
                                        </p:attrNameLst>
                                      </p:cBhvr>
                                      <p:to>
                                        <p:strVal val="visible"/>
                                      </p:to>
                                    </p:set>
                                    <p:animEffect transition="in" filter="dissolve">
                                      <p:cBhvr>
                                        <p:cTn id="107" dur="500"/>
                                        <p:tgtEl>
                                          <p:spTgt spid="180247"/>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180260"/>
                                        </p:tgtEl>
                                        <p:attrNameLst>
                                          <p:attrName>style.visibility</p:attrName>
                                        </p:attrNameLst>
                                      </p:cBhvr>
                                      <p:to>
                                        <p:strVal val="visible"/>
                                      </p:to>
                                    </p:set>
                                    <p:animEffect transition="in" filter="dissolve">
                                      <p:cBhvr>
                                        <p:cTn id="112" dur="500"/>
                                        <p:tgtEl>
                                          <p:spTgt spid="180260"/>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180261"/>
                                        </p:tgtEl>
                                        <p:attrNameLst>
                                          <p:attrName>style.visibility</p:attrName>
                                        </p:attrNameLst>
                                      </p:cBhvr>
                                      <p:to>
                                        <p:strVal val="visible"/>
                                      </p:to>
                                    </p:set>
                                    <p:animEffect transition="in" filter="dissolve">
                                      <p:cBhvr>
                                        <p:cTn id="115" dur="500"/>
                                        <p:tgtEl>
                                          <p:spTgt spid="180261"/>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180262"/>
                                        </p:tgtEl>
                                        <p:attrNameLst>
                                          <p:attrName>style.visibility</p:attrName>
                                        </p:attrNameLst>
                                      </p:cBhvr>
                                      <p:to>
                                        <p:strVal val="visible"/>
                                      </p:to>
                                    </p:set>
                                    <p:animEffect transition="in" filter="dissolve">
                                      <p:cBhvr>
                                        <p:cTn id="118" dur="500"/>
                                        <p:tgtEl>
                                          <p:spTgt spid="180262"/>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180263"/>
                                        </p:tgtEl>
                                        <p:attrNameLst>
                                          <p:attrName>style.visibility</p:attrName>
                                        </p:attrNameLst>
                                      </p:cBhvr>
                                      <p:to>
                                        <p:strVal val="visible"/>
                                      </p:to>
                                    </p:set>
                                    <p:animEffect transition="in" filter="dissolve">
                                      <p:cBhvr>
                                        <p:cTn id="121" dur="500"/>
                                        <p:tgtEl>
                                          <p:spTgt spid="180263"/>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53" presetClass="entr" presetSubtype="0" fill="hold" grpId="0" nodeType="clickEffect">
                                  <p:stCondLst>
                                    <p:cond delay="0"/>
                                  </p:stCondLst>
                                  <p:childTnLst>
                                    <p:set>
                                      <p:cBhvr>
                                        <p:cTn id="125" dur="1" fill="hold">
                                          <p:stCondLst>
                                            <p:cond delay="0"/>
                                          </p:stCondLst>
                                        </p:cTn>
                                        <p:tgtEl>
                                          <p:spTgt spid="180269"/>
                                        </p:tgtEl>
                                        <p:attrNameLst>
                                          <p:attrName>style.visibility</p:attrName>
                                        </p:attrNameLst>
                                      </p:cBhvr>
                                      <p:to>
                                        <p:strVal val="visible"/>
                                      </p:to>
                                    </p:set>
                                    <p:anim calcmode="lin" valueType="num">
                                      <p:cBhvr>
                                        <p:cTn id="126" dur="500" fill="hold"/>
                                        <p:tgtEl>
                                          <p:spTgt spid="180269"/>
                                        </p:tgtEl>
                                        <p:attrNameLst>
                                          <p:attrName>ppt_w</p:attrName>
                                        </p:attrNameLst>
                                      </p:cBhvr>
                                      <p:tavLst>
                                        <p:tav tm="0">
                                          <p:val>
                                            <p:fltVal val="0"/>
                                          </p:val>
                                        </p:tav>
                                        <p:tav tm="100000">
                                          <p:val>
                                            <p:strVal val="#ppt_w"/>
                                          </p:val>
                                        </p:tav>
                                      </p:tavLst>
                                    </p:anim>
                                    <p:anim calcmode="lin" valueType="num">
                                      <p:cBhvr>
                                        <p:cTn id="127" dur="500" fill="hold"/>
                                        <p:tgtEl>
                                          <p:spTgt spid="180269"/>
                                        </p:tgtEl>
                                        <p:attrNameLst>
                                          <p:attrName>ppt_h</p:attrName>
                                        </p:attrNameLst>
                                      </p:cBhvr>
                                      <p:tavLst>
                                        <p:tav tm="0">
                                          <p:val>
                                            <p:fltVal val="0"/>
                                          </p:val>
                                        </p:tav>
                                        <p:tav tm="100000">
                                          <p:val>
                                            <p:strVal val="#ppt_h"/>
                                          </p:val>
                                        </p:tav>
                                      </p:tavLst>
                                    </p:anim>
                                    <p:animEffect transition="in" filter="fade">
                                      <p:cBhvr>
                                        <p:cTn id="128" dur="500"/>
                                        <p:tgtEl>
                                          <p:spTgt spid="180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3" grpId="0" animBg="1"/>
      <p:bldP spid="180234" grpId="0" animBg="1"/>
      <p:bldP spid="180236" grpId="0" animBg="1"/>
      <p:bldP spid="180237" grpId="0" animBg="1"/>
      <p:bldP spid="180238" grpId="0" animBg="1"/>
      <p:bldP spid="180240" grpId="0" animBg="1"/>
      <p:bldP spid="180241" grpId="0" animBg="1"/>
      <p:bldP spid="180242" grpId="0" animBg="1"/>
      <p:bldP spid="180243" grpId="0" animBg="1"/>
      <p:bldP spid="180244" grpId="0" animBg="1"/>
      <p:bldP spid="180245" grpId="0" animBg="1"/>
      <p:bldP spid="180246" grpId="0" animBg="1"/>
      <p:bldP spid="180247" grpId="0" animBg="1"/>
      <p:bldP spid="180248" grpId="0" animBg="1"/>
      <p:bldP spid="180249" grpId="0" animBg="1"/>
      <p:bldP spid="180250" grpId="0" animBg="1"/>
      <p:bldP spid="180251" grpId="0" animBg="1"/>
      <p:bldP spid="180252" grpId="0" animBg="1"/>
      <p:bldP spid="180253" grpId="0" animBg="1"/>
      <p:bldP spid="180254" grpId="0" animBg="1"/>
      <p:bldP spid="180255" grpId="0" animBg="1"/>
      <p:bldP spid="180256" grpId="0" animBg="1"/>
      <p:bldP spid="180257" grpId="0" animBg="1"/>
      <p:bldP spid="180258" grpId="0" animBg="1"/>
      <p:bldP spid="180259" grpId="0" animBg="1"/>
      <p:bldP spid="180260" grpId="0" animBg="1"/>
      <p:bldP spid="180261" grpId="0" animBg="1"/>
      <p:bldP spid="180262" grpId="0" animBg="1"/>
      <p:bldP spid="180263" grpId="0" animBg="1"/>
      <p:bldP spid="180264" grpId="0" animBg="1"/>
      <p:bldP spid="180265" grpId="0" animBg="1"/>
      <p:bldP spid="180266" grpId="0" animBg="1"/>
      <p:bldP spid="180269" grpId="0" animBg="1"/>
      <p:bldP spid="180273" grpId="0" animBg="1"/>
      <p:bldP spid="180274" grpId="0" animBg="1"/>
      <p:bldP spid="1802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Sept 8-9 Lightning</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36" t="11839" r="41021" b="23531"/>
          <a:stretch/>
        </p:blipFill>
        <p:spPr bwMode="auto">
          <a:xfrm>
            <a:off x="647699" y="1837856"/>
            <a:ext cx="3409951" cy="451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8125" y="1104900"/>
            <a:ext cx="8353425" cy="523220"/>
          </a:xfrm>
          <a:prstGeom prst="rect">
            <a:avLst/>
          </a:prstGeom>
          <a:noFill/>
        </p:spPr>
        <p:txBody>
          <a:bodyPr wrap="square" rtlCol="0">
            <a:spAutoFit/>
          </a:bodyPr>
          <a:lstStyle/>
          <a:p>
            <a:r>
              <a:rPr lang="en-US" sz="2800" dirty="0" smtClean="0">
                <a:solidFill>
                  <a:schemeClr val="accent1">
                    <a:lumMod val="60000"/>
                    <a:lumOff val="40000"/>
                  </a:schemeClr>
                </a:solidFill>
              </a:rPr>
              <a:t>Classic lightning setup: Breakdown of upper ridge</a:t>
            </a:r>
            <a:endParaRPr lang="en-US" sz="2800" dirty="0">
              <a:solidFill>
                <a:schemeClr val="accent1">
                  <a:lumMod val="60000"/>
                  <a:lumOff val="40000"/>
                </a:schemeClr>
              </a:solidFill>
            </a:endParaRPr>
          </a:p>
        </p:txBody>
      </p:sp>
      <p:pic>
        <p:nvPicPr>
          <p:cNvPr id="4100" name="Picture 4" descr="Composite Plot"/>
          <p:cNvPicPr>
            <a:picLocks noChangeAspect="1" noChangeArrowheads="1"/>
          </p:cNvPicPr>
          <p:nvPr/>
        </p:nvPicPr>
        <p:blipFill rotWithShape="1">
          <a:blip r:embed="rId3">
            <a:extLst>
              <a:ext uri="{28A0092B-C50C-407E-A947-70E740481C1C}">
                <a14:useLocalDpi xmlns:a14="http://schemas.microsoft.com/office/drawing/2010/main" val="0"/>
              </a:ext>
            </a:extLst>
          </a:blip>
          <a:srcRect l="20545" t="10324" r="40416" b="22879"/>
          <a:stretch/>
        </p:blipFill>
        <p:spPr bwMode="auto">
          <a:xfrm>
            <a:off x="4686300" y="1828799"/>
            <a:ext cx="3419475" cy="45253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4875" y="6496050"/>
            <a:ext cx="3238500" cy="400110"/>
          </a:xfrm>
          <a:prstGeom prst="rect">
            <a:avLst/>
          </a:prstGeom>
          <a:noFill/>
        </p:spPr>
        <p:txBody>
          <a:bodyPr wrap="square" rtlCol="0">
            <a:spAutoFit/>
          </a:bodyPr>
          <a:lstStyle/>
          <a:p>
            <a:r>
              <a:rPr lang="en-US" sz="2000" dirty="0" smtClean="0"/>
              <a:t>Sept </a:t>
            </a:r>
            <a:r>
              <a:rPr lang="en-US" sz="2000" dirty="0"/>
              <a:t>8</a:t>
            </a:r>
            <a:endParaRPr lang="en-US" dirty="0"/>
          </a:p>
        </p:txBody>
      </p:sp>
      <p:sp>
        <p:nvSpPr>
          <p:cNvPr id="6" name="Rectangle 5"/>
          <p:cNvSpPr/>
          <p:nvPr/>
        </p:nvSpPr>
        <p:spPr>
          <a:xfrm>
            <a:off x="5933412" y="6469649"/>
            <a:ext cx="925253" cy="400110"/>
          </a:xfrm>
          <a:prstGeom prst="rect">
            <a:avLst/>
          </a:prstGeom>
        </p:spPr>
        <p:txBody>
          <a:bodyPr wrap="none">
            <a:spAutoFit/>
          </a:bodyPr>
          <a:lstStyle/>
          <a:p>
            <a:r>
              <a:rPr lang="en-US" sz="2000" dirty="0"/>
              <a:t>Sept </a:t>
            </a:r>
            <a:r>
              <a:rPr lang="en-US" sz="2000" dirty="0" smtClean="0"/>
              <a:t>9</a:t>
            </a:r>
            <a:endParaRPr lang="en-US" sz="2000" dirty="0"/>
          </a:p>
        </p:txBody>
      </p:sp>
    </p:spTree>
    <p:extLst>
      <p:ext uri="{BB962C8B-B14F-4D97-AF65-F5344CB8AC3E}">
        <p14:creationId xmlns:p14="http://schemas.microsoft.com/office/powerpoint/2010/main" val="20966287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152400"/>
            <a:ext cx="9144000" cy="519113"/>
          </a:xfrm>
          <a:prstGeom prst="rect">
            <a:avLst/>
          </a:prstGeom>
          <a:noFill/>
          <a:ln w="9525">
            <a:noFill/>
            <a:miter lim="800000"/>
            <a:headEnd/>
            <a:tailEnd/>
          </a:ln>
          <a:effectLst>
            <a:outerShdw dist="71842" dir="2700000" algn="ctr" rotWithShape="0">
              <a:schemeClr val="tx1"/>
            </a:outerShdw>
          </a:effectLst>
        </p:spPr>
        <p:txBody>
          <a:bodyPr>
            <a:spAutoFit/>
          </a:bodyPr>
          <a:lstStyle/>
          <a:p>
            <a:pPr>
              <a:defRPr/>
            </a:pPr>
            <a:r>
              <a:rPr lang="en-US" sz="2800" b="1">
                <a:solidFill>
                  <a:srgbClr val="FFFF00"/>
                </a:solidFill>
              </a:rPr>
              <a:t> </a:t>
            </a:r>
            <a:endParaRPr lang="en-US" sz="3600" b="1">
              <a:solidFill>
                <a:srgbClr val="003366"/>
              </a:solidFill>
              <a:latin typeface="Verdana" pitchFamily="34" charset="0"/>
            </a:endParaRPr>
          </a:p>
        </p:txBody>
      </p:sp>
      <p:pic>
        <p:nvPicPr>
          <p:cNvPr id="55299" name="Picture 4" descr="Mixing Height Seasonal Variation - 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52550"/>
            <a:ext cx="75819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6"/>
          <p:cNvSpPr>
            <a:spLocks noChangeArrowheads="1"/>
          </p:cNvSpPr>
          <p:nvPr/>
        </p:nvSpPr>
        <p:spPr bwMode="auto">
          <a:xfrm>
            <a:off x="1676400" y="0"/>
            <a:ext cx="57816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FFC000"/>
                </a:solidFill>
                <a:latin typeface="Verdana" pitchFamily="34" charset="0"/>
              </a:rPr>
              <a:t>Seasonal Variation in </a:t>
            </a:r>
          </a:p>
          <a:p>
            <a:r>
              <a:rPr lang="en-US" sz="3600" b="1">
                <a:solidFill>
                  <a:srgbClr val="FFC000"/>
                </a:solidFill>
                <a:latin typeface="Verdana" pitchFamily="34" charset="0"/>
              </a:rPr>
              <a:t>Mixing Layer Height</a:t>
            </a:r>
          </a:p>
        </p:txBody>
      </p:sp>
      <p:sp>
        <p:nvSpPr>
          <p:cNvPr id="55301" name="TextBox 4"/>
          <p:cNvSpPr txBox="1">
            <a:spLocks noChangeArrowheads="1"/>
          </p:cNvSpPr>
          <p:nvPr/>
        </p:nvSpPr>
        <p:spPr bwMode="auto">
          <a:xfrm>
            <a:off x="533400" y="5724525"/>
            <a:ext cx="7648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lgn="l"/>
            <a:r>
              <a:rPr lang="en-US" sz="1800">
                <a:solidFill>
                  <a:srgbClr val="FFFF00"/>
                </a:solidFill>
              </a:rPr>
              <a:t>Smoke very rarely reaches the maximum meteorological mixing height, because Rx and field burns do not generate a lot of heat. Usually several thousand feet less. Early and late only for a few hours at best. </a:t>
            </a:r>
          </a:p>
        </p:txBody>
      </p:sp>
      <p:sp>
        <p:nvSpPr>
          <p:cNvPr id="6" name="TextBox 4"/>
          <p:cNvSpPr txBox="1">
            <a:spLocks noChangeArrowheads="1"/>
          </p:cNvSpPr>
          <p:nvPr/>
        </p:nvSpPr>
        <p:spPr bwMode="auto">
          <a:xfrm>
            <a:off x="419100" y="1828800"/>
            <a:ext cx="7981950" cy="2554288"/>
          </a:xfrm>
          <a:prstGeom prst="rect">
            <a:avLst/>
          </a:prstGeom>
          <a:solidFill>
            <a:schemeClr val="bg2">
              <a:lumMod val="75000"/>
              <a:lumOff val="25000"/>
            </a:schemeClr>
          </a:solidFill>
          <a:ln w="9525">
            <a:noFill/>
            <a:miter lim="800000"/>
            <a:headEnd/>
            <a:tailEnd/>
          </a:ln>
        </p:spPr>
        <p:txBody>
          <a:bodyPr>
            <a:spAutoFit/>
          </a:bodyPr>
          <a:lstStyle/>
          <a:p>
            <a:pPr algn="l">
              <a:defRPr/>
            </a:pPr>
            <a:r>
              <a:rPr lang="en-US" sz="3200" dirty="0">
                <a:solidFill>
                  <a:srgbClr val="FFFF00"/>
                </a:solidFill>
              </a:rPr>
              <a:t>Smoke very rarely reaches the maximum meteorological mixing height, because Rx and field burns do not generate a lot of heat. Usually several thousand feet less. Early and late only for a few hours at best.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a:spLocks noGrp="1" noChangeArrowheads="1"/>
          </p:cNvSpPr>
          <p:nvPr>
            <p:ph type="title"/>
          </p:nvPr>
        </p:nvSpPr>
        <p:spPr>
          <a:xfrm>
            <a:off x="304800" y="304800"/>
            <a:ext cx="8686800" cy="838200"/>
          </a:xfrm>
        </p:spPr>
        <p:txBody>
          <a:bodyPr/>
          <a:lstStyle/>
          <a:p>
            <a:pPr>
              <a:defRPr/>
            </a:pPr>
            <a:r>
              <a:rPr lang="en-US" sz="3200" dirty="0" smtClean="0"/>
              <a:t>Higher Mixing + Stronger Winds </a:t>
            </a:r>
            <a:br>
              <a:rPr lang="en-US" sz="3200" dirty="0" smtClean="0"/>
            </a:br>
            <a:r>
              <a:rPr lang="en-US" sz="3200" dirty="0" smtClean="0"/>
              <a:t>= better Ventilation</a:t>
            </a:r>
          </a:p>
        </p:txBody>
      </p:sp>
      <p:pic>
        <p:nvPicPr>
          <p:cNvPr id="59395" name="Picture 4" descr="Davis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2575"/>
            <a:ext cx="588645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905500" y="1543050"/>
            <a:ext cx="3238500" cy="3786188"/>
          </a:xfrm>
          <a:prstGeom prst="rect">
            <a:avLst/>
          </a:prstGeom>
          <a:noFill/>
        </p:spPr>
        <p:txBody>
          <a:bodyPr>
            <a:spAutoFit/>
          </a:bodyPr>
          <a:lstStyle/>
          <a:p>
            <a:pPr algn="l">
              <a:defRPr/>
            </a:pPr>
            <a:r>
              <a:rPr lang="en-US" sz="2000" b="1" dirty="0"/>
              <a:t>Early and late season burns are quite challenging smoke wise.</a:t>
            </a:r>
          </a:p>
          <a:p>
            <a:pPr algn="l">
              <a:defRPr/>
            </a:pPr>
            <a:endParaRPr lang="en-US" sz="2000" b="1" dirty="0"/>
          </a:p>
          <a:p>
            <a:pPr marL="342900" indent="-342900" algn="l">
              <a:buFontTx/>
              <a:buAutoNum type="arabicPeriod"/>
              <a:defRPr/>
            </a:pPr>
            <a:r>
              <a:rPr lang="en-US" sz="2000" b="1" dirty="0"/>
              <a:t>The best mixing is always lower then expected.</a:t>
            </a:r>
          </a:p>
          <a:p>
            <a:pPr marL="342900" indent="-342900" algn="l">
              <a:buFontTx/>
              <a:buAutoNum type="arabicPeriod"/>
              <a:defRPr/>
            </a:pPr>
            <a:endParaRPr lang="en-US" sz="2000" b="1" dirty="0"/>
          </a:p>
          <a:p>
            <a:pPr marL="342900" indent="-342900" algn="l">
              <a:buFontTx/>
              <a:buAutoNum type="arabicPeriod"/>
              <a:defRPr/>
            </a:pPr>
            <a:r>
              <a:rPr lang="en-US" sz="2000" b="1" dirty="0"/>
              <a:t>The window of opportunity may be only for a few hours.</a:t>
            </a:r>
          </a:p>
          <a:p>
            <a:pPr marL="342900" indent="-342900" algn="l">
              <a:defRPr/>
            </a:pPr>
            <a:endParaRPr lang="en-US" sz="20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a:spLocks noGrp="1" noChangeArrowheads="1"/>
          </p:cNvSpPr>
          <p:nvPr>
            <p:ph type="title"/>
          </p:nvPr>
        </p:nvSpPr>
        <p:spPr>
          <a:xfrm>
            <a:off x="304800" y="304800"/>
            <a:ext cx="8686800" cy="838200"/>
          </a:xfrm>
        </p:spPr>
        <p:txBody>
          <a:bodyPr/>
          <a:lstStyle/>
          <a:p>
            <a:pPr>
              <a:defRPr/>
            </a:pPr>
            <a:r>
              <a:rPr lang="en-US" sz="3200" dirty="0" smtClean="0"/>
              <a:t>Higher Mixing + Stronger Winds </a:t>
            </a:r>
            <a:br>
              <a:rPr lang="en-US" sz="3200" dirty="0" smtClean="0"/>
            </a:br>
            <a:r>
              <a:rPr lang="en-US" sz="3200" dirty="0" smtClean="0"/>
              <a:t>= better Ventilation</a:t>
            </a:r>
          </a:p>
        </p:txBody>
      </p:sp>
      <p:pic>
        <p:nvPicPr>
          <p:cNvPr id="60419" name="Picture 4" descr="Davis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2575"/>
            <a:ext cx="588645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905500" y="1543050"/>
            <a:ext cx="3238500" cy="4400550"/>
          </a:xfrm>
          <a:prstGeom prst="rect">
            <a:avLst/>
          </a:prstGeom>
          <a:noFill/>
        </p:spPr>
        <p:txBody>
          <a:bodyPr>
            <a:spAutoFit/>
          </a:bodyPr>
          <a:lstStyle/>
          <a:p>
            <a:pPr algn="l">
              <a:defRPr/>
            </a:pPr>
            <a:r>
              <a:rPr lang="en-US" sz="2000" b="1" dirty="0"/>
              <a:t>Early and late season burns are quite challenging smoke wise.</a:t>
            </a:r>
          </a:p>
          <a:p>
            <a:pPr marL="342900" indent="-342900" algn="l">
              <a:buFontTx/>
              <a:buAutoNum type="arabicPeriod"/>
              <a:defRPr/>
            </a:pPr>
            <a:endParaRPr lang="en-US" sz="2000" b="1" dirty="0"/>
          </a:p>
          <a:p>
            <a:pPr marL="457200" indent="-457200" algn="l">
              <a:buFont typeface="+mj-lt"/>
              <a:buAutoNum type="arabicPeriod" startAt="3"/>
              <a:defRPr/>
            </a:pPr>
            <a:r>
              <a:rPr lang="en-US" sz="2000" b="1" dirty="0"/>
              <a:t>Several burns in the same </a:t>
            </a:r>
            <a:r>
              <a:rPr lang="en-US" sz="2000" b="1" dirty="0" err="1"/>
              <a:t>airshed</a:t>
            </a:r>
            <a:r>
              <a:rPr lang="en-US" sz="2000" b="1" dirty="0"/>
              <a:t> can and will overcome a moderate day.</a:t>
            </a:r>
          </a:p>
          <a:p>
            <a:pPr marL="342900" indent="-342900" algn="l">
              <a:buFontTx/>
              <a:buAutoNum type="arabicPeriod" startAt="3"/>
              <a:defRPr/>
            </a:pPr>
            <a:endParaRPr lang="en-US" sz="2000" b="1" dirty="0"/>
          </a:p>
          <a:p>
            <a:pPr marL="342900" indent="-342900" algn="l">
              <a:buFontTx/>
              <a:buAutoNum type="arabicPeriod" startAt="3"/>
              <a:defRPr/>
            </a:pPr>
            <a:r>
              <a:rPr lang="en-US" sz="2000" b="1" dirty="0"/>
              <a:t>DNR does not do mixing height transport winds.  Request them with your Spot.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8"/>
          <p:cNvSpPr txBox="1">
            <a:spLocks noChangeArrowheads="1"/>
          </p:cNvSpPr>
          <p:nvPr/>
        </p:nvSpPr>
        <p:spPr bwMode="auto">
          <a:xfrm>
            <a:off x="738187" y="647700"/>
            <a:ext cx="6729413" cy="954107"/>
          </a:xfrm>
          <a:prstGeom prst="rect">
            <a:avLst/>
          </a:prstGeom>
          <a:solidFill>
            <a:schemeClr val="bg1"/>
          </a:solidFill>
          <a:ln>
            <a:noFill/>
          </a:ln>
          <a:extLst/>
        </p:spPr>
        <p:txBody>
          <a:bodyPr wrap="squar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lgn="l"/>
            <a:r>
              <a:rPr lang="en-US" sz="2800" dirty="0" smtClean="0"/>
              <a:t>Our Main PC Based Interactive Forecast Sounding Tool - BUFKIT </a:t>
            </a:r>
            <a:endParaRPr lang="en-US" sz="28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61925"/>
            <a:ext cx="737235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2"/>
          <p:cNvSpPr txBox="1">
            <a:spLocks noChangeArrowheads="1"/>
          </p:cNvSpPr>
          <p:nvPr/>
        </p:nvSpPr>
        <p:spPr bwMode="auto">
          <a:xfrm>
            <a:off x="0" y="209550"/>
            <a:ext cx="2247900" cy="3847207"/>
          </a:xfrm>
          <a:prstGeom prst="rect">
            <a:avLst/>
          </a:prstGeom>
          <a:solidFill>
            <a:schemeClr val="bg1"/>
          </a:solidFill>
          <a:ln>
            <a:noFill/>
          </a:ln>
        </p:spPr>
        <p:txBody>
          <a:bodyPr wrap="square">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lgn="l"/>
            <a:r>
              <a:rPr lang="en-US" sz="2000" dirty="0" smtClean="0"/>
              <a:t>University of Washington Model Forecasts of Mixing and </a:t>
            </a:r>
            <a:r>
              <a:rPr lang="en-US" sz="2000" dirty="0" err="1" smtClean="0"/>
              <a:t>Venitlation</a:t>
            </a:r>
            <a:endParaRPr lang="en-US" sz="2000" dirty="0" smtClean="0"/>
          </a:p>
          <a:p>
            <a:pPr algn="l"/>
            <a:endParaRPr lang="en-US" sz="1800" dirty="0"/>
          </a:p>
          <a:p>
            <a:pPr algn="l"/>
            <a:r>
              <a:rPr lang="en-US" sz="1800" dirty="0" smtClean="0"/>
              <a:t>Boundary </a:t>
            </a:r>
            <a:r>
              <a:rPr lang="en-US" sz="1800" dirty="0"/>
              <a:t>Layer height and 20m wind speed. Good for first look big picture.</a:t>
            </a:r>
          </a:p>
          <a:p>
            <a:pPr algn="l"/>
            <a:endParaRPr lang="en-US" sz="1800" dirty="0"/>
          </a:p>
          <a:p>
            <a:endParaRPr lang="en-US" sz="1800" dirty="0"/>
          </a:p>
        </p:txBody>
      </p:sp>
    </p:spTree>
    <p:extLst>
      <p:ext uri="{BB962C8B-B14F-4D97-AF65-F5344CB8AC3E}">
        <p14:creationId xmlns:p14="http://schemas.microsoft.com/office/powerpoint/2010/main" val="38233582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4" y="1373981"/>
            <a:ext cx="709612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3"/>
          <p:cNvSpPr>
            <a:spLocks noChangeArrowheads="1"/>
          </p:cNvSpPr>
          <p:nvPr/>
        </p:nvSpPr>
        <p:spPr bwMode="auto">
          <a:xfrm>
            <a:off x="4462463" y="3305175"/>
            <a:ext cx="2190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hlinkClick r:id="rId3"/>
              </a:rPr>
              <a:t>/</a:t>
            </a:r>
            <a:endParaRPr lang="en-US"/>
          </a:p>
        </p:txBody>
      </p:sp>
      <p:sp>
        <p:nvSpPr>
          <p:cNvPr id="58373" name="TextBox 4"/>
          <p:cNvSpPr txBox="1">
            <a:spLocks noChangeArrowheads="1"/>
          </p:cNvSpPr>
          <p:nvPr/>
        </p:nvSpPr>
        <p:spPr bwMode="auto">
          <a:xfrm>
            <a:off x="0" y="1743075"/>
            <a:ext cx="22479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pPr algn="l"/>
            <a:r>
              <a:rPr lang="en-US" sz="2400" dirty="0"/>
              <a:t>This site was developed to try to provide a "one-stop shopping" portal for air quality tools.</a:t>
            </a:r>
          </a:p>
        </p:txBody>
      </p:sp>
      <p:sp>
        <p:nvSpPr>
          <p:cNvPr id="58375" name="Oval 6"/>
          <p:cNvSpPr>
            <a:spLocks noChangeArrowheads="1"/>
          </p:cNvSpPr>
          <p:nvPr/>
        </p:nvSpPr>
        <p:spPr bwMode="auto">
          <a:xfrm>
            <a:off x="5695950" y="4543425"/>
            <a:ext cx="2085975" cy="485775"/>
          </a:xfrm>
          <a:prstGeom prst="ellipse">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FF0000"/>
              </a:solidFill>
            </a:endParaRPr>
          </a:p>
        </p:txBody>
      </p:sp>
      <p:sp>
        <p:nvSpPr>
          <p:cNvPr id="58370" name="TextBox 1"/>
          <p:cNvSpPr txBox="1">
            <a:spLocks noChangeArrowheads="1"/>
          </p:cNvSpPr>
          <p:nvPr/>
        </p:nvSpPr>
        <p:spPr bwMode="auto">
          <a:xfrm>
            <a:off x="0" y="142875"/>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defRPr>
            </a:lvl1pPr>
            <a:lvl2pPr marL="742950" indent="-285750">
              <a:defRPr sz="1000">
                <a:solidFill>
                  <a:schemeClr val="tx1"/>
                </a:solidFill>
                <a:latin typeface="Arial" charset="0"/>
              </a:defRPr>
            </a:lvl2pPr>
            <a:lvl3pPr marL="1143000" indent="-228600">
              <a:defRPr sz="1000">
                <a:solidFill>
                  <a:schemeClr val="tx1"/>
                </a:solidFill>
                <a:latin typeface="Arial" charset="0"/>
              </a:defRPr>
            </a:lvl3pPr>
            <a:lvl4pPr marL="1600200" indent="-228600">
              <a:defRPr sz="1000">
                <a:solidFill>
                  <a:schemeClr val="tx1"/>
                </a:solidFill>
                <a:latin typeface="Arial" charset="0"/>
              </a:defRPr>
            </a:lvl4pPr>
            <a:lvl5pPr marL="2057400" indent="-228600">
              <a:defRPr sz="1000">
                <a:solidFill>
                  <a:schemeClr val="tx1"/>
                </a:solidFill>
                <a:latin typeface="Arial" charset="0"/>
              </a:defRPr>
            </a:lvl5pPr>
            <a:lvl6pPr marL="2514600" indent="-228600" algn="ctr" eaLnBrk="0" fontAlgn="base" hangingPunct="0">
              <a:spcBef>
                <a:spcPct val="0"/>
              </a:spcBef>
              <a:spcAft>
                <a:spcPct val="0"/>
              </a:spcAft>
              <a:defRPr sz="1000">
                <a:solidFill>
                  <a:schemeClr val="tx1"/>
                </a:solidFill>
                <a:latin typeface="Arial" charset="0"/>
              </a:defRPr>
            </a:lvl6pPr>
            <a:lvl7pPr marL="2971800" indent="-228600" algn="ctr" eaLnBrk="0" fontAlgn="base" hangingPunct="0">
              <a:spcBef>
                <a:spcPct val="0"/>
              </a:spcBef>
              <a:spcAft>
                <a:spcPct val="0"/>
              </a:spcAft>
              <a:defRPr sz="1000">
                <a:solidFill>
                  <a:schemeClr val="tx1"/>
                </a:solidFill>
                <a:latin typeface="Arial" charset="0"/>
              </a:defRPr>
            </a:lvl7pPr>
            <a:lvl8pPr marL="3429000" indent="-228600" algn="ctr" eaLnBrk="0" fontAlgn="base" hangingPunct="0">
              <a:spcBef>
                <a:spcPct val="0"/>
              </a:spcBef>
              <a:spcAft>
                <a:spcPct val="0"/>
              </a:spcAft>
              <a:defRPr sz="1000">
                <a:solidFill>
                  <a:schemeClr val="tx1"/>
                </a:solidFill>
                <a:latin typeface="Arial" charset="0"/>
              </a:defRPr>
            </a:lvl8pPr>
            <a:lvl9pPr marL="3886200" indent="-228600" algn="ctr" eaLnBrk="0" fontAlgn="base" hangingPunct="0">
              <a:spcBef>
                <a:spcPct val="0"/>
              </a:spcBef>
              <a:spcAft>
                <a:spcPct val="0"/>
              </a:spcAft>
              <a:defRPr sz="1000">
                <a:solidFill>
                  <a:schemeClr val="tx1"/>
                </a:solidFill>
                <a:latin typeface="Arial" charset="0"/>
              </a:defRPr>
            </a:lvl9pPr>
          </a:lstStyle>
          <a:p>
            <a:r>
              <a:rPr lang="en-US" sz="3200" dirty="0"/>
              <a:t>WFDSS Air Quality Tools</a:t>
            </a:r>
            <a:r>
              <a:rPr lang="en-US" sz="3200" dirty="0">
                <a:hlinkClick r:id="rId3"/>
              </a:rPr>
              <a:t> </a:t>
            </a:r>
          </a:p>
          <a:p>
            <a:r>
              <a:rPr lang="en-US" sz="3200" dirty="0">
                <a:hlinkClick r:id="rId4"/>
              </a:rPr>
              <a:t>http://firesmoke.us/wfdss</a:t>
            </a:r>
            <a:endParaRPr lang="en-US" sz="3200" dirty="0"/>
          </a:p>
          <a:p>
            <a:endParaRPr lang="en-US" dirty="0"/>
          </a:p>
        </p:txBody>
      </p:sp>
    </p:spTree>
    <p:extLst>
      <p:ext uri="{BB962C8B-B14F-4D97-AF65-F5344CB8AC3E}">
        <p14:creationId xmlns:p14="http://schemas.microsoft.com/office/powerpoint/2010/main" val="13746753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NWS Budget Cuts</a:t>
            </a:r>
            <a:endParaRPr lang="en-US" dirty="0"/>
          </a:p>
        </p:txBody>
      </p:sp>
      <p:sp>
        <p:nvSpPr>
          <p:cNvPr id="3" name="Content Placeholder 2"/>
          <p:cNvSpPr>
            <a:spLocks noGrp="1"/>
          </p:cNvSpPr>
          <p:nvPr>
            <p:ph idx="1"/>
          </p:nvPr>
        </p:nvSpPr>
        <p:spPr/>
        <p:txBody>
          <a:bodyPr/>
          <a:lstStyle/>
          <a:p>
            <a:r>
              <a:rPr lang="en-US" dirty="0" smtClean="0"/>
              <a:t>5% across the board federal cuts (non-defense)</a:t>
            </a:r>
          </a:p>
          <a:p>
            <a:r>
              <a:rPr lang="en-US" dirty="0" smtClean="0"/>
              <a:t>NWS looking at ways to make up this reduce funding</a:t>
            </a:r>
          </a:p>
          <a:p>
            <a:r>
              <a:rPr lang="en-US" dirty="0" smtClean="0"/>
              <a:t>Negotiations continue</a:t>
            </a:r>
          </a:p>
          <a:p>
            <a:pPr lvl="1"/>
            <a:r>
              <a:rPr lang="en-US" dirty="0" smtClean="0"/>
              <a:t>No details known yet</a:t>
            </a:r>
          </a:p>
          <a:p>
            <a:endParaRPr lang="en-US" dirty="0"/>
          </a:p>
        </p:txBody>
      </p:sp>
    </p:spTree>
    <p:extLst>
      <p:ext uri="{BB962C8B-B14F-4D97-AF65-F5344CB8AC3E}">
        <p14:creationId xmlns:p14="http://schemas.microsoft.com/office/powerpoint/2010/main" val="33805971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defRPr/>
            </a:pPr>
            <a:r>
              <a:rPr lang="en-US" dirty="0" smtClean="0"/>
              <a:t>Questions, Comments, Feedback?</a:t>
            </a:r>
          </a:p>
        </p:txBody>
      </p:sp>
      <p:pic>
        <p:nvPicPr>
          <p:cNvPr id="61443" name="Picture 3" descr="mwh_rainbow_5Apr200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9063" y="1524000"/>
            <a:ext cx="4110037" cy="2720975"/>
          </a:xfrm>
        </p:spPr>
      </p:pic>
      <p:pic>
        <p:nvPicPr>
          <p:cNvPr id="61444" name="Picture 4" descr="plonka"/>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3291" t="10321" r="6876" b="9862"/>
          <a:stretch>
            <a:fillRect/>
          </a:stretch>
        </p:blipFill>
        <p:spPr>
          <a:xfrm>
            <a:off x="4613275" y="2519363"/>
            <a:ext cx="4370388" cy="2820987"/>
          </a:xfrm>
        </p:spPr>
      </p:pic>
      <p:sp>
        <p:nvSpPr>
          <p:cNvPr id="5" name="Rectangle 2"/>
          <p:cNvSpPr txBox="1">
            <a:spLocks noChangeArrowheads="1"/>
          </p:cNvSpPr>
          <p:nvPr/>
        </p:nvSpPr>
        <p:spPr bwMode="auto">
          <a:xfrm>
            <a:off x="2335213" y="5194300"/>
            <a:ext cx="5192712" cy="1384300"/>
          </a:xfrm>
          <a:prstGeom prst="rect">
            <a:avLst/>
          </a:prstGeom>
          <a:noFill/>
          <a:ln w="9525">
            <a:noFill/>
            <a:miter lim="800000"/>
            <a:headEnd/>
            <a:tailEnd/>
          </a:ln>
          <a:effectLst/>
        </p:spPr>
        <p:txBody>
          <a:bodyPr anchor="ctr"/>
          <a:lstStyle/>
          <a:p>
            <a:pPr algn="l" eaLnBrk="1" hangingPunct="1">
              <a:defRPr/>
            </a:pPr>
            <a:r>
              <a:rPr lang="en-US" sz="4400" kern="0" dirty="0">
                <a:solidFill>
                  <a:schemeClr val="tx2"/>
                </a:solidFill>
                <a:effectLst>
                  <a:outerShdw blurRad="38100" dist="38100" dir="2700000" algn="tl">
                    <a:srgbClr val="000000"/>
                  </a:outerShdw>
                </a:effectLst>
                <a:latin typeface="+mj-lt"/>
                <a:ea typeface="+mj-ea"/>
                <a:cs typeface="+mj-cs"/>
              </a:rPr>
              <a:t>www.weather.gov</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Sept 8-9 Lightning strikes</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53" r="11727" b="3178"/>
          <a:stretch/>
        </p:blipFill>
        <p:spPr bwMode="auto">
          <a:xfrm>
            <a:off x="533400" y="1428750"/>
            <a:ext cx="65246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671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the cold fronts and wind</a:t>
            </a:r>
            <a:endParaRPr lang="en-US" dirty="0"/>
          </a:p>
        </p:txBody>
      </p:sp>
      <p:pic>
        <p:nvPicPr>
          <p:cNvPr id="4098" name="Picture 2" descr="http://mesowest.utah.edu/cgi-bin/droman/time_chart.cgi?stn=KEAT&amp;unit=0&amp;month1=09&amp;day1=09&amp;year1=2012&amp;hour1=23&amp;timeout=&amp;past=1&amp;hours=12&amp;graph=WND&amp;gsize=1&amp;gauto=1&amp;gmin=&amp;gmax=&amp;linetype=color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 y="1149350"/>
            <a:ext cx="5705475" cy="28527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981449"/>
            <a:ext cx="5705474"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62650" y="2009775"/>
            <a:ext cx="3009900" cy="830997"/>
          </a:xfrm>
          <a:prstGeom prst="rect">
            <a:avLst/>
          </a:prstGeom>
          <a:noFill/>
        </p:spPr>
        <p:txBody>
          <a:bodyPr wrap="square" rtlCol="0">
            <a:spAutoFit/>
          </a:bodyPr>
          <a:lstStyle/>
          <a:p>
            <a:r>
              <a:rPr lang="en-US" sz="4800" b="1" dirty="0" smtClean="0"/>
              <a:t>Sept 9</a:t>
            </a:r>
            <a:endParaRPr lang="en-US" b="1" dirty="0"/>
          </a:p>
        </p:txBody>
      </p:sp>
      <p:sp>
        <p:nvSpPr>
          <p:cNvPr id="9" name="TextBox 8"/>
          <p:cNvSpPr txBox="1"/>
          <p:nvPr/>
        </p:nvSpPr>
        <p:spPr>
          <a:xfrm>
            <a:off x="5962650" y="4800600"/>
            <a:ext cx="3009900" cy="830997"/>
          </a:xfrm>
          <a:prstGeom prst="rect">
            <a:avLst/>
          </a:prstGeom>
          <a:noFill/>
        </p:spPr>
        <p:txBody>
          <a:bodyPr wrap="square" rtlCol="0">
            <a:spAutoFit/>
          </a:bodyPr>
          <a:lstStyle/>
          <a:p>
            <a:r>
              <a:rPr lang="en-US" sz="4800" b="1" dirty="0" smtClean="0"/>
              <a:t>Sept 10</a:t>
            </a:r>
            <a:endParaRPr lang="en-US" b="1" dirty="0"/>
          </a:p>
        </p:txBody>
      </p:sp>
    </p:spTree>
    <p:extLst>
      <p:ext uri="{BB962C8B-B14F-4D97-AF65-F5344CB8AC3E}">
        <p14:creationId xmlns:p14="http://schemas.microsoft.com/office/powerpoint/2010/main" val="2901415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50740"/>
            <a:ext cx="7772400" cy="1143000"/>
          </a:xfrm>
        </p:spPr>
        <p:txBody>
          <a:bodyPr/>
          <a:lstStyle/>
          <a:p>
            <a:r>
              <a:rPr lang="en-US" sz="2800" dirty="0" smtClean="0"/>
              <a:t>Then high pressure + time of year (September) = strong inversions = dense smoke</a:t>
            </a:r>
            <a:endParaRPr lang="en-US" sz="2800" dirty="0"/>
          </a:p>
        </p:txBody>
      </p:sp>
      <p:pic>
        <p:nvPicPr>
          <p:cNvPr id="3074" name="Picture 2" descr="Composite P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1193740"/>
            <a:ext cx="7421874" cy="574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716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bad was the smoke? – Lowest visibility in Wenatchee by day</a:t>
            </a:r>
            <a:endParaRPr lang="en-US" dirty="0"/>
          </a:p>
        </p:txBody>
      </p:sp>
      <p:sp>
        <p:nvSpPr>
          <p:cNvPr id="3" name="Content Placeholder 2"/>
          <p:cNvSpPr>
            <a:spLocks noGrp="1"/>
          </p:cNvSpPr>
          <p:nvPr>
            <p:ph idx="1"/>
          </p:nvPr>
        </p:nvSpPr>
        <p:spPr/>
        <p:txBody>
          <a:bodyPr/>
          <a:lstStyle/>
          <a:p>
            <a:r>
              <a:rPr lang="en-US" sz="2000" dirty="0" smtClean="0"/>
              <a:t>Sept 11: 4 miles		Sept 20: .75 miles	 </a:t>
            </a:r>
          </a:p>
          <a:p>
            <a:r>
              <a:rPr lang="en-US" sz="2000" dirty="0" smtClean="0"/>
              <a:t>Sept 12: 1.5 miles		Sept 21: 1.25 miles</a:t>
            </a:r>
          </a:p>
          <a:p>
            <a:r>
              <a:rPr lang="en-US" sz="2000" dirty="0" smtClean="0"/>
              <a:t>Sept 13: 1.25 miles		Sept 22: 2.0 miles</a:t>
            </a:r>
          </a:p>
          <a:p>
            <a:r>
              <a:rPr lang="en-US" sz="2000" dirty="0" smtClean="0"/>
              <a:t>Sept 14: .25 miles		Sept 23: 1.25 miles</a:t>
            </a:r>
          </a:p>
          <a:p>
            <a:r>
              <a:rPr lang="en-US" sz="2000" dirty="0" smtClean="0"/>
              <a:t>Sept 15: 1.25 miles		Sept 24: 2.0 miles</a:t>
            </a:r>
          </a:p>
          <a:p>
            <a:r>
              <a:rPr lang="en-US" sz="2000" dirty="0" smtClean="0"/>
              <a:t>Sept 16: 1.00 mile		Sept 25: 4.0 miles</a:t>
            </a:r>
          </a:p>
          <a:p>
            <a:r>
              <a:rPr lang="en-US" sz="2000" dirty="0" smtClean="0"/>
              <a:t>Sept 17: 1.5 miles		Sept 26: 5.0 miles</a:t>
            </a:r>
          </a:p>
          <a:p>
            <a:r>
              <a:rPr lang="en-US" sz="2000" dirty="0" smtClean="0"/>
              <a:t>Sept 18: .75 miles		Sept 27: 2.0 miles</a:t>
            </a:r>
          </a:p>
          <a:p>
            <a:r>
              <a:rPr lang="en-US" sz="2000" dirty="0" smtClean="0"/>
              <a:t>Sept 19: 1.5 miles		Sept 28: 1.0 mile</a:t>
            </a:r>
          </a:p>
          <a:p>
            <a:pPr marL="0" indent="0">
              <a:buNone/>
            </a:pPr>
            <a:r>
              <a:rPr lang="en-US" dirty="0"/>
              <a:t> </a:t>
            </a:r>
          </a:p>
        </p:txBody>
      </p:sp>
    </p:spTree>
    <p:extLst>
      <p:ext uri="{BB962C8B-B14F-4D97-AF65-F5344CB8AC3E}">
        <p14:creationId xmlns:p14="http://schemas.microsoft.com/office/powerpoint/2010/main" val="400037662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CC"/>
      </a:dk2>
      <a:lt2>
        <a:srgbClr val="FFFF00"/>
      </a:lt2>
      <a:accent1>
        <a:srgbClr val="00CC00"/>
      </a:accent1>
      <a:accent2>
        <a:srgbClr val="3399FF"/>
      </a:accent2>
      <a:accent3>
        <a:srgbClr val="AAAAE2"/>
      </a:accent3>
      <a:accent4>
        <a:srgbClr val="DADADA"/>
      </a:accent4>
      <a:accent5>
        <a:srgbClr val="AAE2AA"/>
      </a:accent5>
      <a:accent6>
        <a:srgbClr val="2D8AE7"/>
      </a:accent6>
      <a:hlink>
        <a:srgbClr val="99CCFF"/>
      </a:hlink>
      <a:folHlink>
        <a:srgbClr val="DDDDDD"/>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23093</TotalTime>
  <Words>1294</Words>
  <Application>Microsoft Office PowerPoint</Application>
  <PresentationFormat>On-screen Show (4:3)</PresentationFormat>
  <Paragraphs>190</Paragraphs>
  <Slides>57</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Default Design</vt:lpstr>
      <vt:lpstr>Bitmap Image</vt:lpstr>
      <vt:lpstr>PowerPoint Presentation</vt:lpstr>
      <vt:lpstr>I Will Talk About…</vt:lpstr>
      <vt:lpstr>What happened last summer –  Weather</vt:lpstr>
      <vt:lpstr>What happened last summer –  Central Washington Large fires</vt:lpstr>
      <vt:lpstr>Sept 8-9 Lightning</vt:lpstr>
      <vt:lpstr>Sept 8-9 Lightning strikes</vt:lpstr>
      <vt:lpstr>Then the cold fronts and wind</vt:lpstr>
      <vt:lpstr>Then high pressure + time of year (September) = strong inversions = dense smoke</vt:lpstr>
      <vt:lpstr>How bad was the smoke? – Lowest visibility in Wenatchee by day</vt:lpstr>
      <vt:lpstr>Pictures</vt:lpstr>
      <vt:lpstr>Pictures</vt:lpstr>
      <vt:lpstr>Air Quality Alerts</vt:lpstr>
      <vt:lpstr>PowerPoint Presentation</vt:lpstr>
      <vt:lpstr>IMET (Incident Meteorologist Support)</vt:lpstr>
      <vt:lpstr>So How Have We Done So Far?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 to back neutral years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Mixing Height</vt:lpstr>
      <vt:lpstr>PowerPoint Presentation</vt:lpstr>
      <vt:lpstr>PowerPoint Presentation</vt:lpstr>
      <vt:lpstr>PowerPoint Presentation</vt:lpstr>
      <vt:lpstr>PowerPoint Presentation</vt:lpstr>
      <vt:lpstr>PowerPoint Presentation</vt:lpstr>
      <vt:lpstr>PowerPoint Presentation</vt:lpstr>
      <vt:lpstr>Higher Mixing + Stronger Winds  = better Ventilation</vt:lpstr>
      <vt:lpstr>Higher Mixing + Stronger Winds  = better Ventilation</vt:lpstr>
      <vt:lpstr>PowerPoint Presentation</vt:lpstr>
      <vt:lpstr>PowerPoint Presentation</vt:lpstr>
      <vt:lpstr>PowerPoint Presentation</vt:lpstr>
      <vt:lpstr>NWS Budget Cuts</vt:lpstr>
      <vt:lpstr>Questions, Comments, Feedback?</vt:lpstr>
    </vt:vector>
  </TitlesOfParts>
  <Company>NWS/NOAA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Weather Service</dc:title>
  <dc:creator>ISS</dc:creator>
  <cp:lastModifiedBy>Jeremy and Kendra</cp:lastModifiedBy>
  <cp:revision>899</cp:revision>
  <cp:lastPrinted>2001-11-29T18:45:24Z</cp:lastPrinted>
  <dcterms:created xsi:type="dcterms:W3CDTF">1999-11-15T21:24:44Z</dcterms:created>
  <dcterms:modified xsi:type="dcterms:W3CDTF">2013-03-12T17:53:22Z</dcterms:modified>
</cp:coreProperties>
</file>