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05" r:id="rId2"/>
    <p:sldId id="588" r:id="rId3"/>
    <p:sldId id="600" r:id="rId4"/>
    <p:sldId id="601" r:id="rId5"/>
    <p:sldId id="596" r:id="rId6"/>
    <p:sldId id="597" r:id="rId7"/>
    <p:sldId id="598" r:id="rId8"/>
    <p:sldId id="599" r:id="rId9"/>
    <p:sldId id="592" r:id="rId10"/>
    <p:sldId id="602" r:id="rId11"/>
    <p:sldId id="603" r:id="rId12"/>
    <p:sldId id="604" r:id="rId13"/>
    <p:sldId id="605" r:id="rId14"/>
    <p:sldId id="606" r:id="rId15"/>
    <p:sldId id="523" r:id="rId16"/>
    <p:sldId id="607" r:id="rId17"/>
    <p:sldId id="5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67568" autoAdjust="0"/>
  </p:normalViewPr>
  <p:slideViewPr>
    <p:cSldViewPr snapToGrid="0">
      <p:cViewPr varScale="1">
        <p:scale>
          <a:sx n="77" d="100"/>
          <a:sy n="77" d="100"/>
        </p:scale>
        <p:origin x="138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60664-2420-412D-8D5C-7B44CE427DF7}" type="doc">
      <dgm:prSet loTypeId="urn:microsoft.com/office/officeart/2005/8/layout/hProcess11" loCatId="process" qsTypeId="urn:microsoft.com/office/officeart/2005/8/quickstyle/simple1" qsCatId="simple" csTypeId="urn:microsoft.com/office/officeart/2005/8/colors/accent1_2" csCatId="accent1" phldr="1"/>
      <dgm:spPr/>
    </dgm:pt>
    <dgm:pt modelId="{E1184F71-094C-4F6E-963C-A603823D413C}">
      <dgm:prSet phldrT="[Text]"/>
      <dgm:spPr/>
      <dgm:t>
        <a:bodyPr/>
        <a:lstStyle/>
        <a:p>
          <a:r>
            <a:rPr lang="en-US" dirty="0"/>
            <a:t>Receive list of centers from DCYF</a:t>
          </a:r>
        </a:p>
      </dgm:t>
    </dgm:pt>
    <dgm:pt modelId="{A623D772-9C36-4A6E-BDDE-2B2FA3170787}" type="parTrans" cxnId="{0EA61557-43D4-490F-A799-AB35D7E7E4C4}">
      <dgm:prSet/>
      <dgm:spPr/>
      <dgm:t>
        <a:bodyPr/>
        <a:lstStyle/>
        <a:p>
          <a:endParaRPr lang="en-US"/>
        </a:p>
      </dgm:t>
    </dgm:pt>
    <dgm:pt modelId="{B7C9539E-4B17-428B-B598-BB27515BFC4B}" type="sibTrans" cxnId="{0EA61557-43D4-490F-A799-AB35D7E7E4C4}">
      <dgm:prSet/>
      <dgm:spPr/>
      <dgm:t>
        <a:bodyPr/>
        <a:lstStyle/>
        <a:p>
          <a:endParaRPr lang="en-US"/>
        </a:p>
      </dgm:t>
    </dgm:pt>
    <dgm:pt modelId="{CFC575D7-5172-4AA1-8B72-06F2605D9EAC}">
      <dgm:prSet phldrT="[Text]"/>
      <dgm:spPr/>
      <dgm:t>
        <a:bodyPr/>
        <a:lstStyle/>
        <a:p>
          <a:r>
            <a:rPr lang="en-US" dirty="0"/>
            <a:t>Send Free Radon Test Kit Offer to Centers</a:t>
          </a:r>
        </a:p>
      </dgm:t>
    </dgm:pt>
    <dgm:pt modelId="{241D0F15-6330-40DE-9B97-94CD40E302E6}" type="parTrans" cxnId="{8A52E8F7-6DF5-43C0-8F61-6BF0B61FCA83}">
      <dgm:prSet/>
      <dgm:spPr/>
      <dgm:t>
        <a:bodyPr/>
        <a:lstStyle/>
        <a:p>
          <a:endParaRPr lang="en-US"/>
        </a:p>
      </dgm:t>
    </dgm:pt>
    <dgm:pt modelId="{877E1D77-8D26-4FCB-A6FA-098C61BA4EBD}" type="sibTrans" cxnId="{8A52E8F7-6DF5-43C0-8F61-6BF0B61FCA83}">
      <dgm:prSet/>
      <dgm:spPr/>
      <dgm:t>
        <a:bodyPr/>
        <a:lstStyle/>
        <a:p>
          <a:endParaRPr lang="en-US"/>
        </a:p>
      </dgm:t>
    </dgm:pt>
    <dgm:pt modelId="{75429B3E-E8C5-4C35-A9B6-DC04E212C45C}">
      <dgm:prSet phldrT="[Text]"/>
      <dgm:spPr/>
      <dgm:t>
        <a:bodyPr/>
        <a:lstStyle/>
        <a:p>
          <a:r>
            <a:rPr lang="en-US" dirty="0"/>
            <a:t>Send Free Radon Test Kits to Interested Centers</a:t>
          </a:r>
        </a:p>
      </dgm:t>
    </dgm:pt>
    <dgm:pt modelId="{86AB6AB2-82D0-45AB-928A-E93B472BE244}" type="parTrans" cxnId="{C6E6284A-2606-4BD0-8D36-C3F080ADEC05}">
      <dgm:prSet/>
      <dgm:spPr/>
      <dgm:t>
        <a:bodyPr/>
        <a:lstStyle/>
        <a:p>
          <a:endParaRPr lang="en-US"/>
        </a:p>
      </dgm:t>
    </dgm:pt>
    <dgm:pt modelId="{3691E7FA-658C-4A43-9BA2-319B001A207F}" type="sibTrans" cxnId="{C6E6284A-2606-4BD0-8D36-C3F080ADEC05}">
      <dgm:prSet/>
      <dgm:spPr/>
      <dgm:t>
        <a:bodyPr/>
        <a:lstStyle/>
        <a:p>
          <a:endParaRPr lang="en-US"/>
        </a:p>
      </dgm:t>
    </dgm:pt>
    <dgm:pt modelId="{BDAD6783-F2D6-4B56-ABA4-A5D0C0754D56}">
      <dgm:prSet phldrT="[Text]"/>
      <dgm:spPr/>
      <dgm:t>
        <a:bodyPr/>
        <a:lstStyle/>
        <a:p>
          <a:r>
            <a:rPr lang="en-US" dirty="0"/>
            <a:t>Receive &amp; Match Radon Test Results from Lab</a:t>
          </a:r>
        </a:p>
      </dgm:t>
    </dgm:pt>
    <dgm:pt modelId="{82E5A16A-2E77-41F9-8664-78C59F153E9D}" type="parTrans" cxnId="{73AC3EFF-0095-4E3E-9D4F-BEC1B4030960}">
      <dgm:prSet/>
      <dgm:spPr/>
      <dgm:t>
        <a:bodyPr/>
        <a:lstStyle/>
        <a:p>
          <a:endParaRPr lang="en-US"/>
        </a:p>
      </dgm:t>
    </dgm:pt>
    <dgm:pt modelId="{3066B325-8956-4134-A47F-35AA24EECA23}" type="sibTrans" cxnId="{73AC3EFF-0095-4E3E-9D4F-BEC1B4030960}">
      <dgm:prSet/>
      <dgm:spPr/>
      <dgm:t>
        <a:bodyPr/>
        <a:lstStyle/>
        <a:p>
          <a:endParaRPr lang="en-US"/>
        </a:p>
      </dgm:t>
    </dgm:pt>
    <dgm:pt modelId="{80D0667E-1CCB-4057-91F3-3FAB8206FAFD}">
      <dgm:prSet phldrT="[Text]"/>
      <dgm:spPr/>
      <dgm:t>
        <a:bodyPr/>
        <a:lstStyle/>
        <a:p>
          <a:r>
            <a:rPr lang="en-US" dirty="0"/>
            <a:t>Provide support to centers with elevated test results</a:t>
          </a:r>
        </a:p>
      </dgm:t>
    </dgm:pt>
    <dgm:pt modelId="{4BDBA7F6-82AD-48D7-932C-83EF50C94D01}" type="parTrans" cxnId="{EA6B5BBD-E923-42A6-88F1-9300129420A3}">
      <dgm:prSet/>
      <dgm:spPr/>
      <dgm:t>
        <a:bodyPr/>
        <a:lstStyle/>
        <a:p>
          <a:endParaRPr lang="en-US"/>
        </a:p>
      </dgm:t>
    </dgm:pt>
    <dgm:pt modelId="{148FB5FE-95F9-429B-AFD2-B68C2A7FADD3}" type="sibTrans" cxnId="{EA6B5BBD-E923-42A6-88F1-9300129420A3}">
      <dgm:prSet/>
      <dgm:spPr/>
      <dgm:t>
        <a:bodyPr/>
        <a:lstStyle/>
        <a:p>
          <a:endParaRPr lang="en-US"/>
        </a:p>
      </dgm:t>
    </dgm:pt>
    <dgm:pt modelId="{9A75F683-5CD4-47F4-96FE-697C74946BC2}" type="pres">
      <dgm:prSet presAssocID="{7E160664-2420-412D-8D5C-7B44CE427DF7}" presName="Name0" presStyleCnt="0">
        <dgm:presLayoutVars>
          <dgm:dir/>
          <dgm:resizeHandles val="exact"/>
        </dgm:presLayoutVars>
      </dgm:prSet>
      <dgm:spPr/>
    </dgm:pt>
    <dgm:pt modelId="{01CA258F-D2C6-4218-AFEF-C397E165F236}" type="pres">
      <dgm:prSet presAssocID="{7E160664-2420-412D-8D5C-7B44CE427DF7}" presName="arrow" presStyleLbl="bgShp" presStyleIdx="0" presStyleCnt="1"/>
      <dgm:spPr/>
    </dgm:pt>
    <dgm:pt modelId="{7630ABF8-4356-4F3A-900C-2B47C7688E3E}" type="pres">
      <dgm:prSet presAssocID="{7E160664-2420-412D-8D5C-7B44CE427DF7}" presName="points" presStyleCnt="0"/>
      <dgm:spPr/>
    </dgm:pt>
    <dgm:pt modelId="{A0FDB718-9DDC-4E3C-BBE5-81CE70751D03}" type="pres">
      <dgm:prSet presAssocID="{E1184F71-094C-4F6E-963C-A603823D413C}" presName="compositeA" presStyleCnt="0"/>
      <dgm:spPr/>
    </dgm:pt>
    <dgm:pt modelId="{ADC6863D-3AF0-43BC-AFEA-259E6A2C3EF3}" type="pres">
      <dgm:prSet presAssocID="{E1184F71-094C-4F6E-963C-A603823D413C}" presName="textA" presStyleLbl="revTx" presStyleIdx="0" presStyleCnt="5">
        <dgm:presLayoutVars>
          <dgm:bulletEnabled val="1"/>
        </dgm:presLayoutVars>
      </dgm:prSet>
      <dgm:spPr/>
    </dgm:pt>
    <dgm:pt modelId="{7E5A4A6F-9D1C-4030-AA7B-193FFCDA9154}" type="pres">
      <dgm:prSet presAssocID="{E1184F71-094C-4F6E-963C-A603823D413C}" presName="circleA" presStyleLbl="node1" presStyleIdx="0" presStyleCnt="5"/>
      <dgm:spPr/>
    </dgm:pt>
    <dgm:pt modelId="{6053A912-8897-4660-B485-E98B7D10316E}" type="pres">
      <dgm:prSet presAssocID="{E1184F71-094C-4F6E-963C-A603823D413C}" presName="spaceA" presStyleCnt="0"/>
      <dgm:spPr/>
    </dgm:pt>
    <dgm:pt modelId="{94E3A910-5CFE-4968-A695-C2AF659E7827}" type="pres">
      <dgm:prSet presAssocID="{B7C9539E-4B17-428B-B598-BB27515BFC4B}" presName="space" presStyleCnt="0"/>
      <dgm:spPr/>
    </dgm:pt>
    <dgm:pt modelId="{307E7455-5721-4311-AB99-F37FADA4096B}" type="pres">
      <dgm:prSet presAssocID="{CFC575D7-5172-4AA1-8B72-06F2605D9EAC}" presName="compositeB" presStyleCnt="0"/>
      <dgm:spPr/>
    </dgm:pt>
    <dgm:pt modelId="{6F448F5A-A908-40C6-896D-7B9B4296B589}" type="pres">
      <dgm:prSet presAssocID="{CFC575D7-5172-4AA1-8B72-06F2605D9EAC}" presName="textB" presStyleLbl="revTx" presStyleIdx="1" presStyleCnt="5">
        <dgm:presLayoutVars>
          <dgm:bulletEnabled val="1"/>
        </dgm:presLayoutVars>
      </dgm:prSet>
      <dgm:spPr/>
    </dgm:pt>
    <dgm:pt modelId="{47E897B2-ABEE-4767-BDBF-18C0DA6DE2FE}" type="pres">
      <dgm:prSet presAssocID="{CFC575D7-5172-4AA1-8B72-06F2605D9EAC}" presName="circleB" presStyleLbl="node1" presStyleIdx="1" presStyleCnt="5"/>
      <dgm:spPr/>
    </dgm:pt>
    <dgm:pt modelId="{1D062548-0176-409A-A5EE-32E95982892D}" type="pres">
      <dgm:prSet presAssocID="{CFC575D7-5172-4AA1-8B72-06F2605D9EAC}" presName="spaceB" presStyleCnt="0"/>
      <dgm:spPr/>
    </dgm:pt>
    <dgm:pt modelId="{6FD821A1-CDA4-4F1C-8C96-022CAA3A7C6A}" type="pres">
      <dgm:prSet presAssocID="{877E1D77-8D26-4FCB-A6FA-098C61BA4EBD}" presName="space" presStyleCnt="0"/>
      <dgm:spPr/>
    </dgm:pt>
    <dgm:pt modelId="{B997F493-6C13-4E19-859A-4A44F91D90C8}" type="pres">
      <dgm:prSet presAssocID="{75429B3E-E8C5-4C35-A9B6-DC04E212C45C}" presName="compositeA" presStyleCnt="0"/>
      <dgm:spPr/>
    </dgm:pt>
    <dgm:pt modelId="{73138F54-286B-4EB9-9F7A-C0EF3DB22B44}" type="pres">
      <dgm:prSet presAssocID="{75429B3E-E8C5-4C35-A9B6-DC04E212C45C}" presName="textA" presStyleLbl="revTx" presStyleIdx="2" presStyleCnt="5">
        <dgm:presLayoutVars>
          <dgm:bulletEnabled val="1"/>
        </dgm:presLayoutVars>
      </dgm:prSet>
      <dgm:spPr/>
    </dgm:pt>
    <dgm:pt modelId="{896D332C-FFBE-4882-9091-8395B96CA2D4}" type="pres">
      <dgm:prSet presAssocID="{75429B3E-E8C5-4C35-A9B6-DC04E212C45C}" presName="circleA" presStyleLbl="node1" presStyleIdx="2" presStyleCnt="5"/>
      <dgm:spPr/>
    </dgm:pt>
    <dgm:pt modelId="{BE4E9652-B534-4F4A-8756-A9A5AA129491}" type="pres">
      <dgm:prSet presAssocID="{75429B3E-E8C5-4C35-A9B6-DC04E212C45C}" presName="spaceA" presStyleCnt="0"/>
      <dgm:spPr/>
    </dgm:pt>
    <dgm:pt modelId="{0BB0D486-2908-46E8-BC6E-9B3E532B41A2}" type="pres">
      <dgm:prSet presAssocID="{3691E7FA-658C-4A43-9BA2-319B001A207F}" presName="space" presStyleCnt="0"/>
      <dgm:spPr/>
    </dgm:pt>
    <dgm:pt modelId="{751B7BD8-06FB-4A45-B815-F8299CBEF2AA}" type="pres">
      <dgm:prSet presAssocID="{BDAD6783-F2D6-4B56-ABA4-A5D0C0754D56}" presName="compositeB" presStyleCnt="0"/>
      <dgm:spPr/>
    </dgm:pt>
    <dgm:pt modelId="{DDF4285E-6E03-4446-A451-A2394D301C3B}" type="pres">
      <dgm:prSet presAssocID="{BDAD6783-F2D6-4B56-ABA4-A5D0C0754D56}" presName="textB" presStyleLbl="revTx" presStyleIdx="3" presStyleCnt="5">
        <dgm:presLayoutVars>
          <dgm:bulletEnabled val="1"/>
        </dgm:presLayoutVars>
      </dgm:prSet>
      <dgm:spPr/>
    </dgm:pt>
    <dgm:pt modelId="{D4F41BCE-8C43-4546-BED3-3ED740BFD349}" type="pres">
      <dgm:prSet presAssocID="{BDAD6783-F2D6-4B56-ABA4-A5D0C0754D56}" presName="circleB" presStyleLbl="node1" presStyleIdx="3" presStyleCnt="5"/>
      <dgm:spPr/>
    </dgm:pt>
    <dgm:pt modelId="{D419EE10-3F19-4C78-A0C1-9713F5011409}" type="pres">
      <dgm:prSet presAssocID="{BDAD6783-F2D6-4B56-ABA4-A5D0C0754D56}" presName="spaceB" presStyleCnt="0"/>
      <dgm:spPr/>
    </dgm:pt>
    <dgm:pt modelId="{FE27F998-3915-4722-B76D-1CBA07EFDC07}" type="pres">
      <dgm:prSet presAssocID="{3066B325-8956-4134-A47F-35AA24EECA23}" presName="space" presStyleCnt="0"/>
      <dgm:spPr/>
    </dgm:pt>
    <dgm:pt modelId="{03242723-E3D7-447E-93B3-8158C6BC4D41}" type="pres">
      <dgm:prSet presAssocID="{80D0667E-1CCB-4057-91F3-3FAB8206FAFD}" presName="compositeA" presStyleCnt="0"/>
      <dgm:spPr/>
    </dgm:pt>
    <dgm:pt modelId="{5E1ED424-3923-49B0-A3DF-36693D44D178}" type="pres">
      <dgm:prSet presAssocID="{80D0667E-1CCB-4057-91F3-3FAB8206FAFD}" presName="textA" presStyleLbl="revTx" presStyleIdx="4" presStyleCnt="5" custLinFactNeighborX="-8973">
        <dgm:presLayoutVars>
          <dgm:bulletEnabled val="1"/>
        </dgm:presLayoutVars>
      </dgm:prSet>
      <dgm:spPr/>
    </dgm:pt>
    <dgm:pt modelId="{7E98FFB3-8777-4D49-9D69-1C1B0736C7C3}" type="pres">
      <dgm:prSet presAssocID="{80D0667E-1CCB-4057-91F3-3FAB8206FAFD}" presName="circleA" presStyleLbl="node1" presStyleIdx="4" presStyleCnt="5"/>
      <dgm:spPr/>
    </dgm:pt>
    <dgm:pt modelId="{E53B87A0-39FA-4D99-BAAF-6963E2EDD3BB}" type="pres">
      <dgm:prSet presAssocID="{80D0667E-1CCB-4057-91F3-3FAB8206FAFD}" presName="spaceA" presStyleCnt="0"/>
      <dgm:spPr/>
    </dgm:pt>
  </dgm:ptLst>
  <dgm:cxnLst>
    <dgm:cxn modelId="{4EC36F03-BA03-408E-BD67-58682079861E}" type="presOf" srcId="{7E160664-2420-412D-8D5C-7B44CE427DF7}" destId="{9A75F683-5CD4-47F4-96FE-697C74946BC2}" srcOrd="0" destOrd="0" presId="urn:microsoft.com/office/officeart/2005/8/layout/hProcess11"/>
    <dgm:cxn modelId="{73624E09-8F84-4930-A435-0B214434E306}" type="presOf" srcId="{75429B3E-E8C5-4C35-A9B6-DC04E212C45C}" destId="{73138F54-286B-4EB9-9F7A-C0EF3DB22B44}" srcOrd="0" destOrd="0" presId="urn:microsoft.com/office/officeart/2005/8/layout/hProcess11"/>
    <dgm:cxn modelId="{680AA623-B13E-44B6-9DD5-0B9A438A9F77}" type="presOf" srcId="{80D0667E-1CCB-4057-91F3-3FAB8206FAFD}" destId="{5E1ED424-3923-49B0-A3DF-36693D44D178}" srcOrd="0" destOrd="0" presId="urn:microsoft.com/office/officeart/2005/8/layout/hProcess11"/>
    <dgm:cxn modelId="{C6E6284A-2606-4BD0-8D36-C3F080ADEC05}" srcId="{7E160664-2420-412D-8D5C-7B44CE427DF7}" destId="{75429B3E-E8C5-4C35-A9B6-DC04E212C45C}" srcOrd="2" destOrd="0" parTransId="{86AB6AB2-82D0-45AB-928A-E93B472BE244}" sibTransId="{3691E7FA-658C-4A43-9BA2-319B001A207F}"/>
    <dgm:cxn modelId="{0EA61557-43D4-490F-A799-AB35D7E7E4C4}" srcId="{7E160664-2420-412D-8D5C-7B44CE427DF7}" destId="{E1184F71-094C-4F6E-963C-A603823D413C}" srcOrd="0" destOrd="0" parTransId="{A623D772-9C36-4A6E-BDDE-2B2FA3170787}" sibTransId="{B7C9539E-4B17-428B-B598-BB27515BFC4B}"/>
    <dgm:cxn modelId="{9A6CDCA0-601E-46CB-9AF9-FB0EFA6CA86B}" type="presOf" srcId="{CFC575D7-5172-4AA1-8B72-06F2605D9EAC}" destId="{6F448F5A-A908-40C6-896D-7B9B4296B589}" srcOrd="0" destOrd="0" presId="urn:microsoft.com/office/officeart/2005/8/layout/hProcess11"/>
    <dgm:cxn modelId="{EA6B5BBD-E923-42A6-88F1-9300129420A3}" srcId="{7E160664-2420-412D-8D5C-7B44CE427DF7}" destId="{80D0667E-1CCB-4057-91F3-3FAB8206FAFD}" srcOrd="4" destOrd="0" parTransId="{4BDBA7F6-82AD-48D7-932C-83EF50C94D01}" sibTransId="{148FB5FE-95F9-429B-AFD2-B68C2A7FADD3}"/>
    <dgm:cxn modelId="{A0C083F2-EDC1-422E-97FB-A6D7AB4C6852}" type="presOf" srcId="{E1184F71-094C-4F6E-963C-A603823D413C}" destId="{ADC6863D-3AF0-43BC-AFEA-259E6A2C3EF3}" srcOrd="0" destOrd="0" presId="urn:microsoft.com/office/officeart/2005/8/layout/hProcess11"/>
    <dgm:cxn modelId="{8A52E8F7-6DF5-43C0-8F61-6BF0B61FCA83}" srcId="{7E160664-2420-412D-8D5C-7B44CE427DF7}" destId="{CFC575D7-5172-4AA1-8B72-06F2605D9EAC}" srcOrd="1" destOrd="0" parTransId="{241D0F15-6330-40DE-9B97-94CD40E302E6}" sibTransId="{877E1D77-8D26-4FCB-A6FA-098C61BA4EBD}"/>
    <dgm:cxn modelId="{98216FFD-8504-4CE5-BBB7-64FF83549C6A}" type="presOf" srcId="{BDAD6783-F2D6-4B56-ABA4-A5D0C0754D56}" destId="{DDF4285E-6E03-4446-A451-A2394D301C3B}" srcOrd="0" destOrd="0" presId="urn:microsoft.com/office/officeart/2005/8/layout/hProcess11"/>
    <dgm:cxn modelId="{73AC3EFF-0095-4E3E-9D4F-BEC1B4030960}" srcId="{7E160664-2420-412D-8D5C-7B44CE427DF7}" destId="{BDAD6783-F2D6-4B56-ABA4-A5D0C0754D56}" srcOrd="3" destOrd="0" parTransId="{82E5A16A-2E77-41F9-8664-78C59F153E9D}" sibTransId="{3066B325-8956-4134-A47F-35AA24EECA23}"/>
    <dgm:cxn modelId="{1802A884-7511-400E-BC62-EFC4D8A59F13}" type="presParOf" srcId="{9A75F683-5CD4-47F4-96FE-697C74946BC2}" destId="{01CA258F-D2C6-4218-AFEF-C397E165F236}" srcOrd="0" destOrd="0" presId="urn:microsoft.com/office/officeart/2005/8/layout/hProcess11"/>
    <dgm:cxn modelId="{8736DE6C-2380-4330-9D07-0FE640C8E1B2}" type="presParOf" srcId="{9A75F683-5CD4-47F4-96FE-697C74946BC2}" destId="{7630ABF8-4356-4F3A-900C-2B47C7688E3E}" srcOrd="1" destOrd="0" presId="urn:microsoft.com/office/officeart/2005/8/layout/hProcess11"/>
    <dgm:cxn modelId="{896DBB92-4F20-4594-B8BC-32F25D7F63D4}" type="presParOf" srcId="{7630ABF8-4356-4F3A-900C-2B47C7688E3E}" destId="{A0FDB718-9DDC-4E3C-BBE5-81CE70751D03}" srcOrd="0" destOrd="0" presId="urn:microsoft.com/office/officeart/2005/8/layout/hProcess11"/>
    <dgm:cxn modelId="{62E6A40F-ABCB-4763-967D-1500C9E12089}" type="presParOf" srcId="{A0FDB718-9DDC-4E3C-BBE5-81CE70751D03}" destId="{ADC6863D-3AF0-43BC-AFEA-259E6A2C3EF3}" srcOrd="0" destOrd="0" presId="urn:microsoft.com/office/officeart/2005/8/layout/hProcess11"/>
    <dgm:cxn modelId="{87DD021C-0969-4E04-A17E-10D8F642ACB9}" type="presParOf" srcId="{A0FDB718-9DDC-4E3C-BBE5-81CE70751D03}" destId="{7E5A4A6F-9D1C-4030-AA7B-193FFCDA9154}" srcOrd="1" destOrd="0" presId="urn:microsoft.com/office/officeart/2005/8/layout/hProcess11"/>
    <dgm:cxn modelId="{55B5B649-42FD-4EE8-93EB-76F401FE4133}" type="presParOf" srcId="{A0FDB718-9DDC-4E3C-BBE5-81CE70751D03}" destId="{6053A912-8897-4660-B485-E98B7D10316E}" srcOrd="2" destOrd="0" presId="urn:microsoft.com/office/officeart/2005/8/layout/hProcess11"/>
    <dgm:cxn modelId="{E1DA33FE-7DDB-4963-A07D-76F2702787C6}" type="presParOf" srcId="{7630ABF8-4356-4F3A-900C-2B47C7688E3E}" destId="{94E3A910-5CFE-4968-A695-C2AF659E7827}" srcOrd="1" destOrd="0" presId="urn:microsoft.com/office/officeart/2005/8/layout/hProcess11"/>
    <dgm:cxn modelId="{CB1B5D9A-E496-4D23-80D3-70340CB11B7F}" type="presParOf" srcId="{7630ABF8-4356-4F3A-900C-2B47C7688E3E}" destId="{307E7455-5721-4311-AB99-F37FADA4096B}" srcOrd="2" destOrd="0" presId="urn:microsoft.com/office/officeart/2005/8/layout/hProcess11"/>
    <dgm:cxn modelId="{342154A7-37CA-49E4-A015-3BA32F231D6B}" type="presParOf" srcId="{307E7455-5721-4311-AB99-F37FADA4096B}" destId="{6F448F5A-A908-40C6-896D-7B9B4296B589}" srcOrd="0" destOrd="0" presId="urn:microsoft.com/office/officeart/2005/8/layout/hProcess11"/>
    <dgm:cxn modelId="{F859067C-B10D-4354-9FC2-D9FC442F36C7}" type="presParOf" srcId="{307E7455-5721-4311-AB99-F37FADA4096B}" destId="{47E897B2-ABEE-4767-BDBF-18C0DA6DE2FE}" srcOrd="1" destOrd="0" presId="urn:microsoft.com/office/officeart/2005/8/layout/hProcess11"/>
    <dgm:cxn modelId="{8CB583B9-C107-4301-962E-93BC25A8F8C2}" type="presParOf" srcId="{307E7455-5721-4311-AB99-F37FADA4096B}" destId="{1D062548-0176-409A-A5EE-32E95982892D}" srcOrd="2" destOrd="0" presId="urn:microsoft.com/office/officeart/2005/8/layout/hProcess11"/>
    <dgm:cxn modelId="{2510649A-030C-4AFD-B0BE-CCA2F5A35273}" type="presParOf" srcId="{7630ABF8-4356-4F3A-900C-2B47C7688E3E}" destId="{6FD821A1-CDA4-4F1C-8C96-022CAA3A7C6A}" srcOrd="3" destOrd="0" presId="urn:microsoft.com/office/officeart/2005/8/layout/hProcess11"/>
    <dgm:cxn modelId="{E257102E-4910-40A3-B18F-0EBCD363F821}" type="presParOf" srcId="{7630ABF8-4356-4F3A-900C-2B47C7688E3E}" destId="{B997F493-6C13-4E19-859A-4A44F91D90C8}" srcOrd="4" destOrd="0" presId="urn:microsoft.com/office/officeart/2005/8/layout/hProcess11"/>
    <dgm:cxn modelId="{129F372D-8FF0-4AAE-ACE7-CF534E59768F}" type="presParOf" srcId="{B997F493-6C13-4E19-859A-4A44F91D90C8}" destId="{73138F54-286B-4EB9-9F7A-C0EF3DB22B44}" srcOrd="0" destOrd="0" presId="urn:microsoft.com/office/officeart/2005/8/layout/hProcess11"/>
    <dgm:cxn modelId="{245CF719-34E4-4DB5-843C-3DF34C215776}" type="presParOf" srcId="{B997F493-6C13-4E19-859A-4A44F91D90C8}" destId="{896D332C-FFBE-4882-9091-8395B96CA2D4}" srcOrd="1" destOrd="0" presId="urn:microsoft.com/office/officeart/2005/8/layout/hProcess11"/>
    <dgm:cxn modelId="{CBC80D3C-CC9C-40D6-A1F3-67139D0C39B8}" type="presParOf" srcId="{B997F493-6C13-4E19-859A-4A44F91D90C8}" destId="{BE4E9652-B534-4F4A-8756-A9A5AA129491}" srcOrd="2" destOrd="0" presId="urn:microsoft.com/office/officeart/2005/8/layout/hProcess11"/>
    <dgm:cxn modelId="{CB31E642-3589-438E-85DB-13199640AC4D}" type="presParOf" srcId="{7630ABF8-4356-4F3A-900C-2B47C7688E3E}" destId="{0BB0D486-2908-46E8-BC6E-9B3E532B41A2}" srcOrd="5" destOrd="0" presId="urn:microsoft.com/office/officeart/2005/8/layout/hProcess11"/>
    <dgm:cxn modelId="{6DCCF30F-908F-4B49-957D-B432E79F56BE}" type="presParOf" srcId="{7630ABF8-4356-4F3A-900C-2B47C7688E3E}" destId="{751B7BD8-06FB-4A45-B815-F8299CBEF2AA}" srcOrd="6" destOrd="0" presId="urn:microsoft.com/office/officeart/2005/8/layout/hProcess11"/>
    <dgm:cxn modelId="{E5262948-3272-4FEE-8661-A9494523C370}" type="presParOf" srcId="{751B7BD8-06FB-4A45-B815-F8299CBEF2AA}" destId="{DDF4285E-6E03-4446-A451-A2394D301C3B}" srcOrd="0" destOrd="0" presId="urn:microsoft.com/office/officeart/2005/8/layout/hProcess11"/>
    <dgm:cxn modelId="{C95195EF-770E-48FB-A5FE-F228180C1116}" type="presParOf" srcId="{751B7BD8-06FB-4A45-B815-F8299CBEF2AA}" destId="{D4F41BCE-8C43-4546-BED3-3ED740BFD349}" srcOrd="1" destOrd="0" presId="urn:microsoft.com/office/officeart/2005/8/layout/hProcess11"/>
    <dgm:cxn modelId="{027DB61B-95EA-4341-80FD-5411694D3191}" type="presParOf" srcId="{751B7BD8-06FB-4A45-B815-F8299CBEF2AA}" destId="{D419EE10-3F19-4C78-A0C1-9713F5011409}" srcOrd="2" destOrd="0" presId="urn:microsoft.com/office/officeart/2005/8/layout/hProcess11"/>
    <dgm:cxn modelId="{E8675528-3BD2-40D9-BA8D-7CE36B4C432C}" type="presParOf" srcId="{7630ABF8-4356-4F3A-900C-2B47C7688E3E}" destId="{FE27F998-3915-4722-B76D-1CBA07EFDC07}" srcOrd="7" destOrd="0" presId="urn:microsoft.com/office/officeart/2005/8/layout/hProcess11"/>
    <dgm:cxn modelId="{809627B2-AE24-4AEB-A968-A7AEB07D2D02}" type="presParOf" srcId="{7630ABF8-4356-4F3A-900C-2B47C7688E3E}" destId="{03242723-E3D7-447E-93B3-8158C6BC4D41}" srcOrd="8" destOrd="0" presId="urn:microsoft.com/office/officeart/2005/8/layout/hProcess11"/>
    <dgm:cxn modelId="{F4E3F29F-5690-4E14-97B4-9684C1C8692E}" type="presParOf" srcId="{03242723-E3D7-447E-93B3-8158C6BC4D41}" destId="{5E1ED424-3923-49B0-A3DF-36693D44D178}" srcOrd="0" destOrd="0" presId="urn:microsoft.com/office/officeart/2005/8/layout/hProcess11"/>
    <dgm:cxn modelId="{849A9368-023F-41F6-A24F-EA24509EA9B0}" type="presParOf" srcId="{03242723-E3D7-447E-93B3-8158C6BC4D41}" destId="{7E98FFB3-8777-4D49-9D69-1C1B0736C7C3}" srcOrd="1" destOrd="0" presId="urn:microsoft.com/office/officeart/2005/8/layout/hProcess11"/>
    <dgm:cxn modelId="{0F182B05-01CF-496F-A385-AF4E0DB25E1E}" type="presParOf" srcId="{03242723-E3D7-447E-93B3-8158C6BC4D41}" destId="{E53B87A0-39FA-4D99-BAAF-6963E2EDD3B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A258F-D2C6-4218-AFEF-C397E165F236}">
      <dsp:nvSpPr>
        <dsp:cNvPr id="0" name=""/>
        <dsp:cNvSpPr/>
      </dsp:nvSpPr>
      <dsp:spPr>
        <a:xfrm>
          <a:off x="0" y="1219199"/>
          <a:ext cx="8029905"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6863D-3AF0-43BC-AFEA-259E6A2C3EF3}">
      <dsp:nvSpPr>
        <dsp:cNvPr id="0" name=""/>
        <dsp:cNvSpPr/>
      </dsp:nvSpPr>
      <dsp:spPr>
        <a:xfrm>
          <a:off x="3175" y="0"/>
          <a:ext cx="138856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Receive list of centers from DCYF</a:t>
          </a:r>
        </a:p>
      </dsp:txBody>
      <dsp:txXfrm>
        <a:off x="3175" y="0"/>
        <a:ext cx="1388569" cy="1625600"/>
      </dsp:txXfrm>
    </dsp:sp>
    <dsp:sp modelId="{7E5A4A6F-9D1C-4030-AA7B-193FFCDA9154}">
      <dsp:nvSpPr>
        <dsp:cNvPr id="0" name=""/>
        <dsp:cNvSpPr/>
      </dsp:nvSpPr>
      <dsp:spPr>
        <a:xfrm>
          <a:off x="494260"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48F5A-A908-40C6-896D-7B9B4296B589}">
      <dsp:nvSpPr>
        <dsp:cNvPr id="0" name=""/>
        <dsp:cNvSpPr/>
      </dsp:nvSpPr>
      <dsp:spPr>
        <a:xfrm>
          <a:off x="1461174" y="2438399"/>
          <a:ext cx="138856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Send Free Radon Test Kit Offer to Centers</a:t>
          </a:r>
        </a:p>
      </dsp:txBody>
      <dsp:txXfrm>
        <a:off x="1461174" y="2438399"/>
        <a:ext cx="1388569" cy="1625600"/>
      </dsp:txXfrm>
    </dsp:sp>
    <dsp:sp modelId="{47E897B2-ABEE-4767-BDBF-18C0DA6DE2FE}">
      <dsp:nvSpPr>
        <dsp:cNvPr id="0" name=""/>
        <dsp:cNvSpPr/>
      </dsp:nvSpPr>
      <dsp:spPr>
        <a:xfrm>
          <a:off x="1952259"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38F54-286B-4EB9-9F7A-C0EF3DB22B44}">
      <dsp:nvSpPr>
        <dsp:cNvPr id="0" name=""/>
        <dsp:cNvSpPr/>
      </dsp:nvSpPr>
      <dsp:spPr>
        <a:xfrm>
          <a:off x="2919172" y="0"/>
          <a:ext cx="138856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Send Free Radon Test Kits to Interested Centers</a:t>
          </a:r>
        </a:p>
      </dsp:txBody>
      <dsp:txXfrm>
        <a:off x="2919172" y="0"/>
        <a:ext cx="1388569" cy="1625600"/>
      </dsp:txXfrm>
    </dsp:sp>
    <dsp:sp modelId="{896D332C-FFBE-4882-9091-8395B96CA2D4}">
      <dsp:nvSpPr>
        <dsp:cNvPr id="0" name=""/>
        <dsp:cNvSpPr/>
      </dsp:nvSpPr>
      <dsp:spPr>
        <a:xfrm>
          <a:off x="3410257"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4285E-6E03-4446-A451-A2394D301C3B}">
      <dsp:nvSpPr>
        <dsp:cNvPr id="0" name=""/>
        <dsp:cNvSpPr/>
      </dsp:nvSpPr>
      <dsp:spPr>
        <a:xfrm>
          <a:off x="4377170" y="2438399"/>
          <a:ext cx="138856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Receive &amp; Match Radon Test Results from Lab</a:t>
          </a:r>
        </a:p>
      </dsp:txBody>
      <dsp:txXfrm>
        <a:off x="4377170" y="2438399"/>
        <a:ext cx="1388569" cy="1625600"/>
      </dsp:txXfrm>
    </dsp:sp>
    <dsp:sp modelId="{D4F41BCE-8C43-4546-BED3-3ED740BFD349}">
      <dsp:nvSpPr>
        <dsp:cNvPr id="0" name=""/>
        <dsp:cNvSpPr/>
      </dsp:nvSpPr>
      <dsp:spPr>
        <a:xfrm>
          <a:off x="4868255"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ED424-3923-49B0-A3DF-36693D44D178}">
      <dsp:nvSpPr>
        <dsp:cNvPr id="0" name=""/>
        <dsp:cNvSpPr/>
      </dsp:nvSpPr>
      <dsp:spPr>
        <a:xfrm>
          <a:off x="5710572" y="0"/>
          <a:ext cx="138856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Provide support to centers with elevated test results</a:t>
          </a:r>
        </a:p>
      </dsp:txBody>
      <dsp:txXfrm>
        <a:off x="5710572" y="0"/>
        <a:ext cx="1388569" cy="1625600"/>
      </dsp:txXfrm>
    </dsp:sp>
    <dsp:sp modelId="{7E98FFB3-8777-4D49-9D69-1C1B0736C7C3}">
      <dsp:nvSpPr>
        <dsp:cNvPr id="0" name=""/>
        <dsp:cNvSpPr/>
      </dsp:nvSpPr>
      <dsp:spPr>
        <a:xfrm>
          <a:off x="6326253"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22318-AB73-4C33-8211-91D62FF798D2}"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B25C2-D802-47CA-B968-19124CF3D9CF}" type="slidenum">
              <a:rPr lang="en-US" smtClean="0"/>
              <a:t>‹#›</a:t>
            </a:fld>
            <a:endParaRPr lang="en-US"/>
          </a:p>
        </p:txBody>
      </p:sp>
    </p:spTree>
    <p:extLst>
      <p:ext uri="{BB962C8B-B14F-4D97-AF65-F5344CB8AC3E}">
        <p14:creationId xmlns:p14="http://schemas.microsoft.com/office/powerpoint/2010/main" val="251197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here to talk to you today about the Washington State Dept of Health Radon Program project to test home-based childcare centers for radon.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0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encouraged us to open up the test kit offer to all ~3500 childcare centers. We printed out the letters for each childcare center and sent them out expecting a much larger response. And we got one, though not necessarily the response we’d hoped. Many</a:t>
            </a:r>
            <a:r>
              <a:rPr lang="en-US" baseline="0" dirty="0"/>
              <a:t> </a:t>
            </a:r>
            <a:r>
              <a:rPr lang="en-US" dirty="0"/>
              <a:t>were returned to us as</a:t>
            </a:r>
            <a:r>
              <a:rPr lang="en-US" baseline="0" dirty="0"/>
              <a:t> having </a:t>
            </a:r>
            <a:r>
              <a:rPr lang="en-US" dirty="0"/>
              <a:t>incorrect addresses.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97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Luckily we also received email addresses for each home-based childcare center in the dataset we receive from DCYF. So we transitioned to sending our free test kit offer letter out by email instead. We still received a large number of emails that bounced back, but in some cases we were able to resend our offer after having made small adjustments to the email address (such as by identifying</a:t>
            </a:r>
            <a:r>
              <a:rPr lang="en-US" baseline="0" dirty="0"/>
              <a:t> and</a:t>
            </a:r>
            <a:r>
              <a:rPr lang="en-US" dirty="0"/>
              <a:t> fixing typos in an email address). By making the switch to sending out our free test kit offer letter by email, we were also able to ask requesters</a:t>
            </a:r>
            <a:r>
              <a:rPr lang="en-US" baseline="0" dirty="0"/>
              <a:t> to verify</a:t>
            </a:r>
            <a:r>
              <a:rPr lang="en-US" dirty="0"/>
              <a:t> mailing address or</a:t>
            </a:r>
            <a:r>
              <a:rPr lang="en-US" baseline="0" dirty="0"/>
              <a:t> that they update the</a:t>
            </a:r>
            <a:r>
              <a:rPr lang="en-US" dirty="0"/>
              <a:t> physical/mailing address so that we could send the test kit out to the correct address (using this method, we’ve only had 2 test kits ever returned to us for an incorrect address since 2018).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27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run into some language barrier challenges with our free test kit offer program. We were providing our materials into the two most common languages in Washington State (English and Spanish) and finding that we also needed to translate the materials into more languages (such as Russian). To help address some of these challenges, we recently went through and updated each of our letters (our free test kit offers and test kit instructions) to two more of the top languages spoken in WA (Vietnamese and Russian) to help make sure that we are making our program more accessible. We have also been fortunate enough to have Spanish-speaking staff on our larger team at the DOH, who have been instrumental helping us reach a larger audience for our test kit program by helping us reply to questions received as well as promoting the childcare test kit program on a Spanish-speaking radio show and blogs that reach audiences in high-radon risk geology areas.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3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had challenges with returns on free test kits, as not all childcares that receive a test kit do end up testing. However, with COVID the interest in testing has increased, so we are hopeful that the amount of test kits sent to the lab does as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55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have had challenges with keeping test kits in stock, as we were previously limited to working with an already approved DOH-vendor for test kits. This has caused enough delay in us getting test kits out to childcare centers (particularly this year) as test kits are often backordered with the vendor and we were struggling to receive test kit results from the national lab that these test kits were sent to. As we were limited to a pre-approved DOH vendor, we also had to pay more for our test kits (~4x as much as if we had ordered test kits directly from the vendor ourselves). This limited the amount of test kits we were able to order each year and made it harder for us to send out test kits in preparation for winter testing (which is the best time of year to test for radon). We have recently been allowed to expand our ordering of test kits to other vendors, which we hope will make it easier for us to get radon test kits out to interested childcare centers ASAP.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93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this project had been incredibly rewarding and has allowed us to test several childcares as well as to support 6+ childcares with mitigation.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79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END SLIDE</a:t>
            </a:r>
            <a:endParaRPr lang="en-US" dirty="0"/>
          </a:p>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6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Health Radon Program includes 2 program staff and 1 communication expert. Currently, the team includes myself as the Radon Liaison (focusing on our contracts and assisting with radon hotline calls), and Lize Williams (who creates and updates all of our radon communication and outreach materials). </a:t>
            </a:r>
          </a:p>
          <a:p>
            <a:r>
              <a:rPr lang="en-US" dirty="0"/>
              <a:t>--------------------------------------------------------------------------------------------------</a:t>
            </a:r>
          </a:p>
          <a:p>
            <a:endParaRPr lang="en-US" dirty="0"/>
          </a:p>
          <a:p>
            <a:r>
              <a:rPr lang="en-US" dirty="0"/>
              <a:t>In addition to these roles we work on the Washington Tracking Network at DOH. The WA Tracking Network is a set of tools that help display public and environmental health data and information to make that information more accessible and available to the public. The Washington Tracking Network is funded by the Centers for Disease control and prevention and contains over 450 measures of environmental and public health data, included radon.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43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Our Radon Program is funded by the EPA State Indoor Air Radon Grant (also known as SIRG grant). SIRG grants are available to each state (1 per state) and are renewed annually by EPA. The goal of the grant is to increase awareness of radon throughout Washington State as well as to reduce exposure to radon.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Under this grant, our program focuses on: </a:t>
            </a:r>
          </a:p>
          <a:p>
            <a:pPr marL="0" indent="0">
              <a:buFont typeface="Arial" panose="020B0604020202020204" pitchFamily="34" charset="0"/>
              <a:buNone/>
            </a:pPr>
            <a:r>
              <a:rPr lang="en-US" dirty="0"/>
              <a:t>Outreach (particularly during Radon Action Month and through our radon hotline) </a:t>
            </a:r>
          </a:p>
          <a:p>
            <a:pPr marL="0" indent="0">
              <a:buFont typeface="Arial" panose="020B0604020202020204" pitchFamily="34" charset="0"/>
              <a:buNone/>
            </a:pPr>
            <a:r>
              <a:rPr lang="en-US" dirty="0"/>
              <a:t>Testing Home-based Childcare Centers for Radon (through offering free radon test kits to home-based childcare centers) </a:t>
            </a:r>
          </a:p>
          <a:p>
            <a:pPr marL="0" indent="0">
              <a:buFont typeface="Arial" panose="020B0604020202020204" pitchFamily="34" charset="0"/>
              <a:buNone/>
            </a:pPr>
            <a:r>
              <a:rPr lang="en-US" dirty="0"/>
              <a:t>and providing free test kits to renters and homeowners throughout Washington with the goal of having them test their homes.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also work with other programs in the Agency, such as the Washington Choose Safe Places program, to help reduce radon exposure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State Indoor Air Radon Grants are available to each state and renewed annually by EPA (SIRG).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Usually around $50,000/year from EPA with a 40% match.</a:t>
            </a:r>
          </a:p>
          <a:p>
            <a:pPr marL="0" indent="0">
              <a:buFont typeface="Arial" panose="020B0604020202020204" pitchFamily="34" charset="0"/>
              <a:buNone/>
            </a:pPr>
            <a:endParaRPr lang="en-US" dirty="0"/>
          </a:p>
          <a:p>
            <a:pPr marL="342900" indent="-342900">
              <a:buFont typeface="Arial" panose="020B0604020202020204" pitchFamily="34" charset="0"/>
              <a:buChar char="•"/>
            </a:pPr>
            <a:r>
              <a:rPr lang="en-US" dirty="0"/>
              <a:t>Grant mandate is to raise awareness of the risk of exposure to radon and to reduce exposure.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Goal of 2018 grant was</a:t>
            </a:r>
            <a:r>
              <a:rPr lang="en-US" baseline="0" dirty="0"/>
              <a:t> focused </a:t>
            </a:r>
            <a:r>
              <a:rPr lang="en-US" dirty="0"/>
              <a:t>outreach to in-home Child Care Centers with the offer of free testing kits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2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our focus is on our home-based childcare center testing program,</a:t>
            </a:r>
            <a:r>
              <a:rPr lang="en-US" baseline="0" dirty="0"/>
              <a:t> </a:t>
            </a:r>
            <a:r>
              <a:rPr lang="en-US" dirty="0"/>
              <a:t>free radon test kit</a:t>
            </a:r>
            <a:r>
              <a:rPr lang="en-US" baseline="0" dirty="0"/>
              <a:t> offer,</a:t>
            </a:r>
            <a:r>
              <a:rPr lang="en-US" dirty="0"/>
              <a:t> mitigation support and resources to home-based childcare centers.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50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childcares in Washington State, Center-Based childcares and Home-based childcares. Our</a:t>
            </a:r>
            <a:r>
              <a:rPr lang="en-US" baseline="0" dirty="0"/>
              <a:t> work has focused on Home-Based Childcares, but let’s take a second to understand how they differ…</a:t>
            </a:r>
            <a:endParaRPr lang="en-US" dirty="0"/>
          </a:p>
          <a:p>
            <a:endParaRPr lang="en-US" dirty="0"/>
          </a:p>
          <a:p>
            <a:r>
              <a:rPr lang="en-US" dirty="0"/>
              <a:t>Center-Based Childcares – are state-licensed facilities and are usually run pretty similarly to a school, with children of various ages cared for in groups. Some of these are run by employers themselves. More than a quarter of infants and toddlers are in center-based care. Unique for center-based childcare centers is that the staff at each center are trained and licensed (required) and because there is more than one caregiver at each facility, there is always a substitute caregiver available. There are ~2000 center-based childcare centers in WA. </a:t>
            </a:r>
          </a:p>
          <a:p>
            <a:endParaRPr lang="en-US" dirty="0"/>
          </a:p>
          <a:p>
            <a:r>
              <a:rPr lang="en-US" dirty="0"/>
              <a:t>Home-Based Childcares – are typically run out of the provider’s home. Often the provider cares for their own children at the same time. While some home-based childcare center providers have received training and are state licensed, many are not. At</a:t>
            </a:r>
            <a:r>
              <a:rPr lang="en-US" baseline="0" dirty="0"/>
              <a:t> h</a:t>
            </a:r>
            <a:r>
              <a:rPr lang="en-US" dirty="0"/>
              <a:t>ome-based childcares there are often fewer children than at a center-based childcare center, which may mean more personal attention and less exposure to illness. In WA ~3500 home-based childcares. </a:t>
            </a:r>
          </a:p>
          <a:p>
            <a:r>
              <a:rPr lang="en-US" dirty="0"/>
              <a:t>-----------------------------------------------------</a:t>
            </a:r>
          </a:p>
          <a:p>
            <a:r>
              <a:rPr lang="en-US" dirty="0"/>
              <a:t>** Numbers are a rough estimate depending on data available in 2018.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32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was to focus on home-based childcare centers as they  outnumber center-based childcare centers; additionally, by focusing on home-based childcares</a:t>
            </a:r>
            <a:r>
              <a:rPr lang="en-US" baseline="0" dirty="0"/>
              <a:t> </a:t>
            </a:r>
            <a:r>
              <a:rPr lang="en-US" dirty="0"/>
              <a:t>not only are we reducing exposure to radon for the children receiving childcare at these locations,</a:t>
            </a:r>
            <a:r>
              <a:rPr lang="en-US" baseline="0" dirty="0"/>
              <a:t> we’re</a:t>
            </a:r>
            <a:r>
              <a:rPr lang="en-US" dirty="0"/>
              <a:t> also reducing radon exposure for the family living in the home. </a:t>
            </a:r>
          </a:p>
          <a:p>
            <a:r>
              <a:rPr lang="en-US" dirty="0"/>
              <a:t>------------------------------------------------------</a:t>
            </a:r>
          </a:p>
          <a:p>
            <a:endParaRPr lang="en-US" dirty="0"/>
          </a:p>
          <a:p>
            <a:r>
              <a:rPr lang="en-US" dirty="0"/>
              <a:t>** picture is from staff assisting a childcare center with hanging a kit in their home.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81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Create data sharing agreement with our Dept of Children, Youth, and Family DCYF in order to receive (confidential)</a:t>
            </a:r>
            <a:r>
              <a:rPr lang="en-US" baseline="0" dirty="0"/>
              <a:t> </a:t>
            </a:r>
            <a:r>
              <a:rPr lang="en-US" dirty="0"/>
              <a:t>home-based childcare license information (including contact information) for all home-based childcare centers in WA State. This allows us to reach out to each childcare center with our free radon test kit offer. </a:t>
            </a:r>
          </a:p>
          <a:p>
            <a:pPr marL="171450" indent="-171450">
              <a:buFontTx/>
              <a:buChar char="-"/>
            </a:pPr>
            <a:r>
              <a:rPr lang="en-US" dirty="0"/>
              <a:t>After receiving emails from interested childcare centers, we send them a free radon test kit with instructions on how to conduct the test. </a:t>
            </a:r>
          </a:p>
          <a:p>
            <a:pPr marL="171450" indent="-171450">
              <a:buFontTx/>
              <a:buChar char="-"/>
            </a:pPr>
            <a:r>
              <a:rPr lang="en-US" dirty="0"/>
              <a:t>We then receive radon test results from the lab and match test results to the free test kits (serial #’s)</a:t>
            </a:r>
            <a:r>
              <a:rPr lang="en-US" baseline="0" dirty="0"/>
              <a:t> </a:t>
            </a:r>
            <a:r>
              <a:rPr lang="en-US" dirty="0"/>
              <a:t>we sent out</a:t>
            </a:r>
          </a:p>
          <a:p>
            <a:pPr marL="171450" indent="-171450">
              <a:buFontTx/>
              <a:buChar char="-"/>
            </a:pPr>
            <a:r>
              <a:rPr lang="en-US" dirty="0"/>
              <a:t>If a test is elevated, then we reach back out to the center with support and resources for next steps for mitigation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2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Test Kit Offer </a:t>
            </a:r>
          </a:p>
          <a:p>
            <a:r>
              <a:rPr lang="en-US" dirty="0"/>
              <a:t>------------------------</a:t>
            </a:r>
          </a:p>
          <a:p>
            <a:r>
              <a:rPr lang="en-US" dirty="0"/>
              <a:t>We were concerned that with so many home-based childcares in Washington State (~3500) we were concerned that we would need to prioritize who we sent radon test kit offers to based on radon risk geology, so we started by using our radon risk geology map to prioritize sending free test kit offers to childcare centers in high radon risk geology areas.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59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left is EPA’s county level radon risk map for WA state. This map shows risk with yellow for low risk graduating to red showing elevated risk areas.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right is the enhanced radon risk geology map created in partnership with WA State DNR. Our updated radon risk geology map uses the same color scheme (yellow for low risk graduating to red showing elevated risk) and allows us to assess radon risk exposure at a finer scale. As part of our process, we validated this map with 30,000 test results received from 8 national labs for 2000-2015.</a:t>
            </a:r>
          </a:p>
          <a:p>
            <a:endParaRPr lang="en-US" dirty="0"/>
          </a:p>
          <a:p>
            <a:r>
              <a:rPr lang="en-US" dirty="0"/>
              <a:t>We were able to use our enhanced map to help target our outreach, education, testing, and mitigation efforts to home-based childcare centers in high radon risk geology areas</a:t>
            </a:r>
            <a:r>
              <a:rPr lang="en-US"/>
              <a:t>. After </a:t>
            </a:r>
            <a:r>
              <a:rPr lang="en-US" dirty="0"/>
              <a:t>identifying childcares located in high radon risk geology areas, we sent out free test kit offer letters to each childcare. Unfortunately, we received almost no response.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091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60770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313774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75182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2040177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latin typeface="+mn-lt"/>
              </a:defRPr>
            </a:lvl1pPr>
          </a:lstStyle>
          <a:p>
            <a:r>
              <a:rPr lang="en-US" dirty="0"/>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latin typeface="+mn-lt"/>
              </a:defRPr>
            </a:lvl1pPr>
          </a:lstStyle>
          <a:p>
            <a:r>
              <a:rPr lang="en-US" dirty="0"/>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dirty="0"/>
              <a:t>Presenters</a:t>
            </a:r>
          </a:p>
        </p:txBody>
      </p:sp>
    </p:spTree>
    <p:extLst>
      <p:ext uri="{BB962C8B-B14F-4D97-AF65-F5344CB8AC3E}">
        <p14:creationId xmlns:p14="http://schemas.microsoft.com/office/powerpoint/2010/main" val="189104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66260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378411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a:t>
            </a:r>
            <a:r>
              <a:rPr lang="en-US" sz="1800" baseline="0" dirty="0">
                <a:solidFill>
                  <a:srgbClr val="349D96"/>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1653914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a:t>
            </a:r>
            <a:r>
              <a:rPr lang="en-US" sz="1800" baseline="0" dirty="0">
                <a:solidFill>
                  <a:srgbClr val="349D96"/>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2375350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6" name="Oval 35"/>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7" name="Oval 36"/>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9" name="Oval 28"/>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0" name="Oval 29"/>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1" name="Oval 30"/>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dirty="0"/>
              <a:t>DOH Strategic Plan</a:t>
            </a:r>
          </a:p>
        </p:txBody>
      </p:sp>
    </p:spTree>
    <p:extLst>
      <p:ext uri="{BB962C8B-B14F-4D97-AF65-F5344CB8AC3E}">
        <p14:creationId xmlns:p14="http://schemas.microsoft.com/office/powerpoint/2010/main" val="1442804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332630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1"/>
          </a:xfrm>
        </p:spPr>
        <p:txBody>
          <a:bodyPr>
            <a:normAutofit/>
          </a:bodyPr>
          <a:lstStyle>
            <a:lvl1pPr marL="0" indent="0">
              <a:buNone/>
              <a:defRPr sz="2000" baseline="0">
                <a:solidFill>
                  <a:schemeClr val="tx1"/>
                </a:solidFill>
              </a:defRPr>
            </a:lvl1pPr>
          </a:lstStyle>
          <a:p>
            <a:pPr lvl="0"/>
            <a:r>
              <a:rPr lang="en-US" dirty="0"/>
              <a:t>Office/Program</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62077"/>
            <a:ext cx="6481560" cy="435095"/>
          </a:xfrm>
        </p:spPr>
        <p:txBody>
          <a:bodyPr>
            <a:norm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4001306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122436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rgbClr val="404040"/>
              </a:buClr>
              <a:buFont typeface="+mj-lt"/>
              <a:buAutoNum type="arabicPeriod"/>
              <a:tabLst/>
              <a:defRPr sz="2200">
                <a:solidFill>
                  <a:schemeClr val="tx1"/>
                </a:solidFill>
                <a:latin typeface="+mn-lt"/>
              </a:defRPr>
            </a:lvl1pPr>
            <a:lvl2pPr marL="571500" indent="-290513">
              <a:buClr>
                <a:srgbClr val="404040"/>
              </a:buClr>
              <a:buFont typeface="+mj-lt"/>
              <a:buAutoNum type="alphaLcPeriod"/>
              <a:defRPr sz="2200">
                <a:solidFill>
                  <a:schemeClr val="tx1"/>
                </a:solidFill>
                <a:latin typeface="+mn-lt"/>
              </a:defRPr>
            </a:lvl2pPr>
            <a:lvl3pPr marL="747713" indent="-228600">
              <a:buClr>
                <a:srgbClr val="404040"/>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1332965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4902735"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132184"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4902557"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131597"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2381156" y="1700861"/>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Oval 16"/>
          <p:cNvSpPr/>
          <p:nvPr/>
        </p:nvSpPr>
        <p:spPr>
          <a:xfrm>
            <a:off x="5531382" y="1700861"/>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1" name="Oval 20"/>
          <p:cNvSpPr/>
          <p:nvPr/>
        </p:nvSpPr>
        <p:spPr>
          <a:xfrm>
            <a:off x="8773424" y="1700861"/>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410592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697619" y="5894225"/>
            <a:ext cx="286603"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7602024" y="5890326"/>
            <a:ext cx="286603"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dirty="0"/>
          </a:p>
        </p:txBody>
      </p:sp>
      <p:sp>
        <p:nvSpPr>
          <p:cNvPr id="14" name="Rectangle 13"/>
          <p:cNvSpPr/>
          <p:nvPr userDrawn="1"/>
        </p:nvSpPr>
        <p:spPr>
          <a:xfrm>
            <a:off x="3699036" y="6272819"/>
            <a:ext cx="286603"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Rectangle 14"/>
          <p:cNvSpPr/>
          <p:nvPr userDrawn="1"/>
        </p:nvSpPr>
        <p:spPr>
          <a:xfrm>
            <a:off x="7612959" y="6272819"/>
            <a:ext cx="286603"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0118" y="6037360"/>
            <a:ext cx="1422005" cy="471857"/>
          </a:xfrm>
          <a:prstGeom prst="rect">
            <a:avLst/>
          </a:prstGeom>
        </p:spPr>
      </p:pic>
      <p:sp>
        <p:nvSpPr>
          <p:cNvPr id="17" name="TextBox 16"/>
          <p:cNvSpPr txBox="1"/>
          <p:nvPr userDrawn="1"/>
        </p:nvSpPr>
        <p:spPr>
          <a:xfrm>
            <a:off x="799879" y="5183825"/>
            <a:ext cx="1965175" cy="400110"/>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grpSp>
        <p:nvGrpSpPr>
          <p:cNvPr id="19" name="Group 18"/>
          <p:cNvGrpSpPr/>
          <p:nvPr/>
        </p:nvGrpSpPr>
        <p:grpSpPr>
          <a:xfrm>
            <a:off x="1540761" y="1367869"/>
            <a:ext cx="8924847"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7476353" y="5180773"/>
            <a:ext cx="2627642" cy="579646"/>
          </a:xfrm>
          <a:prstGeom prst="rect">
            <a:avLst/>
          </a:prstGeom>
          <a:noFill/>
          <a:ln w="12700">
            <a:solidFill>
              <a:schemeClr val="bg1"/>
            </a:solidFill>
          </a:ln>
          <a:effectLst/>
        </p:spPr>
        <p:txBody>
          <a:bodyPr wrap="non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2018: 7,427,570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21" name="TextBox 20"/>
          <p:cNvSpPr txBox="1"/>
          <p:nvPr/>
        </p:nvSpPr>
        <p:spPr>
          <a:xfrm>
            <a:off x="4617942" y="1458343"/>
            <a:ext cx="704039"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220,350</a:t>
            </a:r>
          </a:p>
        </p:txBody>
      </p:sp>
      <p:sp>
        <p:nvSpPr>
          <p:cNvPr id="22" name="TextBox 21"/>
          <p:cNvSpPr txBox="1"/>
          <p:nvPr/>
        </p:nvSpPr>
        <p:spPr>
          <a:xfrm>
            <a:off x="4621316" y="1893619"/>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126,520</a:t>
            </a:r>
          </a:p>
        </p:txBody>
      </p:sp>
      <p:sp>
        <p:nvSpPr>
          <p:cNvPr id="23" name="TextBox 22"/>
          <p:cNvSpPr txBox="1"/>
          <p:nvPr/>
        </p:nvSpPr>
        <p:spPr>
          <a:xfrm>
            <a:off x="4573716" y="2428065"/>
            <a:ext cx="777777"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805,120</a:t>
            </a:r>
          </a:p>
        </p:txBody>
      </p:sp>
      <p:sp>
        <p:nvSpPr>
          <p:cNvPr id="24" name="TextBox 23"/>
          <p:cNvSpPr txBox="1"/>
          <p:nvPr/>
        </p:nvSpPr>
        <p:spPr>
          <a:xfrm>
            <a:off x="4325886" y="3008582"/>
            <a:ext cx="938077" cy="553998"/>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2,190,200</a:t>
            </a:r>
          </a:p>
        </p:txBody>
      </p:sp>
      <p:sp>
        <p:nvSpPr>
          <p:cNvPr id="25" name="TextBox 24"/>
          <p:cNvSpPr txBox="1"/>
          <p:nvPr/>
        </p:nvSpPr>
        <p:spPr>
          <a:xfrm>
            <a:off x="4036305" y="3676919"/>
            <a:ext cx="102944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872,220</a:t>
            </a:r>
          </a:p>
        </p:txBody>
      </p:sp>
      <p:sp>
        <p:nvSpPr>
          <p:cNvPr id="26" name="TextBox 25"/>
          <p:cNvSpPr txBox="1"/>
          <p:nvPr/>
        </p:nvSpPr>
        <p:spPr>
          <a:xfrm>
            <a:off x="3683858" y="4149869"/>
            <a:ext cx="54694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78,380</a:t>
            </a:r>
          </a:p>
        </p:txBody>
      </p:sp>
      <p:sp>
        <p:nvSpPr>
          <p:cNvPr id="27" name="TextBox 26"/>
          <p:cNvSpPr txBox="1"/>
          <p:nvPr/>
        </p:nvSpPr>
        <p:spPr>
          <a:xfrm>
            <a:off x="3489666" y="4597887"/>
            <a:ext cx="612668"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107,310</a:t>
            </a:r>
          </a:p>
        </p:txBody>
      </p:sp>
      <p:sp>
        <p:nvSpPr>
          <p:cNvPr id="28" name="TextBox 27"/>
          <p:cNvSpPr txBox="1"/>
          <p:nvPr/>
        </p:nvSpPr>
        <p:spPr>
          <a:xfrm>
            <a:off x="3656502" y="5105312"/>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479,500</a:t>
            </a:r>
          </a:p>
        </p:txBody>
      </p:sp>
      <p:sp>
        <p:nvSpPr>
          <p:cNvPr id="29" name="TextBox 28"/>
          <p:cNvSpPr txBox="1"/>
          <p:nvPr/>
        </p:nvSpPr>
        <p:spPr>
          <a:xfrm>
            <a:off x="4361519" y="4685563"/>
            <a:ext cx="699229"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11,890</a:t>
            </a:r>
          </a:p>
        </p:txBody>
      </p:sp>
      <p:sp>
        <p:nvSpPr>
          <p:cNvPr id="30" name="TextBox 29"/>
          <p:cNvSpPr txBox="1"/>
          <p:nvPr/>
        </p:nvSpPr>
        <p:spPr>
          <a:xfrm>
            <a:off x="5487714" y="5026568"/>
            <a:ext cx="61747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21,980</a:t>
            </a:r>
          </a:p>
        </p:txBody>
      </p:sp>
      <p:sp>
        <p:nvSpPr>
          <p:cNvPr id="31" name="TextBox 30"/>
          <p:cNvSpPr txBox="1"/>
          <p:nvPr/>
        </p:nvSpPr>
        <p:spPr>
          <a:xfrm>
            <a:off x="3373480" y="2120897"/>
            <a:ext cx="546945" cy="400110"/>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83,860</a:t>
            </a:r>
          </a:p>
        </p:txBody>
      </p:sp>
      <p:sp>
        <p:nvSpPr>
          <p:cNvPr id="32" name="TextBox 31"/>
          <p:cNvSpPr txBox="1"/>
          <p:nvPr/>
        </p:nvSpPr>
        <p:spPr>
          <a:xfrm>
            <a:off x="2123015" y="2384490"/>
            <a:ext cx="577402" cy="400110"/>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75,130</a:t>
            </a:r>
          </a:p>
        </p:txBody>
      </p:sp>
      <p:sp>
        <p:nvSpPr>
          <p:cNvPr id="33" name="TextBox 32"/>
          <p:cNvSpPr txBox="1"/>
          <p:nvPr/>
        </p:nvSpPr>
        <p:spPr>
          <a:xfrm>
            <a:off x="2219103" y="2773299"/>
            <a:ext cx="668773" cy="400110"/>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31,590</a:t>
            </a:r>
          </a:p>
        </p:txBody>
      </p:sp>
      <p:sp>
        <p:nvSpPr>
          <p:cNvPr id="34" name="TextBox 33"/>
          <p:cNvSpPr txBox="1"/>
          <p:nvPr/>
        </p:nvSpPr>
        <p:spPr>
          <a:xfrm>
            <a:off x="2208569" y="3185348"/>
            <a:ext cx="554959" cy="553998"/>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73,610</a:t>
            </a:r>
          </a:p>
        </p:txBody>
      </p:sp>
      <p:sp>
        <p:nvSpPr>
          <p:cNvPr id="35" name="TextBox 34"/>
          <p:cNvSpPr txBox="1"/>
          <p:nvPr/>
        </p:nvSpPr>
        <p:spPr>
          <a:xfrm>
            <a:off x="2419614" y="4123896"/>
            <a:ext cx="546945" cy="400110"/>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21,420</a:t>
            </a:r>
          </a:p>
        </p:txBody>
      </p:sp>
      <p:sp>
        <p:nvSpPr>
          <p:cNvPr id="36" name="TextBox 35"/>
          <p:cNvSpPr txBox="1"/>
          <p:nvPr/>
        </p:nvSpPr>
        <p:spPr>
          <a:xfrm>
            <a:off x="2280863" y="4605462"/>
            <a:ext cx="822661" cy="400110"/>
          </a:xfrm>
          <a:prstGeom prst="rect">
            <a:avLst/>
          </a:prstGeom>
          <a:noFill/>
          <a:ln w="12700">
            <a:noFill/>
          </a:ln>
          <a:effectLst/>
        </p:spPr>
        <p:txBody>
          <a:bodyPr wrap="non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4,100</a:t>
            </a:r>
          </a:p>
        </p:txBody>
      </p:sp>
      <p:sp>
        <p:nvSpPr>
          <p:cNvPr id="37" name="TextBox 36"/>
          <p:cNvSpPr txBox="1"/>
          <p:nvPr/>
        </p:nvSpPr>
        <p:spPr>
          <a:xfrm>
            <a:off x="3251901" y="3750297"/>
            <a:ext cx="66556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281,700</a:t>
            </a:r>
          </a:p>
        </p:txBody>
      </p:sp>
      <p:sp>
        <p:nvSpPr>
          <p:cNvPr id="38" name="TextBox 37"/>
          <p:cNvSpPr txBox="1"/>
          <p:nvPr/>
        </p:nvSpPr>
        <p:spPr>
          <a:xfrm>
            <a:off x="2909466" y="3340557"/>
            <a:ext cx="548547" cy="400110"/>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64,020</a:t>
            </a:r>
          </a:p>
        </p:txBody>
      </p:sp>
      <p:sp>
        <p:nvSpPr>
          <p:cNvPr id="39" name="TextBox 38"/>
          <p:cNvSpPr txBox="1"/>
          <p:nvPr/>
        </p:nvSpPr>
        <p:spPr>
          <a:xfrm>
            <a:off x="5766464" y="4318502"/>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254,500</a:t>
            </a:r>
          </a:p>
        </p:txBody>
      </p:sp>
      <p:sp>
        <p:nvSpPr>
          <p:cNvPr id="40" name="TextBox 39"/>
          <p:cNvSpPr txBox="1"/>
          <p:nvPr/>
        </p:nvSpPr>
        <p:spPr>
          <a:xfrm>
            <a:off x="5788720" y="3514832"/>
            <a:ext cx="56778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45,600</a:t>
            </a:r>
          </a:p>
        </p:txBody>
      </p:sp>
      <p:sp>
        <p:nvSpPr>
          <p:cNvPr id="41" name="TextBox 40"/>
          <p:cNvSpPr txBox="1"/>
          <p:nvPr/>
        </p:nvSpPr>
        <p:spPr>
          <a:xfrm>
            <a:off x="5881101" y="2890319"/>
            <a:ext cx="54854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77,800</a:t>
            </a:r>
          </a:p>
        </p:txBody>
      </p:sp>
      <p:sp>
        <p:nvSpPr>
          <p:cNvPr id="42" name="TextBox 41"/>
          <p:cNvSpPr txBox="1"/>
          <p:nvPr/>
        </p:nvSpPr>
        <p:spPr>
          <a:xfrm>
            <a:off x="6747354" y="2909125"/>
            <a:ext cx="60946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42,120</a:t>
            </a:r>
          </a:p>
        </p:txBody>
      </p:sp>
      <p:sp>
        <p:nvSpPr>
          <p:cNvPr id="43" name="TextBox 42"/>
          <p:cNvSpPr txBox="1"/>
          <p:nvPr/>
        </p:nvSpPr>
        <p:spPr>
          <a:xfrm>
            <a:off x="6416003" y="2649211"/>
            <a:ext cx="1091966"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44" name="TextBox 43"/>
          <p:cNvSpPr txBox="1"/>
          <p:nvPr/>
        </p:nvSpPr>
        <p:spPr>
          <a:xfrm>
            <a:off x="6755104" y="1773081"/>
            <a:ext cx="724878"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42,490</a:t>
            </a:r>
          </a:p>
        </p:txBody>
      </p:sp>
      <p:sp>
        <p:nvSpPr>
          <p:cNvPr id="45" name="TextBox 44"/>
          <p:cNvSpPr txBox="1"/>
          <p:nvPr/>
        </p:nvSpPr>
        <p:spPr>
          <a:xfrm>
            <a:off x="7109764" y="4654588"/>
            <a:ext cx="612668"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197,420</a:t>
            </a:r>
          </a:p>
        </p:txBody>
      </p:sp>
      <p:sp>
        <p:nvSpPr>
          <p:cNvPr id="46" name="TextBox 45"/>
          <p:cNvSpPr txBox="1"/>
          <p:nvPr/>
        </p:nvSpPr>
        <p:spPr>
          <a:xfrm>
            <a:off x="7719669" y="4364979"/>
            <a:ext cx="614271"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92,540</a:t>
            </a:r>
          </a:p>
        </p:txBody>
      </p:sp>
      <p:sp>
        <p:nvSpPr>
          <p:cNvPr id="47" name="TextBox 46"/>
          <p:cNvSpPr txBox="1"/>
          <p:nvPr/>
        </p:nvSpPr>
        <p:spPr>
          <a:xfrm>
            <a:off x="7181739" y="4210802"/>
            <a:ext cx="1120820" cy="246221"/>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48" name="TextBox 47"/>
          <p:cNvSpPr txBox="1"/>
          <p:nvPr/>
        </p:nvSpPr>
        <p:spPr>
          <a:xfrm>
            <a:off x="7184678" y="3446935"/>
            <a:ext cx="54694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97,350</a:t>
            </a:r>
          </a:p>
        </p:txBody>
      </p:sp>
      <p:sp>
        <p:nvSpPr>
          <p:cNvPr id="49" name="TextBox 48"/>
          <p:cNvSpPr txBox="1"/>
          <p:nvPr/>
        </p:nvSpPr>
        <p:spPr>
          <a:xfrm>
            <a:off x="8234891" y="1812851"/>
            <a:ext cx="481221" cy="400110"/>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7,780</a:t>
            </a:r>
          </a:p>
        </p:txBody>
      </p:sp>
      <p:sp>
        <p:nvSpPr>
          <p:cNvPr id="50" name="TextBox 49"/>
          <p:cNvSpPr txBox="1"/>
          <p:nvPr/>
        </p:nvSpPr>
        <p:spPr>
          <a:xfrm>
            <a:off x="8960466" y="2045266"/>
            <a:ext cx="599844" cy="400110"/>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45,030</a:t>
            </a:r>
          </a:p>
        </p:txBody>
      </p:sp>
      <p:sp>
        <p:nvSpPr>
          <p:cNvPr id="51" name="TextBox 50"/>
          <p:cNvSpPr txBox="1"/>
          <p:nvPr/>
        </p:nvSpPr>
        <p:spPr>
          <a:xfrm>
            <a:off x="9610299" y="1725827"/>
            <a:ext cx="546945" cy="553998"/>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13,540</a:t>
            </a:r>
          </a:p>
        </p:txBody>
      </p:sp>
      <p:sp>
        <p:nvSpPr>
          <p:cNvPr id="52" name="TextBox 51"/>
          <p:cNvSpPr txBox="1"/>
          <p:nvPr/>
        </p:nvSpPr>
        <p:spPr>
          <a:xfrm>
            <a:off x="8368086" y="2938654"/>
            <a:ext cx="56297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10,810</a:t>
            </a:r>
          </a:p>
        </p:txBody>
      </p:sp>
      <p:sp>
        <p:nvSpPr>
          <p:cNvPr id="53" name="TextBox 52"/>
          <p:cNvSpPr txBox="1"/>
          <p:nvPr/>
        </p:nvSpPr>
        <p:spPr>
          <a:xfrm>
            <a:off x="9433306" y="2916285"/>
            <a:ext cx="63991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507,950</a:t>
            </a:r>
          </a:p>
        </p:txBody>
      </p:sp>
      <p:sp>
        <p:nvSpPr>
          <p:cNvPr id="54" name="TextBox 53"/>
          <p:cNvSpPr txBox="1"/>
          <p:nvPr/>
        </p:nvSpPr>
        <p:spPr>
          <a:xfrm>
            <a:off x="8303593" y="3634270"/>
            <a:ext cx="54854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20,020</a:t>
            </a:r>
          </a:p>
        </p:txBody>
      </p:sp>
      <p:sp>
        <p:nvSpPr>
          <p:cNvPr id="55" name="TextBox 54"/>
          <p:cNvSpPr txBox="1"/>
          <p:nvPr/>
        </p:nvSpPr>
        <p:spPr>
          <a:xfrm>
            <a:off x="9340007" y="3643444"/>
            <a:ext cx="683199"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49,210</a:t>
            </a:r>
          </a:p>
        </p:txBody>
      </p:sp>
      <p:sp>
        <p:nvSpPr>
          <p:cNvPr id="56" name="TextBox 55"/>
          <p:cNvSpPr txBox="1"/>
          <p:nvPr/>
        </p:nvSpPr>
        <p:spPr>
          <a:xfrm>
            <a:off x="8219878" y="4648162"/>
            <a:ext cx="825867" cy="400110"/>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61,800</a:t>
            </a:r>
          </a:p>
        </p:txBody>
      </p:sp>
      <p:sp>
        <p:nvSpPr>
          <p:cNvPr id="57" name="TextBox 56"/>
          <p:cNvSpPr txBox="1"/>
          <p:nvPr/>
        </p:nvSpPr>
        <p:spPr>
          <a:xfrm>
            <a:off x="9096684" y="4530931"/>
            <a:ext cx="689612"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4,150</a:t>
            </a:r>
          </a:p>
        </p:txBody>
      </p:sp>
      <p:sp>
        <p:nvSpPr>
          <p:cNvPr id="58" name="TextBox 57"/>
          <p:cNvSpPr txBox="1"/>
          <p:nvPr/>
        </p:nvSpPr>
        <p:spPr>
          <a:xfrm>
            <a:off x="9404930" y="4182258"/>
            <a:ext cx="61106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2,210</a:t>
            </a:r>
          </a:p>
        </p:txBody>
      </p:sp>
      <p:sp>
        <p:nvSpPr>
          <p:cNvPr id="59" name="TextBox 58"/>
          <p:cNvSpPr txBox="1"/>
          <p:nvPr/>
        </p:nvSpPr>
        <p:spPr>
          <a:xfrm>
            <a:off x="9848696" y="4564550"/>
            <a:ext cx="546945" cy="400110"/>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22,420</a:t>
            </a:r>
          </a:p>
        </p:txBody>
      </p:sp>
      <p:sp>
        <p:nvSpPr>
          <p:cNvPr id="60" name="TextBox 59"/>
          <p:cNvSpPr txBox="1"/>
          <p:nvPr/>
        </p:nvSpPr>
        <p:spPr>
          <a:xfrm>
            <a:off x="8463953" y="1528901"/>
            <a:ext cx="1378904" cy="246221"/>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61" name="TextBox 60"/>
          <p:cNvSpPr txBox="1"/>
          <p:nvPr/>
        </p:nvSpPr>
        <p:spPr>
          <a:xfrm>
            <a:off x="2884364" y="1500126"/>
            <a:ext cx="647933" cy="400110"/>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16,810</a:t>
            </a:r>
          </a:p>
        </p:txBody>
      </p:sp>
      <p:sp>
        <p:nvSpPr>
          <p:cNvPr id="124" name="TextBox 123"/>
          <p:cNvSpPr txBox="1"/>
          <p:nvPr userDrawn="1"/>
        </p:nvSpPr>
        <p:spPr>
          <a:xfrm>
            <a:off x="3983079" y="5803980"/>
            <a:ext cx="3493275"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3974500" y="6255198"/>
            <a:ext cx="1499128" cy="246221"/>
          </a:xfrm>
          <a:prstGeom prst="rect">
            <a:avLst/>
          </a:prstGeom>
          <a:noFill/>
        </p:spPr>
        <p:txBody>
          <a:bodyPr wrap="none" rtlCol="0">
            <a:spAutoFit/>
          </a:bodyPr>
          <a:lstStyle/>
          <a:p>
            <a:r>
              <a:rPr lang="en-US" sz="1000" b="1" dirty="0">
                <a:solidFill>
                  <a:schemeClr val="tx1"/>
                </a:solidFill>
                <a:latin typeface="+mn-lt"/>
              </a:rPr>
              <a:t>Single County District (8)</a:t>
            </a:r>
          </a:p>
        </p:txBody>
      </p:sp>
      <p:sp>
        <p:nvSpPr>
          <p:cNvPr id="128" name="TextBox 127"/>
          <p:cNvSpPr txBox="1"/>
          <p:nvPr userDrawn="1"/>
        </p:nvSpPr>
        <p:spPr>
          <a:xfrm>
            <a:off x="7888627" y="5875056"/>
            <a:ext cx="1741182"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30" name="TextBox 129"/>
          <p:cNvSpPr txBox="1"/>
          <p:nvPr userDrawn="1"/>
        </p:nvSpPr>
        <p:spPr>
          <a:xfrm>
            <a:off x="7888627" y="6247261"/>
            <a:ext cx="1470274" cy="246221"/>
          </a:xfrm>
          <a:prstGeom prst="rect">
            <a:avLst/>
          </a:prstGeom>
          <a:noFill/>
        </p:spPr>
        <p:txBody>
          <a:bodyPr wrap="none" rtlCol="0">
            <a:spAutoFit/>
          </a:bodyPr>
          <a:lstStyle/>
          <a:p>
            <a:r>
              <a:rPr lang="en-US" sz="1000" b="1" dirty="0">
                <a:solidFill>
                  <a:schemeClr val="tx1"/>
                </a:solidFill>
                <a:latin typeface="+mn-lt"/>
              </a:rPr>
              <a:t>Multi County District (3)</a:t>
            </a:r>
          </a:p>
        </p:txBody>
      </p:sp>
      <p:sp>
        <p:nvSpPr>
          <p:cNvPr id="123" name="TextBox 122"/>
          <p:cNvSpPr txBox="1"/>
          <p:nvPr userDrawn="1"/>
        </p:nvSpPr>
        <p:spPr>
          <a:xfrm>
            <a:off x="3442488" y="2852950"/>
            <a:ext cx="612668" cy="400110"/>
          </a:xfrm>
          <a:prstGeom prst="rect">
            <a:avLst/>
          </a:prstGeom>
          <a:noFill/>
          <a:ln w="12700">
            <a:noFill/>
          </a:ln>
          <a:effectLst/>
        </p:spPr>
        <p:txBody>
          <a:bodyPr wrap="non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267,120</a:t>
            </a:r>
          </a:p>
        </p:txBody>
      </p:sp>
      <p:sp>
        <p:nvSpPr>
          <p:cNvPr id="129" name="Title 2"/>
          <p:cNvSpPr>
            <a:spLocks noGrp="1"/>
          </p:cNvSpPr>
          <p:nvPr>
            <p:ph type="title" hasCustomPrompt="1"/>
          </p:nvPr>
        </p:nvSpPr>
        <p:spPr>
          <a:xfrm>
            <a:off x="0" y="618424"/>
            <a:ext cx="12192000" cy="544750"/>
          </a:xfrm>
        </p:spPr>
        <p:txBody>
          <a:bodyPr>
            <a:normAutofit/>
          </a:bodyPr>
          <a:lstStyle>
            <a:lvl1pPr algn="ctr">
              <a:defRPr sz="3000" baseline="0"/>
            </a:lvl1pPr>
          </a:lstStyle>
          <a:p>
            <a:r>
              <a:rPr lang="en-US" dirty="0"/>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909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5715" y="1328060"/>
            <a:ext cx="10755085"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68669" y="5150529"/>
            <a:ext cx="3701388"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r>
              <a:rPr lang="en-US" sz="1200" dirty="0">
                <a:solidFill>
                  <a:schemeClr val="tx1"/>
                </a:solidFill>
                <a:latin typeface="+mn-lt"/>
              </a:rPr>
              <a:t>Private Sector</a:t>
            </a:r>
          </a:p>
          <a:p>
            <a:pPr marL="1588"/>
            <a:r>
              <a:rPr lang="en-US" sz="1200" dirty="0">
                <a:solidFill>
                  <a:schemeClr val="tx1"/>
                </a:solidFill>
                <a:latin typeface="+mn-lt"/>
              </a:rPr>
              <a:t>Other Stakeholders</a:t>
            </a:r>
          </a:p>
        </p:txBody>
      </p:sp>
      <p:sp>
        <p:nvSpPr>
          <p:cNvPr id="11" name="Oval 10"/>
          <p:cNvSpPr/>
          <p:nvPr userDrawn="1"/>
        </p:nvSpPr>
        <p:spPr>
          <a:xfrm>
            <a:off x="2140794" y="3694148"/>
            <a:ext cx="6095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727200" y="3199107"/>
            <a:ext cx="9144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8" name="Straight Connector 17"/>
          <p:cNvCxnSpPr/>
          <p:nvPr userDrawn="1"/>
        </p:nvCxnSpPr>
        <p:spPr>
          <a:xfrm>
            <a:off x="2171273" y="5966966"/>
            <a:ext cx="5606935"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171272" y="3696252"/>
            <a:ext cx="3"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362413" y="5688106"/>
            <a:ext cx="2536100"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4302860" y="5149475"/>
            <a:ext cx="3556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14" name="Title 2"/>
          <p:cNvSpPr>
            <a:spLocks noGrp="1"/>
          </p:cNvSpPr>
          <p:nvPr>
            <p:ph type="title" hasCustomPrompt="1"/>
          </p:nvPr>
        </p:nvSpPr>
        <p:spPr>
          <a:xfrm>
            <a:off x="-8961" y="723260"/>
            <a:ext cx="12182764" cy="397720"/>
          </a:xfrm>
        </p:spPr>
        <p:txBody>
          <a:bodyPr/>
          <a:lstStyle>
            <a:lvl1pPr algn="ctr">
              <a:defRPr lang="en-US" sz="30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Public Health System</a:t>
            </a:r>
          </a:p>
        </p:txBody>
      </p:sp>
      <p:sp>
        <p:nvSpPr>
          <p:cNvPr id="17" name="Rectangle 16"/>
          <p:cNvSpPr/>
          <p:nvPr userDrawn="1"/>
        </p:nvSpPr>
        <p:spPr>
          <a:xfrm>
            <a:off x="389182" y="5068873"/>
            <a:ext cx="3203764" cy="369332"/>
          </a:xfrm>
          <a:prstGeom prst="rect">
            <a:avLst/>
          </a:prstGeom>
          <a:solidFill>
            <a:schemeClr val="bg1"/>
          </a:solidFill>
        </p:spPr>
        <p:txBody>
          <a:bodyPr wrap="square">
            <a:spAutoFit/>
          </a:bodyPr>
          <a:lstStyle/>
          <a:p>
            <a:pPr algn="l"/>
            <a:r>
              <a:rPr lang="en-US" sz="1800" dirty="0">
                <a:solidFill>
                  <a:srgbClr val="349D96"/>
                </a:solidFill>
                <a:latin typeface="Century Gothic" panose="020B0502020202020204" pitchFamily="34" charset="0"/>
              </a:rPr>
              <a:t>WASHINGTON STATE</a:t>
            </a:r>
          </a:p>
        </p:txBody>
      </p:sp>
    </p:spTree>
    <p:extLst>
      <p:ext uri="{BB962C8B-B14F-4D97-AF65-F5344CB8AC3E}">
        <p14:creationId xmlns:p14="http://schemas.microsoft.com/office/powerpoint/2010/main" val="25005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4109335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05980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904026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latin typeface="+mn-lt"/>
              </a:defRPr>
            </a:lvl1pPr>
          </a:lstStyle>
          <a:p>
            <a:r>
              <a:rPr lang="en-US" dirty="0"/>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1271430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latin typeface="+mn-lt"/>
              </a:defRPr>
            </a:lvl1pPr>
          </a:lstStyle>
          <a:p>
            <a:r>
              <a:rPr lang="en-US" dirty="0"/>
              <a:t>Click icon to add picture</a:t>
            </a:r>
          </a:p>
        </p:txBody>
      </p:sp>
    </p:spTree>
    <p:extLst>
      <p:ext uri="{BB962C8B-B14F-4D97-AF65-F5344CB8AC3E}">
        <p14:creationId xmlns:p14="http://schemas.microsoft.com/office/powerpoint/2010/main" val="424252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0525" cy="4571998"/>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7" name="Title 1"/>
          <p:cNvSpPr>
            <a:spLocks noGrp="1"/>
          </p:cNvSpPr>
          <p:nvPr>
            <p:ph type="title" hasCustomPrompt="1"/>
          </p:nvPr>
        </p:nvSpPr>
        <p:spPr>
          <a:xfrm>
            <a:off x="4433455" y="5403276"/>
            <a:ext cx="6481560" cy="493896"/>
          </a:xfrm>
        </p:spPr>
        <p:txBody>
          <a:bodyPr>
            <a:norm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2831085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6355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308250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28469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170433" y="3290207"/>
            <a:ext cx="3755135" cy="2174875"/>
          </a:xfrm>
        </p:spPr>
        <p:txBody>
          <a:bodyPr anchor="t">
            <a:normAutofit/>
          </a:bodyPr>
          <a:lstStyle>
            <a:lvl1pPr algn="r">
              <a:defRPr sz="3000"/>
            </a:lvl1pPr>
          </a:lstStyle>
          <a:p>
            <a:pPr lvl="0"/>
            <a:r>
              <a:rPr lang="en-US" dirty="0"/>
              <a:t>Left Photo Slide 1</a:t>
            </a:r>
          </a:p>
        </p:txBody>
      </p:sp>
    </p:spTree>
    <p:extLst>
      <p:ext uri="{BB962C8B-B14F-4D97-AF65-F5344CB8AC3E}">
        <p14:creationId xmlns:p14="http://schemas.microsoft.com/office/powerpoint/2010/main" val="2601034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3000"/>
            </a:lvl1pPr>
          </a:lstStyle>
          <a:p>
            <a:pPr lvl="0"/>
            <a:r>
              <a:rPr lang="en-US" dirty="0"/>
              <a:t>Left Photo Slide 2</a:t>
            </a:r>
          </a:p>
        </p:txBody>
      </p:sp>
    </p:spTree>
    <p:extLst>
      <p:ext uri="{BB962C8B-B14F-4D97-AF65-F5344CB8AC3E}">
        <p14:creationId xmlns:p14="http://schemas.microsoft.com/office/powerpoint/2010/main" val="2580962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3485967" y="-2744"/>
            <a:ext cx="3313229" cy="3429000"/>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3485967" y="3436316"/>
            <a:ext cx="3313229" cy="3421685"/>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7635330" y="1753739"/>
            <a:ext cx="3692857" cy="914401"/>
          </a:xfrm>
        </p:spPr>
        <p:txBody>
          <a:bodyPr anchor="t">
            <a:normAutofit/>
          </a:bodyPr>
          <a:lstStyle>
            <a:lvl1pPr>
              <a:defRPr sz="3000"/>
            </a:lvl1pPr>
          </a:lstStyle>
          <a:p>
            <a:pPr lvl="0"/>
            <a:r>
              <a:rPr lang="en-US" dirty="0"/>
              <a:t>Left Photos Slide 3</a:t>
            </a:r>
          </a:p>
        </p:txBody>
      </p:sp>
    </p:spTree>
    <p:extLst>
      <p:ext uri="{BB962C8B-B14F-4D97-AF65-F5344CB8AC3E}">
        <p14:creationId xmlns:p14="http://schemas.microsoft.com/office/powerpoint/2010/main" val="2529914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3000"/>
            </a:lvl1pPr>
          </a:lstStyle>
          <a:p>
            <a:pPr lvl="0"/>
            <a:r>
              <a:rPr lang="en-US" dirty="0"/>
              <a:t>Right Photo Slide 1</a:t>
            </a:r>
          </a:p>
        </p:txBody>
      </p:sp>
    </p:spTree>
    <p:extLst>
      <p:ext uri="{BB962C8B-B14F-4D97-AF65-F5344CB8AC3E}">
        <p14:creationId xmlns:p14="http://schemas.microsoft.com/office/powerpoint/2010/main" val="3263549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3000"/>
            </a:lvl1pPr>
          </a:lstStyle>
          <a:p>
            <a:pPr lvl="0"/>
            <a:r>
              <a:rPr lang="en-US" dirty="0"/>
              <a:t>Right Photo Slide 2</a:t>
            </a:r>
          </a:p>
        </p:txBody>
      </p:sp>
    </p:spTree>
    <p:extLst>
      <p:ext uri="{BB962C8B-B14F-4D97-AF65-F5344CB8AC3E}">
        <p14:creationId xmlns:p14="http://schemas.microsoft.com/office/powerpoint/2010/main" val="2777794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5373743" y="-1"/>
            <a:ext cx="3313229" cy="3421505"/>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5373743" y="3429000"/>
            <a:ext cx="3313972" cy="3429000"/>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3000"/>
            </a:lvl1pPr>
          </a:lstStyle>
          <a:p>
            <a:pPr lvl="0"/>
            <a:r>
              <a:rPr lang="en-US" dirty="0"/>
              <a:t>Right Photos Slide 3</a:t>
            </a:r>
          </a:p>
        </p:txBody>
      </p:sp>
    </p:spTree>
    <p:extLst>
      <p:ext uri="{BB962C8B-B14F-4D97-AF65-F5344CB8AC3E}">
        <p14:creationId xmlns:p14="http://schemas.microsoft.com/office/powerpoint/2010/main" val="2502847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16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117804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5405" y="5402035"/>
            <a:ext cx="6481560" cy="493897"/>
          </a:xfrm>
        </p:spPr>
        <p:txBody>
          <a:bodyPr>
            <a:noAutofit/>
          </a:bodyPr>
          <a:lstStyle>
            <a:lvl1pPr>
              <a:defRPr sz="3000" cap="all" baseline="0"/>
            </a:lvl1pPr>
          </a:lstStyle>
          <a:p>
            <a:pPr lvl="0"/>
            <a:r>
              <a:rPr lang="en-US" dirty="0"/>
              <a:t>PRESENTATION TITLE</a:t>
            </a:r>
          </a:p>
        </p:txBody>
      </p:sp>
    </p:spTree>
    <p:extLst>
      <p:ext uri="{BB962C8B-B14F-4D97-AF65-F5344CB8AC3E}">
        <p14:creationId xmlns:p14="http://schemas.microsoft.com/office/powerpoint/2010/main" val="3872715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latin typeface="+mn-lt"/>
              </a:defRPr>
            </a:lvl1pPr>
          </a:lstStyle>
          <a:p>
            <a:r>
              <a:rPr lang="en-US" dirty="0"/>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latin typeface="+mn-lt"/>
              </a:defRPr>
            </a:lvl1pPr>
          </a:lstStyle>
          <a:p>
            <a:r>
              <a:rPr lang="en-US" dirty="0"/>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3000"/>
            </a:lvl1pPr>
          </a:lstStyle>
          <a:p>
            <a:pPr lvl="0"/>
            <a:r>
              <a:rPr lang="en-US" dirty="0"/>
              <a:t>Team Slide 1</a:t>
            </a:r>
          </a:p>
        </p:txBody>
      </p:sp>
    </p:spTree>
    <p:extLst>
      <p:ext uri="{BB962C8B-B14F-4D97-AF65-F5344CB8AC3E}">
        <p14:creationId xmlns:p14="http://schemas.microsoft.com/office/powerpoint/2010/main" val="1275113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3000"/>
            </a:lvl1pPr>
          </a:lstStyle>
          <a:p>
            <a:pPr lvl="0"/>
            <a:r>
              <a:rPr lang="en-US" dirty="0"/>
              <a:t>Team Slide 2</a:t>
            </a:r>
          </a:p>
        </p:txBody>
      </p:sp>
    </p:spTree>
    <p:extLst>
      <p:ext uri="{BB962C8B-B14F-4D97-AF65-F5344CB8AC3E}">
        <p14:creationId xmlns:p14="http://schemas.microsoft.com/office/powerpoint/2010/main" val="2258538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dirty="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dirty="0">
                <a:solidFill>
                  <a:schemeClr val="tx1"/>
                </a:solidFill>
                <a:latin typeface="+mn-lt"/>
                <a:ea typeface="+mn-ea"/>
                <a:cs typeface="+mn-cs"/>
              </a:rPr>
              <a:t>Measles</a:t>
            </a:r>
            <a:r>
              <a:rPr lang="en-US" sz="1250" b="0" i="0" kern="1200" baseline="0" dirty="0">
                <a:solidFill>
                  <a:schemeClr val="tx1"/>
                </a:solidFill>
                <a:latin typeface="+mn-lt"/>
                <a:ea typeface="+mn-ea"/>
                <a:cs typeface="+mn-cs"/>
              </a:rPr>
              <a:t> </a:t>
            </a:r>
            <a:r>
              <a:rPr lang="en-US" sz="125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err="1">
                <a:solidFill>
                  <a:schemeClr val="tx1"/>
                </a:solidFill>
                <a:latin typeface="+mn-lt"/>
                <a:ea typeface="+mn-ea"/>
                <a:cs typeface="+mn-cs"/>
              </a:rPr>
              <a:t>EndAIDS</a:t>
            </a:r>
            <a:endParaRPr lang="en-US" sz="1250" b="0" i="0" kern="1200" dirty="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dirty="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Community Health</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dirty="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dirty="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dirty="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Public Health</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algn="ctr">
              <a:spcBef>
                <a:spcPts val="1200"/>
              </a:spcBef>
            </a:pPr>
            <a:r>
              <a:rPr lang="en-US" sz="1250" b="0" i="0" kern="1200" dirty="0">
                <a:solidFill>
                  <a:schemeClr val="tx1"/>
                </a:solidFill>
                <a:latin typeface="+mn-lt"/>
                <a:ea typeface="+mn-ea"/>
                <a:cs typeface="+mn-cs"/>
              </a:rPr>
              <a:t>Puget</a:t>
            </a:r>
            <a:r>
              <a:rPr lang="en-US" sz="1250" b="0" i="0" kern="1200" baseline="0" dirty="0">
                <a:solidFill>
                  <a:schemeClr val="tx1"/>
                </a:solidFill>
                <a:latin typeface="+mn-lt"/>
                <a:ea typeface="+mn-ea"/>
                <a:cs typeface="+mn-cs"/>
              </a:rPr>
              <a:t> Sound Cleanup</a:t>
            </a:r>
            <a:endParaRPr lang="en-US" sz="1250" b="0" i="0" kern="1200" dirty="0">
              <a:solidFill>
                <a:schemeClr val="tx1"/>
              </a:solidFill>
              <a:latin typeface="+mn-lt"/>
              <a:ea typeface="+mn-ea"/>
              <a:cs typeface="+mn-cs"/>
            </a:endParaRPr>
          </a:p>
          <a:p>
            <a:pPr algn="ctr">
              <a:spcBef>
                <a:spcPts val="600"/>
              </a:spcBef>
            </a:pPr>
            <a:r>
              <a:rPr lang="en-US" sz="1250" b="0" i="0" kern="1200" dirty="0">
                <a:solidFill>
                  <a:schemeClr val="tx1"/>
                </a:solidFill>
                <a:latin typeface="+mn-lt"/>
                <a:ea typeface="+mn-ea"/>
                <a:cs typeface="+mn-cs"/>
              </a:rPr>
              <a:t> PFAS</a:t>
            </a:r>
          </a:p>
          <a:p>
            <a:pPr algn="ctr">
              <a:spcBef>
                <a:spcPts val="600"/>
              </a:spcBef>
            </a:pPr>
            <a:r>
              <a:rPr lang="en-US" sz="1250" b="0" i="0" kern="1200" dirty="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dirty="0">
                <a:solidFill>
                  <a:schemeClr val="tx1"/>
                </a:solidFill>
                <a:latin typeface="+mn-lt"/>
                <a:ea typeface="+mn-ea"/>
                <a:cs typeface="+mn-cs"/>
              </a:rPr>
              <a:t>Quality Assurance</a:t>
            </a:r>
          </a:p>
          <a:p>
            <a:pPr algn="ctr">
              <a:spcBef>
                <a:spcPts val="1200"/>
              </a:spcBef>
            </a:pPr>
            <a:r>
              <a:rPr lang="en-US" sz="1800" b="0" i="1" kern="1200" dirty="0">
                <a:solidFill>
                  <a:srgbClr val="349D96"/>
                </a:solidFill>
                <a:latin typeface="+mn-lt"/>
                <a:ea typeface="+mn-ea"/>
                <a:cs typeface="+mn-cs"/>
              </a:rPr>
              <a:t>Initiatives</a:t>
            </a:r>
            <a:endParaRPr lang="en-US" sz="1800" dirty="0">
              <a:solidFill>
                <a:srgbClr val="349D96"/>
              </a:solidFill>
              <a:latin typeface="+mn-lt"/>
            </a:endParaRPr>
          </a:p>
          <a:p>
            <a:pPr marL="0" algn="ctr" defTabSz="914400" rtl="0" eaLnBrk="1" latinLnBrk="0" hangingPunct="1">
              <a:spcBef>
                <a:spcPts val="1200"/>
              </a:spcBef>
            </a:pPr>
            <a:r>
              <a:rPr lang="en-US" sz="1250" b="0" i="0" kern="1200" dirty="0">
                <a:solidFill>
                  <a:schemeClr val="tx1"/>
                </a:solidFill>
                <a:latin typeface="+mn-lt"/>
                <a:ea typeface="+mn-ea"/>
                <a:cs typeface="+mn-cs"/>
              </a:rPr>
              <a:t>Opioids</a:t>
            </a:r>
          </a:p>
          <a:p>
            <a:pPr marL="0" algn="ctr" defTabSz="914400" rtl="0" eaLnBrk="1" latinLnBrk="0" hangingPunct="1">
              <a:spcBef>
                <a:spcPts val="600"/>
              </a:spcBef>
            </a:pPr>
            <a:r>
              <a:rPr lang="en-US" sz="1250" b="0" i="0" kern="1200" dirty="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dirty="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dirty="0">
                <a:solidFill>
                  <a:schemeClr val="tx1"/>
                </a:solidFill>
                <a:latin typeface="+mn-lt"/>
                <a:ea typeface="+mn-ea"/>
                <a:cs typeface="+mn-cs"/>
              </a:rPr>
              <a:t> Health Professions</a:t>
            </a:r>
          </a:p>
        </p:txBody>
      </p:sp>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lstStyle>
            <a:lvl1pPr>
              <a:defRPr lang="en-US" sz="44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0515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latin typeface="+mn-lt"/>
              </a:defRPr>
            </a:lvl1pPr>
          </a:lstStyle>
          <a:p>
            <a:r>
              <a:rPr lang="en-US" dirty="0"/>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3000"/>
            </a:lvl1pPr>
          </a:lstStyle>
          <a:p>
            <a:pPr lvl="0"/>
            <a:r>
              <a:rPr lang="en-US" dirty="0"/>
              <a:t>Web Presence Screenshot</a:t>
            </a:r>
          </a:p>
        </p:txBody>
      </p:sp>
    </p:spTree>
    <p:extLst>
      <p:ext uri="{BB962C8B-B14F-4D97-AF65-F5344CB8AC3E}">
        <p14:creationId xmlns:p14="http://schemas.microsoft.com/office/powerpoint/2010/main" val="146105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3000"/>
            </a:lvl1pPr>
          </a:lstStyle>
          <a:p>
            <a:pPr lvl="0"/>
            <a:r>
              <a:rPr lang="en-US" dirty="0"/>
              <a:t>Web Presence Address</a:t>
            </a:r>
          </a:p>
        </p:txBody>
      </p:sp>
    </p:spTree>
    <p:extLst>
      <p:ext uri="{BB962C8B-B14F-4D97-AF65-F5344CB8AC3E}">
        <p14:creationId xmlns:p14="http://schemas.microsoft.com/office/powerpoint/2010/main" val="950436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91052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latin typeface="+mn-lt"/>
              </a:defRPr>
            </a:lvl1pPr>
          </a:lstStyle>
          <a:p>
            <a:r>
              <a:rPr lang="en-US" dirty="0"/>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3000"/>
            </a:lvl1pPr>
          </a:lstStyle>
          <a:p>
            <a:pPr lvl="0"/>
            <a:r>
              <a:rPr lang="en-US" dirty="0"/>
              <a:t>Mobile Presence Screenshot</a:t>
            </a:r>
          </a:p>
        </p:txBody>
      </p:sp>
    </p:spTree>
    <p:extLst>
      <p:ext uri="{BB962C8B-B14F-4D97-AF65-F5344CB8AC3E}">
        <p14:creationId xmlns:p14="http://schemas.microsoft.com/office/powerpoint/2010/main" val="3532812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3000"/>
            </a:lvl1pPr>
          </a:lstStyle>
          <a:p>
            <a:pPr lvl="0"/>
            <a:r>
              <a:rPr lang="en-US" dirty="0"/>
              <a:t>Mobile Presence Address</a:t>
            </a:r>
          </a:p>
        </p:txBody>
      </p:sp>
    </p:spTree>
    <p:extLst>
      <p:ext uri="{BB962C8B-B14F-4D97-AF65-F5344CB8AC3E}">
        <p14:creationId xmlns:p14="http://schemas.microsoft.com/office/powerpoint/2010/main" val="2960526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rmAutofit/>
          </a:bodyPr>
          <a:lstStyle>
            <a:lvl1pPr algn="ctr">
              <a:defRPr sz="3000"/>
            </a:lvl1pPr>
          </a:lstStyle>
          <a:p>
            <a:pPr lvl="0"/>
            <a:r>
              <a:rPr lang="en-US" dirty="0"/>
              <a:t>Questions?</a:t>
            </a:r>
          </a:p>
        </p:txBody>
      </p:sp>
    </p:spTree>
    <p:extLst>
      <p:ext uri="{BB962C8B-B14F-4D97-AF65-F5344CB8AC3E}">
        <p14:creationId xmlns:p14="http://schemas.microsoft.com/office/powerpoint/2010/main" val="760446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grpSp>
        <p:nvGrpSpPr>
          <p:cNvPr id="27" name="Group 26"/>
          <p:cNvGrpSpPr/>
          <p:nvPr userDrawn="1"/>
        </p:nvGrpSpPr>
        <p:grpSpPr>
          <a:xfrm>
            <a:off x="4604589" y="6015517"/>
            <a:ext cx="2960552" cy="312808"/>
            <a:chOff x="3474400" y="6034689"/>
            <a:chExt cx="2220414" cy="312808"/>
          </a:xfrm>
        </p:grpSpPr>
        <p:grpSp>
          <p:nvGrpSpPr>
            <p:cNvPr id="28" name="Group 27"/>
            <p:cNvGrpSpPr/>
            <p:nvPr userDrawn="1"/>
          </p:nvGrpSpPr>
          <p:grpSpPr>
            <a:xfrm>
              <a:off x="3474400" y="6034689"/>
              <a:ext cx="2220414" cy="312808"/>
              <a:chOff x="3474400" y="6034689"/>
              <a:chExt cx="2220414" cy="312808"/>
            </a:xfrm>
          </p:grpSpPr>
          <p:sp>
            <p:nvSpPr>
              <p:cNvPr id="31" name="Rounded Rectangle 30"/>
              <p:cNvSpPr/>
              <p:nvPr userDrawn="1"/>
            </p:nvSpPr>
            <p:spPr>
              <a:xfrm>
                <a:off x="5004078" y="6034689"/>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ounded Rectangle 31"/>
              <p:cNvSpPr/>
              <p:nvPr userDrawn="1"/>
            </p:nvSpPr>
            <p:spPr>
              <a:xfrm>
                <a:off x="4622260" y="6034689"/>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8524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6661"/>
                <a:ext cx="250032" cy="204014"/>
              </a:xfrm>
              <a:prstGeom prst="rect">
                <a:avLst/>
              </a:prstGeom>
            </p:spPr>
          </p:pic>
          <p:sp>
            <p:nvSpPr>
              <p:cNvPr id="43" name="Rounded Rectangle 42"/>
              <p:cNvSpPr/>
              <p:nvPr userDrawn="1"/>
            </p:nvSpPr>
            <p:spPr>
              <a:xfrm>
                <a:off x="5385781" y="6039444"/>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sp>
        <p:nvSpPr>
          <p:cNvPr id="45" name="Title 2"/>
          <p:cNvSpPr>
            <a:spLocks noGrp="1"/>
          </p:cNvSpPr>
          <p:nvPr>
            <p:ph type="title" hasCustomPrompt="1"/>
          </p:nvPr>
        </p:nvSpPr>
        <p:spPr>
          <a:xfrm>
            <a:off x="-11081" y="663993"/>
            <a:ext cx="12180916" cy="520628"/>
          </a:xfrm>
        </p:spPr>
        <p:txBody>
          <a:bodyPr>
            <a:normAutofit/>
          </a:bodyPr>
          <a:lstStyle>
            <a:lvl1pPr algn="ctr">
              <a:defRPr sz="3000"/>
            </a:lvl1pPr>
          </a:lstStyle>
          <a:p>
            <a:pPr lvl="0"/>
            <a:r>
              <a:rPr lang="en-US" dirty="0"/>
              <a:t>Contact 1</a:t>
            </a:r>
          </a:p>
        </p:txBody>
      </p:sp>
    </p:spTree>
    <p:extLst>
      <p:ext uri="{BB962C8B-B14F-4D97-AF65-F5344CB8AC3E}">
        <p14:creationId xmlns:p14="http://schemas.microsoft.com/office/powerpoint/2010/main" val="41680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2"/>
          </a:xfrm>
        </p:spPr>
        <p:txBody>
          <a:bodyPr>
            <a:normAutofit/>
          </a:bodyPr>
          <a:lstStyle>
            <a:lvl1pPr marL="0" indent="0">
              <a:buNone/>
              <a:defRPr sz="200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25" y="1"/>
            <a:ext cx="12200525"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24986"/>
            <a:ext cx="6481560" cy="472187"/>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cap="all" baseline="0"/>
            </a:lvl1pPr>
          </a:lstStyle>
          <a:p>
            <a:pPr lvl="0"/>
            <a:r>
              <a:rPr lang="en-US" dirty="0"/>
              <a:t>PRESENTATION TITLE</a:t>
            </a:r>
          </a:p>
        </p:txBody>
      </p:sp>
    </p:spTree>
    <p:extLst>
      <p:ext uri="{BB962C8B-B14F-4D97-AF65-F5344CB8AC3E}">
        <p14:creationId xmlns:p14="http://schemas.microsoft.com/office/powerpoint/2010/main" val="400711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latin typeface="+mn-lt"/>
              </a:defRPr>
            </a:lvl1pPr>
          </a:lstStyle>
          <a:p>
            <a:r>
              <a:rPr lang="en-US" dirty="0"/>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grpSp>
        <p:nvGrpSpPr>
          <p:cNvPr id="44" name="Group 43"/>
          <p:cNvGrpSpPr/>
          <p:nvPr userDrawn="1"/>
        </p:nvGrpSpPr>
        <p:grpSpPr>
          <a:xfrm>
            <a:off x="4604589" y="6015517"/>
            <a:ext cx="2960552" cy="312808"/>
            <a:chOff x="3474400" y="6034689"/>
            <a:chExt cx="2220414" cy="312808"/>
          </a:xfrm>
        </p:grpSpPr>
        <p:grpSp>
          <p:nvGrpSpPr>
            <p:cNvPr id="48" name="Group 47"/>
            <p:cNvGrpSpPr/>
            <p:nvPr userDrawn="1"/>
          </p:nvGrpSpPr>
          <p:grpSpPr>
            <a:xfrm>
              <a:off x="3474400" y="6034689"/>
              <a:ext cx="2220414" cy="312808"/>
              <a:chOff x="3474400" y="6034689"/>
              <a:chExt cx="2220414" cy="312808"/>
            </a:xfrm>
          </p:grpSpPr>
          <p:sp>
            <p:nvSpPr>
              <p:cNvPr id="50" name="Rounded Rectangle 49"/>
              <p:cNvSpPr/>
              <p:nvPr userDrawn="1"/>
            </p:nvSpPr>
            <p:spPr>
              <a:xfrm>
                <a:off x="5004078" y="6034689"/>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Rounded Rectangle 50"/>
              <p:cNvSpPr/>
              <p:nvPr userDrawn="1"/>
            </p:nvSpPr>
            <p:spPr>
              <a:xfrm>
                <a:off x="4622260" y="6034689"/>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Rounded Rectangle 5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Rounded Rectangle 5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Rounded Rectangle 54"/>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8524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6661"/>
                <a:ext cx="250032" cy="204014"/>
              </a:xfrm>
              <a:prstGeom prst="rect">
                <a:avLst/>
              </a:prstGeom>
            </p:spPr>
          </p:pic>
          <p:sp>
            <p:nvSpPr>
              <p:cNvPr id="73" name="Rounded Rectangle 72"/>
              <p:cNvSpPr/>
              <p:nvPr userDrawn="1"/>
            </p:nvSpPr>
            <p:spPr>
              <a:xfrm>
                <a:off x="5385781" y="6039444"/>
                <a:ext cx="309033" cy="308053"/>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49" name="Picture 4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sp>
        <p:nvSpPr>
          <p:cNvPr id="2" name="Title 1"/>
          <p:cNvSpPr>
            <a:spLocks noGrp="1"/>
          </p:cNvSpPr>
          <p:nvPr>
            <p:ph type="title" hasCustomPrompt="1"/>
          </p:nvPr>
        </p:nvSpPr>
        <p:spPr>
          <a:xfrm>
            <a:off x="-11135" y="664528"/>
            <a:ext cx="12192000" cy="520093"/>
          </a:xfrm>
        </p:spPr>
        <p:txBody>
          <a:bodyPr>
            <a:normAutofit/>
          </a:bodyPr>
          <a:lstStyle>
            <a:lvl1pPr algn="ctr">
              <a:defRPr sz="3000"/>
            </a:lvl1pPr>
          </a:lstStyle>
          <a:p>
            <a:pPr lvl="0"/>
            <a:r>
              <a:rPr lang="en-US" dirty="0"/>
              <a:t>Contact 2</a:t>
            </a:r>
          </a:p>
        </p:txBody>
      </p:sp>
    </p:spTree>
    <p:extLst>
      <p:ext uri="{BB962C8B-B14F-4D97-AF65-F5344CB8AC3E}">
        <p14:creationId xmlns:p14="http://schemas.microsoft.com/office/powerpoint/2010/main" val="3518422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3000"/>
            </a:lvl1pPr>
          </a:lstStyle>
          <a:p>
            <a:pPr lvl="0"/>
            <a:r>
              <a:rPr lang="en-US" dirty="0"/>
              <a:t>Blank Slide</a:t>
            </a:r>
          </a:p>
        </p:txBody>
      </p:sp>
    </p:spTree>
    <p:extLst>
      <p:ext uri="{BB962C8B-B14F-4D97-AF65-F5344CB8AC3E}">
        <p14:creationId xmlns:p14="http://schemas.microsoft.com/office/powerpoint/2010/main" val="2801549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12699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742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5477" y="3678573"/>
            <a:ext cx="3681047" cy="1222739"/>
          </a:xfrm>
          <a:prstGeom prst="rect">
            <a:avLst/>
          </a:prstGeom>
          <a:ln>
            <a:noFill/>
          </a:ln>
        </p:spPr>
      </p:pic>
      <p:sp>
        <p:nvSpPr>
          <p:cNvPr id="4" name="TextBox 3"/>
          <p:cNvSpPr txBox="1"/>
          <p:nvPr userDrawn="1"/>
        </p:nvSpPr>
        <p:spPr>
          <a:xfrm>
            <a:off x="1" y="5374638"/>
            <a:ext cx="12191999" cy="954107"/>
          </a:xfrm>
          <a:prstGeom prst="rect">
            <a:avLst/>
          </a:prstGeom>
          <a:noFill/>
        </p:spPr>
        <p:txBody>
          <a:bodyPr wrap="square" rtlCol="0">
            <a:spAutoFit/>
          </a:bodyPr>
          <a:lstStyle/>
          <a:p>
            <a:pPr algn="ctr"/>
            <a:r>
              <a:rPr lang="en-US" sz="1400" dirty="0">
                <a:solidFill>
                  <a:schemeClr val="bg1"/>
                </a:solidFill>
                <a:latin typeface="+mn-lt"/>
              </a:rPr>
              <a:t>Washington</a:t>
            </a:r>
            <a:r>
              <a:rPr lang="en-US" sz="1400" baseline="0" dirty="0">
                <a:solidFill>
                  <a:schemeClr val="bg1"/>
                </a:solidFill>
                <a:latin typeface="+mn-lt"/>
              </a:rPr>
              <a:t> State Department of Health </a:t>
            </a:r>
            <a:r>
              <a:rPr lang="en-US" sz="1400" dirty="0">
                <a:solidFill>
                  <a:schemeClr val="bg1"/>
                </a:solidFill>
                <a:latin typeface="+mn-lt"/>
              </a:rPr>
              <a:t>is committed to providing customers with forms</a:t>
            </a:r>
          </a:p>
          <a:p>
            <a:pPr algn="ctr"/>
            <a:r>
              <a:rPr lang="en-US" sz="1400" dirty="0">
                <a:solidFill>
                  <a:schemeClr val="bg1"/>
                </a:solidFill>
                <a:latin typeface="+mn-lt"/>
              </a:rPr>
              <a:t>and publications in appropriate alternate formats. Requests can be made by calling</a:t>
            </a:r>
          </a:p>
          <a:p>
            <a:pPr algn="ctr"/>
            <a:r>
              <a:rPr lang="en-US" sz="1400" dirty="0">
                <a:solidFill>
                  <a:schemeClr val="bg1"/>
                </a:solidFill>
                <a:latin typeface="+mn-lt"/>
              </a:rPr>
              <a:t>800-525-0127 or by email at </a:t>
            </a:r>
            <a:r>
              <a:rPr lang="en-US" sz="1400" u="none" dirty="0">
                <a:solidFill>
                  <a:schemeClr val="bg1"/>
                </a:solidFill>
                <a:latin typeface="+mn-lt"/>
              </a:rPr>
              <a:t>civil.rights@doh.wa.gov</a:t>
            </a:r>
            <a:r>
              <a:rPr lang="en-US" sz="1400" dirty="0">
                <a:solidFill>
                  <a:schemeClr val="bg1"/>
                </a:solidFill>
                <a:latin typeface="+mn-lt"/>
              </a:rPr>
              <a:t>. TTY users dial 711.</a:t>
            </a:r>
          </a:p>
          <a:p>
            <a:pPr algn="ctr"/>
            <a:endParaRPr lang="en-US" sz="1400" dirty="0">
              <a:solidFill>
                <a:schemeClr val="bg1"/>
              </a:solidFill>
              <a:latin typeface="+mn-lt"/>
            </a:endParaRPr>
          </a:p>
        </p:txBody>
      </p:sp>
    </p:spTree>
    <p:extLst>
      <p:ext uri="{BB962C8B-B14F-4D97-AF65-F5344CB8AC3E}">
        <p14:creationId xmlns:p14="http://schemas.microsoft.com/office/powerpoint/2010/main" val="215418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4572000"/>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4" y="5445458"/>
            <a:ext cx="6483511" cy="441527"/>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 TITLE</a:t>
            </a:r>
          </a:p>
        </p:txBody>
      </p:sp>
    </p:spTree>
    <p:extLst>
      <p:ext uri="{BB962C8B-B14F-4D97-AF65-F5344CB8AC3E}">
        <p14:creationId xmlns:p14="http://schemas.microsoft.com/office/powerpoint/2010/main" val="333271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4433455" y="5897172"/>
            <a:ext cx="6481560" cy="472351"/>
          </a:xfrm>
        </p:spPr>
        <p:txBody>
          <a:bodyPr>
            <a:normAutofit/>
          </a:bodyPr>
          <a:lstStyle>
            <a:lvl1pPr marL="0" indent="0">
              <a:buNone/>
              <a:defRPr sz="2000">
                <a:solidFill>
                  <a:schemeClr val="tx1"/>
                </a:solidFill>
              </a:defRPr>
            </a:lvl1pPr>
          </a:lstStyle>
          <a:p>
            <a:pPr lvl="0"/>
            <a:r>
              <a:rPr lang="en-US" dirty="0"/>
              <a:t>Office/Program</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4572001"/>
          </a:xfrm>
          <a:prstGeom prst="rect">
            <a:avLst/>
          </a:prstGeom>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3455" y="5431809"/>
            <a:ext cx="6481560" cy="465362"/>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cap="all" baseline="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 TITLE</a:t>
            </a:r>
          </a:p>
        </p:txBody>
      </p:sp>
    </p:spTree>
    <p:extLst>
      <p:ext uri="{BB962C8B-B14F-4D97-AF65-F5344CB8AC3E}">
        <p14:creationId xmlns:p14="http://schemas.microsoft.com/office/powerpoint/2010/main" val="341883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lvl1pPr>
          </a:lstStyle>
          <a:p>
            <a:r>
              <a:rPr lang="en-US"/>
              <a:t>Click icon to add picture</a:t>
            </a:r>
            <a:endParaRPr lang="en-US" dirty="0"/>
          </a:p>
        </p:txBody>
      </p:sp>
      <p:sp>
        <p:nvSpPr>
          <p:cNvPr id="11" name="Text Placeholder 2"/>
          <p:cNvSpPr>
            <a:spLocks noGrp="1"/>
          </p:cNvSpPr>
          <p:nvPr>
            <p:ph type="body" sz="quarter" idx="12" hasCustomPrompt="1"/>
          </p:nvPr>
        </p:nvSpPr>
        <p:spPr>
          <a:xfrm>
            <a:off x="4431503" y="5897172"/>
            <a:ext cx="6483511" cy="472352"/>
          </a:xfrm>
        </p:spPr>
        <p:txBody>
          <a:bodyPr>
            <a:normAutofit/>
          </a:bodyPr>
          <a:lstStyle>
            <a:lvl1pPr marL="0" indent="0">
              <a:buNone/>
              <a:defRPr sz="2000">
                <a:solidFill>
                  <a:schemeClr val="tx1"/>
                </a:solidFill>
              </a:defRPr>
            </a:lvl1pPr>
          </a:lstStyle>
          <a:p>
            <a:pPr lvl="0"/>
            <a:r>
              <a:rPr lang="en-US" dirty="0"/>
              <a:t>Office/Program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2" name="Title 1"/>
          <p:cNvSpPr>
            <a:spLocks noGrp="1"/>
          </p:cNvSpPr>
          <p:nvPr>
            <p:ph type="title" hasCustomPrompt="1"/>
          </p:nvPr>
        </p:nvSpPr>
        <p:spPr>
          <a:xfrm>
            <a:off x="4431503" y="5443432"/>
            <a:ext cx="6483511" cy="453740"/>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30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 TITLE</a:t>
            </a:r>
          </a:p>
        </p:txBody>
      </p:sp>
    </p:spTree>
    <p:extLst>
      <p:ext uri="{BB962C8B-B14F-4D97-AF65-F5344CB8AC3E}">
        <p14:creationId xmlns:p14="http://schemas.microsoft.com/office/powerpoint/2010/main" val="371738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dirty="0"/>
              <a:t>Subtitle 1</a:t>
            </a:r>
          </a:p>
        </p:txBody>
      </p:sp>
    </p:spTree>
    <p:extLst>
      <p:ext uri="{BB962C8B-B14F-4D97-AF65-F5344CB8AC3E}">
        <p14:creationId xmlns:p14="http://schemas.microsoft.com/office/powerpoint/2010/main" val="3015255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2853995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5796" y="5479577"/>
            <a:ext cx="6772940" cy="417595"/>
          </a:xfrm>
        </p:spPr>
        <p:txBody>
          <a:bodyPr/>
          <a:lstStyle/>
          <a:p>
            <a:r>
              <a:rPr lang="en-US" dirty="0"/>
              <a:t>November 9</a:t>
            </a:r>
            <a:r>
              <a:rPr lang="en-US" sz="3200" dirty="0"/>
              <a:t>, 2021 </a:t>
            </a:r>
            <a:br>
              <a:rPr lang="en-US" sz="3200" dirty="0"/>
            </a:br>
            <a:r>
              <a:rPr lang="en-US" dirty="0"/>
              <a:t>R10 Virtual Summit</a:t>
            </a:r>
            <a:br>
              <a:rPr lang="en-US" dirty="0"/>
            </a:br>
            <a:r>
              <a:rPr lang="en-US" sz="2000" dirty="0"/>
              <a:t>Focused outreach and support for licensed Home-Based Childcare Centers in WA</a:t>
            </a:r>
          </a:p>
        </p:txBody>
      </p:sp>
    </p:spTree>
    <p:extLst>
      <p:ext uri="{BB962C8B-B14F-4D97-AF65-F5344CB8AC3E}">
        <p14:creationId xmlns:p14="http://schemas.microsoft.com/office/powerpoint/2010/main" val="4056456609"/>
      </p:ext>
    </p:extLst>
  </p:cSld>
  <p:clrMapOvr>
    <a:masterClrMapping/>
  </p:clrMapOvr>
  <mc:AlternateContent xmlns:mc="http://schemas.openxmlformats.org/markup-compatibility/2006" xmlns:p14="http://schemas.microsoft.com/office/powerpoint/2010/main">
    <mc:Choice Requires="p14">
      <p:transition spd="slow" p14:dur="2000" advTm="9224"/>
    </mc:Choice>
    <mc:Fallback xmlns="">
      <p:transition spd="slow" advTm="92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Prioritizing Centers for Testing</a:t>
            </a:r>
          </a:p>
          <a:p>
            <a:pPr marL="0" indent="0">
              <a:buNone/>
            </a:pPr>
            <a:endParaRPr lang="en-US" dirty="0"/>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Lessons Learned</a:t>
            </a:r>
          </a:p>
        </p:txBody>
      </p:sp>
    </p:spTree>
    <p:extLst>
      <p:ext uri="{BB962C8B-B14F-4D97-AF65-F5344CB8AC3E}">
        <p14:creationId xmlns:p14="http://schemas.microsoft.com/office/powerpoint/2010/main" val="4161678542"/>
      </p:ext>
    </p:extLst>
  </p:cSld>
  <p:clrMapOvr>
    <a:masterClrMapping/>
  </p:clrMapOvr>
  <mc:AlternateContent xmlns:mc="http://schemas.openxmlformats.org/markup-compatibility/2006" xmlns:p14="http://schemas.microsoft.com/office/powerpoint/2010/main">
    <mc:Choice Requires="p14">
      <p:transition spd="slow" p14:dur="2000" advTm="27986"/>
    </mc:Choice>
    <mc:Fallback xmlns="">
      <p:transition spd="slow" advTm="279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Prioritizing Centers for Testing</a:t>
            </a:r>
          </a:p>
          <a:p>
            <a:pPr marL="0" indent="0">
              <a:buNone/>
            </a:pPr>
            <a:endParaRPr lang="en-US" dirty="0"/>
          </a:p>
          <a:p>
            <a:r>
              <a:rPr lang="en-US" dirty="0"/>
              <a:t>Returned Letters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Lessons Learned</a:t>
            </a:r>
          </a:p>
        </p:txBody>
      </p:sp>
    </p:spTree>
    <p:extLst>
      <p:ext uri="{BB962C8B-B14F-4D97-AF65-F5344CB8AC3E}">
        <p14:creationId xmlns:p14="http://schemas.microsoft.com/office/powerpoint/2010/main" val="3173716603"/>
      </p:ext>
    </p:extLst>
  </p:cSld>
  <p:clrMapOvr>
    <a:masterClrMapping/>
  </p:clrMapOvr>
  <mc:AlternateContent xmlns:mc="http://schemas.openxmlformats.org/markup-compatibility/2006" xmlns:p14="http://schemas.microsoft.com/office/powerpoint/2010/main">
    <mc:Choice Requires="p14">
      <p:transition spd="slow" p14:dur="2000" advTm="64820"/>
    </mc:Choice>
    <mc:Fallback xmlns="">
      <p:transition spd="slow" advTm="648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Prioritizing Centers for Testing</a:t>
            </a:r>
          </a:p>
          <a:p>
            <a:pPr marL="0" indent="0">
              <a:buNone/>
            </a:pPr>
            <a:endParaRPr lang="en-US" dirty="0"/>
          </a:p>
          <a:p>
            <a:r>
              <a:rPr lang="en-US" dirty="0"/>
              <a:t>Returned Letters</a:t>
            </a:r>
          </a:p>
          <a:p>
            <a:pPr marL="0" indent="0">
              <a:buNone/>
            </a:pPr>
            <a:endParaRPr lang="en-US" dirty="0"/>
          </a:p>
          <a:p>
            <a:r>
              <a:rPr lang="en-US" dirty="0"/>
              <a:t>Language Barriers and Accessibility</a:t>
            </a:r>
          </a:p>
          <a:p>
            <a:pPr marL="0" indent="0">
              <a:buNone/>
            </a:pPr>
            <a:endParaRPr lang="en-US" dirty="0"/>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Lessons Learned</a:t>
            </a:r>
          </a:p>
        </p:txBody>
      </p:sp>
    </p:spTree>
    <p:extLst>
      <p:ext uri="{BB962C8B-B14F-4D97-AF65-F5344CB8AC3E}">
        <p14:creationId xmlns:p14="http://schemas.microsoft.com/office/powerpoint/2010/main" val="3692317736"/>
      </p:ext>
    </p:extLst>
  </p:cSld>
  <p:clrMapOvr>
    <a:masterClrMapping/>
  </p:clrMapOvr>
  <mc:AlternateContent xmlns:mc="http://schemas.openxmlformats.org/markup-compatibility/2006" xmlns:p14="http://schemas.microsoft.com/office/powerpoint/2010/main">
    <mc:Choice Requires="p14">
      <p:transition spd="slow" p14:dur="2000" advTm="81714"/>
    </mc:Choice>
    <mc:Fallback xmlns="">
      <p:transition spd="slow" advTm="817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Prioritizing Centers for Testing</a:t>
            </a:r>
          </a:p>
          <a:p>
            <a:pPr marL="0" indent="0">
              <a:buNone/>
            </a:pPr>
            <a:endParaRPr lang="en-US" dirty="0"/>
          </a:p>
          <a:p>
            <a:r>
              <a:rPr lang="en-US" dirty="0"/>
              <a:t>Returned Letters</a:t>
            </a:r>
          </a:p>
          <a:p>
            <a:pPr marL="0" indent="0">
              <a:buNone/>
            </a:pPr>
            <a:endParaRPr lang="en-US" dirty="0"/>
          </a:p>
          <a:p>
            <a:r>
              <a:rPr lang="en-US" dirty="0"/>
              <a:t>Language Barriers and Accessibility</a:t>
            </a:r>
          </a:p>
          <a:p>
            <a:pPr marL="0" indent="0">
              <a:buNone/>
            </a:pPr>
            <a:endParaRPr lang="en-US" dirty="0"/>
          </a:p>
          <a:p>
            <a:r>
              <a:rPr lang="en-US" dirty="0"/>
              <a:t>Return on Free Test Kits</a:t>
            </a:r>
          </a:p>
          <a:p>
            <a:pPr marL="0" indent="0">
              <a:buNone/>
            </a:pPr>
            <a:endParaRPr lang="en-US" dirty="0"/>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Lessons Learned</a:t>
            </a:r>
          </a:p>
        </p:txBody>
      </p:sp>
    </p:spTree>
    <p:extLst>
      <p:ext uri="{BB962C8B-B14F-4D97-AF65-F5344CB8AC3E}">
        <p14:creationId xmlns:p14="http://schemas.microsoft.com/office/powerpoint/2010/main" val="2078896021"/>
      </p:ext>
    </p:extLst>
  </p:cSld>
  <p:clrMapOvr>
    <a:masterClrMapping/>
  </p:clrMapOvr>
  <mc:AlternateContent xmlns:mc="http://schemas.openxmlformats.org/markup-compatibility/2006" xmlns:p14="http://schemas.microsoft.com/office/powerpoint/2010/main">
    <mc:Choice Requires="p14">
      <p:transition spd="slow" p14:dur="2000" advTm="19825"/>
    </mc:Choice>
    <mc:Fallback xmlns="">
      <p:transition spd="slow" advTm="198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Prioritizing Centers for Testing</a:t>
            </a:r>
          </a:p>
          <a:p>
            <a:pPr marL="0" indent="0">
              <a:buNone/>
            </a:pPr>
            <a:endParaRPr lang="en-US" dirty="0"/>
          </a:p>
          <a:p>
            <a:r>
              <a:rPr lang="en-US" dirty="0"/>
              <a:t>Returned Letters</a:t>
            </a:r>
          </a:p>
          <a:p>
            <a:pPr marL="0" indent="0">
              <a:buNone/>
            </a:pPr>
            <a:endParaRPr lang="en-US" dirty="0"/>
          </a:p>
          <a:p>
            <a:r>
              <a:rPr lang="en-US" dirty="0"/>
              <a:t>Language Barriers and Accessibility</a:t>
            </a:r>
          </a:p>
          <a:p>
            <a:pPr marL="0" indent="0">
              <a:buNone/>
            </a:pPr>
            <a:endParaRPr lang="en-US" dirty="0"/>
          </a:p>
          <a:p>
            <a:r>
              <a:rPr lang="en-US" dirty="0"/>
              <a:t>Return on Free Test Kits</a:t>
            </a:r>
          </a:p>
          <a:p>
            <a:pPr marL="0" indent="0">
              <a:buNone/>
            </a:pPr>
            <a:endParaRPr lang="en-US" dirty="0"/>
          </a:p>
          <a:p>
            <a:r>
              <a:rPr lang="en-US" dirty="0"/>
              <a:t>Test Kit Vendors &amp; Working with National Labs</a:t>
            </a:r>
          </a:p>
          <a:p>
            <a:endParaRPr lang="en-US" dirty="0"/>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Lessons Learned</a:t>
            </a:r>
          </a:p>
        </p:txBody>
      </p:sp>
    </p:spTree>
    <p:extLst>
      <p:ext uri="{BB962C8B-B14F-4D97-AF65-F5344CB8AC3E}">
        <p14:creationId xmlns:p14="http://schemas.microsoft.com/office/powerpoint/2010/main" val="1220441887"/>
      </p:ext>
    </p:extLst>
  </p:cSld>
  <p:clrMapOvr>
    <a:masterClrMapping/>
  </p:clrMapOvr>
  <mc:AlternateContent xmlns:mc="http://schemas.openxmlformats.org/markup-compatibility/2006" xmlns:p14="http://schemas.microsoft.com/office/powerpoint/2010/main">
    <mc:Choice Requires="p14">
      <p:transition spd="slow" p14:dur="2000" advTm="51382"/>
    </mc:Choice>
    <mc:Fallback xmlns="">
      <p:transition spd="slow" advTm="5138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2319398" y="1942968"/>
            <a:ext cx="7553207" cy="2446153"/>
          </a:xfrm>
        </p:spPr>
        <p:txBody>
          <a:bodyPr/>
          <a:lstStyle/>
          <a:p>
            <a:pPr marL="0" indent="0">
              <a:buNone/>
            </a:pPr>
            <a:r>
              <a:rPr lang="en-US" sz="2400" dirty="0"/>
              <a:t>“Absolutely!!  Such a great offer!  Please send me a kit, which I will do immediately.  Everyone should be required to do this.  If not for our own families, then for the sake of those in our care, that we are responsible for.</a:t>
            </a:r>
          </a:p>
          <a:p>
            <a:pPr marL="0" indent="0">
              <a:buNone/>
            </a:pPr>
            <a:endParaRPr lang="en-US" sz="2400" dirty="0"/>
          </a:p>
          <a:p>
            <a:pPr marL="0" indent="0">
              <a:buNone/>
            </a:pPr>
            <a:r>
              <a:rPr lang="en-US" sz="2400" dirty="0"/>
              <a:t>Thank you so Much!”</a:t>
            </a:r>
          </a:p>
          <a:p>
            <a:pPr marL="0" indent="0">
              <a:buNone/>
            </a:pPr>
            <a:endParaRPr lang="en-US" sz="2400" dirty="0"/>
          </a:p>
          <a:p>
            <a:pPr marL="0" indent="0">
              <a:buNone/>
            </a:pPr>
            <a:r>
              <a:rPr lang="en-US" sz="2400" dirty="0"/>
              <a:t>			 		KRPRESCHOOL</a:t>
            </a:r>
          </a:p>
          <a:p>
            <a:pPr marL="0" indent="0">
              <a:buNone/>
            </a:pPr>
            <a:endParaRPr lang="en-US" sz="2400" dirty="0"/>
          </a:p>
          <a:p>
            <a:pPr marL="0" indent="0">
              <a:buNone/>
            </a:pPr>
            <a:r>
              <a:rPr lang="en-US" sz="2400" dirty="0"/>
              <a:t>				</a:t>
            </a:r>
          </a:p>
          <a:p>
            <a:endParaRPr lang="en-US" sz="2400" dirty="0"/>
          </a:p>
        </p:txBody>
      </p:sp>
      <p:sp>
        <p:nvSpPr>
          <p:cNvPr id="3" name="Title 2"/>
          <p:cNvSpPr>
            <a:spLocks noGrp="1"/>
          </p:cNvSpPr>
          <p:nvPr>
            <p:ph type="title"/>
          </p:nvPr>
        </p:nvSpPr>
        <p:spPr/>
        <p:txBody>
          <a:bodyPr>
            <a:normAutofit fontScale="90000"/>
          </a:bodyPr>
          <a:lstStyle/>
          <a:p>
            <a:r>
              <a:rPr lang="en-US" dirty="0"/>
              <a:t>Feedback</a:t>
            </a:r>
          </a:p>
        </p:txBody>
      </p:sp>
    </p:spTree>
    <p:extLst>
      <p:ext uri="{BB962C8B-B14F-4D97-AF65-F5344CB8AC3E}">
        <p14:creationId xmlns:p14="http://schemas.microsoft.com/office/powerpoint/2010/main" val="1241870987"/>
      </p:ext>
    </p:extLst>
  </p:cSld>
  <p:clrMapOvr>
    <a:masterClrMapping/>
  </p:clrMapOvr>
  <mc:AlternateContent xmlns:mc="http://schemas.openxmlformats.org/markup-compatibility/2006" xmlns:p14="http://schemas.microsoft.com/office/powerpoint/2010/main">
    <mc:Choice Requires="p14">
      <p:transition spd="slow" p14:dur="2000" advTm="38198"/>
    </mc:Choice>
    <mc:Fallback xmlns="">
      <p:transition spd="slow" advTm="381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CDE81-FEA9-484F-9624-589F68773CF7}"/>
              </a:ext>
            </a:extLst>
          </p:cNvPr>
          <p:cNvSpPr>
            <a:spLocks noGrp="1"/>
          </p:cNvSpPr>
          <p:nvPr>
            <p:ph type="body" sz="quarter" idx="12"/>
          </p:nvPr>
        </p:nvSpPr>
        <p:spPr/>
        <p:txBody>
          <a:bodyPr/>
          <a:lstStyle/>
          <a:p>
            <a:r>
              <a:rPr lang="en-US" b="1" dirty="0"/>
              <a:t>Doh.radon@doh.wa.gov</a:t>
            </a:r>
          </a:p>
        </p:txBody>
      </p:sp>
      <p:sp>
        <p:nvSpPr>
          <p:cNvPr id="3" name="Title 2">
            <a:extLst>
              <a:ext uri="{FF2B5EF4-FFF2-40B4-BE49-F238E27FC236}">
                <a16:creationId xmlns:a16="http://schemas.microsoft.com/office/drawing/2014/main" id="{4BCB4820-DB7F-46BB-9F1E-14955F0EADFC}"/>
              </a:ext>
            </a:extLst>
          </p:cNvPr>
          <p:cNvSpPr>
            <a:spLocks noGrp="1"/>
          </p:cNvSpPr>
          <p:nvPr>
            <p:ph type="title"/>
          </p:nvPr>
        </p:nvSpPr>
        <p:spPr/>
        <p:txBody>
          <a:bodyPr>
            <a:normAutofit fontScale="90000"/>
          </a:bodyPr>
          <a:lstStyle/>
          <a:p>
            <a:r>
              <a:rPr lang="en-US" dirty="0"/>
              <a:t>Questions? </a:t>
            </a:r>
          </a:p>
        </p:txBody>
      </p:sp>
    </p:spTree>
    <p:extLst>
      <p:ext uri="{BB962C8B-B14F-4D97-AF65-F5344CB8AC3E}">
        <p14:creationId xmlns:p14="http://schemas.microsoft.com/office/powerpoint/2010/main" val="198231773"/>
      </p:ext>
    </p:extLst>
  </p:cSld>
  <p:clrMapOvr>
    <a:masterClrMapping/>
  </p:clrMapOvr>
  <mc:AlternateContent xmlns:mc="http://schemas.openxmlformats.org/markup-compatibility/2006" xmlns:p14="http://schemas.microsoft.com/office/powerpoint/2010/main">
    <mc:Choice Requires="p14">
      <p:transition spd="slow" p14:dur="2000" advTm="17739"/>
    </mc:Choice>
    <mc:Fallback xmlns="">
      <p:transition spd="slow" advTm="177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ECA483-BB31-4D88-9171-517076CB8381}"/>
              </a:ext>
            </a:extLst>
          </p:cNvPr>
          <p:cNvSpPr>
            <a:spLocks noGrp="1"/>
          </p:cNvSpPr>
          <p:nvPr>
            <p:ph type="body" sz="quarter" idx="15"/>
          </p:nvPr>
        </p:nvSpPr>
        <p:spPr/>
        <p:txBody>
          <a:bodyPr>
            <a:normAutofit/>
          </a:bodyPr>
          <a:lstStyle/>
          <a:p>
            <a:r>
              <a:rPr lang="en-US" dirty="0"/>
              <a:t>Vacant</a:t>
            </a:r>
          </a:p>
        </p:txBody>
      </p:sp>
      <p:sp>
        <p:nvSpPr>
          <p:cNvPr id="3" name="Text Placeholder 2">
            <a:extLst>
              <a:ext uri="{FF2B5EF4-FFF2-40B4-BE49-F238E27FC236}">
                <a16:creationId xmlns:a16="http://schemas.microsoft.com/office/drawing/2014/main" id="{E6E8AF1C-1D37-4590-856F-2FEA385077D4}"/>
              </a:ext>
            </a:extLst>
          </p:cNvPr>
          <p:cNvSpPr>
            <a:spLocks noGrp="1"/>
          </p:cNvSpPr>
          <p:nvPr>
            <p:ph type="body" sz="quarter" idx="16"/>
          </p:nvPr>
        </p:nvSpPr>
        <p:spPr/>
        <p:txBody>
          <a:bodyPr/>
          <a:lstStyle/>
          <a:p>
            <a:r>
              <a:rPr lang="en-US" dirty="0"/>
              <a:t>Gary Garrety</a:t>
            </a:r>
          </a:p>
        </p:txBody>
      </p:sp>
      <p:sp>
        <p:nvSpPr>
          <p:cNvPr id="4" name="Text Placeholder 3">
            <a:extLst>
              <a:ext uri="{FF2B5EF4-FFF2-40B4-BE49-F238E27FC236}">
                <a16:creationId xmlns:a16="http://schemas.microsoft.com/office/drawing/2014/main" id="{1AAA818F-42B4-4109-81CA-F526E0AAE7B8}"/>
              </a:ext>
            </a:extLst>
          </p:cNvPr>
          <p:cNvSpPr>
            <a:spLocks noGrp="1"/>
          </p:cNvSpPr>
          <p:nvPr>
            <p:ph type="body" sz="quarter" idx="17"/>
          </p:nvPr>
        </p:nvSpPr>
        <p:spPr/>
        <p:txBody>
          <a:bodyPr>
            <a:normAutofit fontScale="92500" lnSpcReduction="20000"/>
          </a:bodyPr>
          <a:lstStyle/>
          <a:p>
            <a:r>
              <a:rPr lang="en-US" dirty="0"/>
              <a:t>Radon Director</a:t>
            </a:r>
          </a:p>
        </p:txBody>
      </p:sp>
      <p:sp>
        <p:nvSpPr>
          <p:cNvPr id="5" name="Text Placeholder 4">
            <a:extLst>
              <a:ext uri="{FF2B5EF4-FFF2-40B4-BE49-F238E27FC236}">
                <a16:creationId xmlns:a16="http://schemas.microsoft.com/office/drawing/2014/main" id="{844C76F8-B3D8-49F4-9818-BD70FD9EFEAE}"/>
              </a:ext>
            </a:extLst>
          </p:cNvPr>
          <p:cNvSpPr>
            <a:spLocks noGrp="1"/>
          </p:cNvSpPr>
          <p:nvPr>
            <p:ph type="body" sz="quarter" idx="18"/>
          </p:nvPr>
        </p:nvSpPr>
        <p:spPr/>
        <p:txBody>
          <a:bodyPr>
            <a:normAutofit fontScale="92500" lnSpcReduction="20000"/>
          </a:bodyPr>
          <a:lstStyle/>
          <a:p>
            <a:r>
              <a:rPr lang="en-US" dirty="0"/>
              <a:t>Radon Liaison</a:t>
            </a:r>
          </a:p>
        </p:txBody>
      </p:sp>
      <p:sp>
        <p:nvSpPr>
          <p:cNvPr id="8" name="Title 7">
            <a:extLst>
              <a:ext uri="{FF2B5EF4-FFF2-40B4-BE49-F238E27FC236}">
                <a16:creationId xmlns:a16="http://schemas.microsoft.com/office/drawing/2014/main" id="{4A7A036E-8083-4C95-AD81-3272FB198324}"/>
              </a:ext>
            </a:extLst>
          </p:cNvPr>
          <p:cNvSpPr>
            <a:spLocks noGrp="1"/>
          </p:cNvSpPr>
          <p:nvPr>
            <p:ph type="title"/>
          </p:nvPr>
        </p:nvSpPr>
        <p:spPr/>
        <p:txBody>
          <a:bodyPr>
            <a:normAutofit fontScale="90000"/>
          </a:bodyPr>
          <a:lstStyle/>
          <a:p>
            <a:r>
              <a:rPr lang="en-US" dirty="0"/>
              <a:t>Meet the Team</a:t>
            </a:r>
          </a:p>
        </p:txBody>
      </p:sp>
      <p:sp>
        <p:nvSpPr>
          <p:cNvPr id="9" name="Text Placeholder 2">
            <a:extLst>
              <a:ext uri="{FF2B5EF4-FFF2-40B4-BE49-F238E27FC236}">
                <a16:creationId xmlns:a16="http://schemas.microsoft.com/office/drawing/2014/main" id="{EA1BCF2F-B604-48F8-A11C-239546F968A9}"/>
              </a:ext>
            </a:extLst>
          </p:cNvPr>
          <p:cNvSpPr txBox="1">
            <a:spLocks/>
          </p:cNvSpPr>
          <p:nvPr/>
        </p:nvSpPr>
        <p:spPr>
          <a:xfrm>
            <a:off x="5036246" y="4018497"/>
            <a:ext cx="2473325" cy="412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349D96"/>
              </a:buClr>
              <a:buFont typeface="Wingdings" panose="05000000000000000000" pitchFamily="2" charset="2"/>
              <a:buNone/>
              <a:defRPr sz="2200" b="1" kern="120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Calibri" panose="020F0502020204030204"/>
              </a:rPr>
              <a:t>Lize Williams</a:t>
            </a:r>
          </a:p>
        </p:txBody>
      </p:sp>
      <p:sp>
        <p:nvSpPr>
          <p:cNvPr id="10" name="Text Placeholder 4">
            <a:extLst>
              <a:ext uri="{FF2B5EF4-FFF2-40B4-BE49-F238E27FC236}">
                <a16:creationId xmlns:a16="http://schemas.microsoft.com/office/drawing/2014/main" id="{BC65B83F-3391-4A84-98B8-C22767D1655C}"/>
              </a:ext>
            </a:extLst>
          </p:cNvPr>
          <p:cNvSpPr txBox="1">
            <a:spLocks/>
          </p:cNvSpPr>
          <p:nvPr/>
        </p:nvSpPr>
        <p:spPr>
          <a:xfrm>
            <a:off x="5036245" y="4353482"/>
            <a:ext cx="2473325" cy="41275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Clr>
                <a:srgbClr val="349D96"/>
              </a:buClr>
              <a:buFont typeface="Wingdings" panose="05000000000000000000" pitchFamily="2" charset="2"/>
              <a:buNone/>
              <a:defRPr sz="2000" i="1" kern="120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Calibri" panose="020F0502020204030204"/>
              </a:rPr>
              <a:t>Communications Strategist</a:t>
            </a:r>
          </a:p>
        </p:txBody>
      </p:sp>
    </p:spTree>
    <p:extLst>
      <p:ext uri="{BB962C8B-B14F-4D97-AF65-F5344CB8AC3E}">
        <p14:creationId xmlns:p14="http://schemas.microsoft.com/office/powerpoint/2010/main" val="729768518"/>
      </p:ext>
    </p:extLst>
  </p:cSld>
  <p:clrMapOvr>
    <a:masterClrMapping/>
  </p:clrMapOvr>
  <mc:AlternateContent xmlns:mc="http://schemas.openxmlformats.org/markup-compatibility/2006" xmlns:p14="http://schemas.microsoft.com/office/powerpoint/2010/main">
    <mc:Choice Requires="p14">
      <p:transition spd="slow" p14:dur="2000" advTm="26567"/>
    </mc:Choice>
    <mc:Fallback xmlns="">
      <p:transition spd="slow" advTm="265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Funded by the EPA SIRG Grant</a:t>
            </a:r>
            <a:br>
              <a:rPr lang="en-US" dirty="0"/>
            </a:br>
            <a:endParaRPr lang="en-US" dirty="0"/>
          </a:p>
          <a:p>
            <a:r>
              <a:rPr lang="en-US" dirty="0"/>
              <a:t>Goal of grant is to increase awareness and reduce exposure to radon throughout Washington State</a:t>
            </a:r>
            <a:br>
              <a:rPr lang="en-US" dirty="0"/>
            </a:br>
            <a:endParaRPr lang="en-US" dirty="0"/>
          </a:p>
          <a:p>
            <a:r>
              <a:rPr lang="en-US" dirty="0"/>
              <a:t>Under this grant, we focus on: </a:t>
            </a:r>
          </a:p>
          <a:p>
            <a:pPr lvl="1"/>
            <a:r>
              <a:rPr lang="en-US" dirty="0"/>
              <a:t>Outreach (incl. Radon Hotline)</a:t>
            </a:r>
          </a:p>
          <a:p>
            <a:pPr lvl="1"/>
            <a:r>
              <a:rPr lang="en-US" dirty="0"/>
              <a:t>Home-Based Childcare Center Testing</a:t>
            </a:r>
          </a:p>
          <a:p>
            <a:pPr lvl="1"/>
            <a:r>
              <a:rPr lang="en-US" dirty="0"/>
              <a:t>Renter/Homeowner Testing </a:t>
            </a:r>
          </a:p>
          <a:p>
            <a:pPr lvl="1"/>
            <a:endParaRPr lang="en-US" dirty="0"/>
          </a:p>
          <a:p>
            <a:endParaRPr lang="en-US" dirty="0"/>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WA DOH Radon Program</a:t>
            </a:r>
          </a:p>
        </p:txBody>
      </p:sp>
    </p:spTree>
    <p:extLst>
      <p:ext uri="{BB962C8B-B14F-4D97-AF65-F5344CB8AC3E}">
        <p14:creationId xmlns:p14="http://schemas.microsoft.com/office/powerpoint/2010/main" val="1325333792"/>
      </p:ext>
    </p:extLst>
  </p:cSld>
  <p:clrMapOvr>
    <a:masterClrMapping/>
  </p:clrMapOvr>
  <mc:AlternateContent xmlns:mc="http://schemas.openxmlformats.org/markup-compatibility/2006" xmlns:p14="http://schemas.microsoft.com/office/powerpoint/2010/main">
    <mc:Choice Requires="p14">
      <p:transition spd="slow" p14:dur="2000" advTm="43575"/>
    </mc:Choice>
    <mc:Fallback xmlns="">
      <p:transition spd="slow" advTm="4357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ADEE0-908A-4320-A049-61D134777FA3}"/>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70753318-3F1B-46EC-AAA6-C9B8DCA7294F}"/>
              </a:ext>
            </a:extLst>
          </p:cNvPr>
          <p:cNvSpPr>
            <a:spLocks noGrp="1"/>
          </p:cNvSpPr>
          <p:nvPr>
            <p:ph type="title"/>
          </p:nvPr>
        </p:nvSpPr>
        <p:spPr/>
        <p:txBody>
          <a:bodyPr>
            <a:normAutofit fontScale="90000"/>
          </a:bodyPr>
          <a:lstStyle/>
          <a:p>
            <a:r>
              <a:rPr lang="en-US" dirty="0"/>
              <a:t>Home-Based Childcare Center Testing</a:t>
            </a:r>
          </a:p>
        </p:txBody>
      </p:sp>
    </p:spTree>
    <p:extLst>
      <p:ext uri="{BB962C8B-B14F-4D97-AF65-F5344CB8AC3E}">
        <p14:creationId xmlns:p14="http://schemas.microsoft.com/office/powerpoint/2010/main" val="973007313"/>
      </p:ext>
    </p:extLst>
  </p:cSld>
  <p:clrMapOvr>
    <a:masterClrMapping/>
  </p:clrMapOvr>
  <mc:AlternateContent xmlns:mc="http://schemas.openxmlformats.org/markup-compatibility/2006" xmlns:p14="http://schemas.microsoft.com/office/powerpoint/2010/main">
    <mc:Choice Requires="p14">
      <p:transition spd="slow" p14:dur="2000" advTm="12374"/>
    </mc:Choice>
    <mc:Fallback xmlns="">
      <p:transition spd="slow" advTm="123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Center-Based Childcare (~2000 in WA)</a:t>
            </a:r>
          </a:p>
          <a:p>
            <a:pPr lvl="1"/>
            <a:r>
              <a:rPr lang="en-US" dirty="0"/>
              <a:t>State-licensed, staff are licensed and trained</a:t>
            </a:r>
          </a:p>
          <a:p>
            <a:pPr lvl="1"/>
            <a:r>
              <a:rPr lang="en-US" dirty="0"/>
              <a:t>Run similarly to a school – age-based groups</a:t>
            </a:r>
          </a:p>
          <a:p>
            <a:pPr lvl="1"/>
            <a:r>
              <a:rPr lang="en-US" dirty="0"/>
              <a:t>More than one caregiver available</a:t>
            </a:r>
          </a:p>
          <a:p>
            <a:pPr lvl="1"/>
            <a:endParaRPr lang="en-US" dirty="0"/>
          </a:p>
          <a:p>
            <a:r>
              <a:rPr lang="en-US" dirty="0"/>
              <a:t>Home-Based Childcare (~3500 in WA)</a:t>
            </a:r>
          </a:p>
          <a:p>
            <a:pPr lvl="1"/>
            <a:r>
              <a:rPr lang="en-US" dirty="0"/>
              <a:t>Run out of the provider’s home, often while caring for own children</a:t>
            </a:r>
          </a:p>
          <a:p>
            <a:pPr lvl="1"/>
            <a:r>
              <a:rPr lang="en-US" dirty="0"/>
              <a:t>May be state licensed and trained</a:t>
            </a:r>
          </a:p>
          <a:p>
            <a:pPr lvl="1"/>
            <a:r>
              <a:rPr lang="en-US" dirty="0"/>
              <a:t>Fewer children</a:t>
            </a:r>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What’s in a Name? </a:t>
            </a:r>
          </a:p>
        </p:txBody>
      </p:sp>
    </p:spTree>
    <p:extLst>
      <p:ext uri="{BB962C8B-B14F-4D97-AF65-F5344CB8AC3E}">
        <p14:creationId xmlns:p14="http://schemas.microsoft.com/office/powerpoint/2010/main" val="2937821794"/>
      </p:ext>
    </p:extLst>
  </p:cSld>
  <p:clrMapOvr>
    <a:masterClrMapping/>
  </p:clrMapOvr>
  <mc:AlternateContent xmlns:mc="http://schemas.openxmlformats.org/markup-compatibility/2006" xmlns:p14="http://schemas.microsoft.com/office/powerpoint/2010/main">
    <mc:Choice Requires="p14">
      <p:transition spd="slow" p14:dur="2000" advTm="94404"/>
    </mc:Choice>
    <mc:Fallback xmlns="">
      <p:transition spd="slow" advTm="944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3" name="Title 2">
            <a:extLst>
              <a:ext uri="{FF2B5EF4-FFF2-40B4-BE49-F238E27FC236}">
                <a16:creationId xmlns:a16="http://schemas.microsoft.com/office/drawing/2014/main" id="{29FAB49E-9EE3-41B4-ABEF-1A93AA284BA3}"/>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r>
              <a:rPr lang="en-US" sz="3100" dirty="0">
                <a:solidFill>
                  <a:srgbClr val="FFFFFF"/>
                </a:solidFill>
                <a:latin typeface="+mj-lt"/>
              </a:rPr>
              <a:t>Home-Based Childcare Centers</a:t>
            </a:r>
          </a:p>
        </p:txBody>
      </p:sp>
      <p:pic>
        <p:nvPicPr>
          <p:cNvPr id="4" name="Picture 3">
            <a:extLst>
              <a:ext uri="{FF2B5EF4-FFF2-40B4-BE49-F238E27FC236}">
                <a16:creationId xmlns:a16="http://schemas.microsoft.com/office/drawing/2014/main" id="{BD0C371C-8FF6-4D8B-8378-BE58A7B9B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988" y="1514408"/>
            <a:ext cx="5085525" cy="3826857"/>
          </a:xfrm>
          <a:prstGeom prst="rect">
            <a:avLst/>
          </a:prstGeom>
        </p:spPr>
      </p:pic>
    </p:spTree>
    <p:extLst>
      <p:ext uri="{BB962C8B-B14F-4D97-AF65-F5344CB8AC3E}">
        <p14:creationId xmlns:p14="http://schemas.microsoft.com/office/powerpoint/2010/main" val="3827880491"/>
      </p:ext>
    </p:extLst>
  </p:cSld>
  <p:clrMapOvr>
    <a:masterClrMapping/>
  </p:clrMapOvr>
  <mc:AlternateContent xmlns:mc="http://schemas.openxmlformats.org/markup-compatibility/2006" xmlns:p14="http://schemas.microsoft.com/office/powerpoint/2010/main">
    <mc:Choice Requires="p14">
      <p:transition spd="slow" p14:dur="2000" advTm="24255"/>
    </mc:Choice>
    <mc:Fallback xmlns="">
      <p:transition spd="slow" advTm="242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The Process</a:t>
            </a:r>
          </a:p>
        </p:txBody>
      </p:sp>
      <p:graphicFrame>
        <p:nvGraphicFramePr>
          <p:cNvPr id="4" name="Diagram 3">
            <a:extLst>
              <a:ext uri="{FF2B5EF4-FFF2-40B4-BE49-F238E27FC236}">
                <a16:creationId xmlns:a16="http://schemas.microsoft.com/office/drawing/2014/main" id="{060C2BBF-4971-491E-8809-D39522888457}"/>
              </a:ext>
            </a:extLst>
          </p:cNvPr>
          <p:cNvGraphicFramePr/>
          <p:nvPr/>
        </p:nvGraphicFramePr>
        <p:xfrm>
          <a:off x="2259723" y="1397000"/>
          <a:ext cx="802990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834702"/>
      </p:ext>
    </p:extLst>
  </p:cSld>
  <p:clrMapOvr>
    <a:masterClrMapping/>
  </p:clrMapOvr>
  <mc:AlternateContent xmlns:mc="http://schemas.openxmlformats.org/markup-compatibility/2006" xmlns:p14="http://schemas.microsoft.com/office/powerpoint/2010/main">
    <mc:Choice Requires="p14">
      <p:transition spd="slow" p14:dur="2000" advTm="100034"/>
    </mc:Choice>
    <mc:Fallback xmlns="">
      <p:transition spd="slow" advTm="1000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6034A-2D96-4A3E-9901-5A845717B317}"/>
              </a:ext>
            </a:extLst>
          </p:cNvPr>
          <p:cNvSpPr>
            <a:spLocks noGrp="1"/>
          </p:cNvSpPr>
          <p:nvPr>
            <p:ph type="body" sz="quarter" idx="22"/>
          </p:nvPr>
        </p:nvSpPr>
        <p:spPr/>
        <p:txBody>
          <a:bodyPr/>
          <a:lstStyle/>
          <a:p>
            <a:r>
              <a:rPr lang="en-US" dirty="0"/>
              <a:t>Prioritizing Centers for Testing</a:t>
            </a:r>
          </a:p>
        </p:txBody>
      </p:sp>
      <p:sp>
        <p:nvSpPr>
          <p:cNvPr id="3" name="Title 2">
            <a:extLst>
              <a:ext uri="{FF2B5EF4-FFF2-40B4-BE49-F238E27FC236}">
                <a16:creationId xmlns:a16="http://schemas.microsoft.com/office/drawing/2014/main" id="{BEC59D14-2AF6-413E-AA7E-C6CCFBA4A6E7}"/>
              </a:ext>
            </a:extLst>
          </p:cNvPr>
          <p:cNvSpPr>
            <a:spLocks noGrp="1"/>
          </p:cNvSpPr>
          <p:nvPr>
            <p:ph type="title"/>
          </p:nvPr>
        </p:nvSpPr>
        <p:spPr/>
        <p:txBody>
          <a:bodyPr>
            <a:normAutofit fontScale="90000"/>
          </a:bodyPr>
          <a:lstStyle/>
          <a:p>
            <a:r>
              <a:rPr lang="en-US" dirty="0"/>
              <a:t>Lessons Learned</a:t>
            </a:r>
          </a:p>
        </p:txBody>
      </p:sp>
    </p:spTree>
    <p:extLst>
      <p:ext uri="{BB962C8B-B14F-4D97-AF65-F5344CB8AC3E}">
        <p14:creationId xmlns:p14="http://schemas.microsoft.com/office/powerpoint/2010/main" val="3712516390"/>
      </p:ext>
    </p:extLst>
  </p:cSld>
  <p:clrMapOvr>
    <a:masterClrMapping/>
  </p:clrMapOvr>
  <mc:AlternateContent xmlns:mc="http://schemas.openxmlformats.org/markup-compatibility/2006" xmlns:p14="http://schemas.microsoft.com/office/powerpoint/2010/main">
    <mc:Choice Requires="p14">
      <p:transition spd="slow" p14:dur="2000" advTm="19821"/>
    </mc:Choice>
    <mc:Fallback xmlns="">
      <p:transition spd="slow" advTm="1982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49B401-754A-4B7B-AA38-A8B692A021EF}"/>
              </a:ext>
            </a:extLst>
          </p:cNvPr>
          <p:cNvPicPr>
            <a:picLocks noChangeAspect="1"/>
          </p:cNvPicPr>
          <p:nvPr/>
        </p:nvPicPr>
        <p:blipFill>
          <a:blip r:embed="rId3"/>
          <a:stretch>
            <a:fillRect/>
          </a:stretch>
        </p:blipFill>
        <p:spPr>
          <a:xfrm>
            <a:off x="6096000" y="1504623"/>
            <a:ext cx="6000750" cy="4314825"/>
          </a:xfrm>
          <a:prstGeom prst="rect">
            <a:avLst/>
          </a:prstGeom>
        </p:spPr>
      </p:pic>
      <p:sp>
        <p:nvSpPr>
          <p:cNvPr id="3" name="Title 2">
            <a:extLst>
              <a:ext uri="{FF2B5EF4-FFF2-40B4-BE49-F238E27FC236}">
                <a16:creationId xmlns:a16="http://schemas.microsoft.com/office/drawing/2014/main" id="{8075A6BD-CD38-4501-AC59-280C3E6060DF}"/>
              </a:ext>
            </a:extLst>
          </p:cNvPr>
          <p:cNvSpPr>
            <a:spLocks noGrp="1"/>
          </p:cNvSpPr>
          <p:nvPr>
            <p:ph type="title"/>
          </p:nvPr>
        </p:nvSpPr>
        <p:spPr/>
        <p:txBody>
          <a:bodyPr>
            <a:normAutofit fontScale="90000"/>
          </a:bodyPr>
          <a:lstStyle/>
          <a:p>
            <a:r>
              <a:rPr lang="en-US" dirty="0"/>
              <a:t>Prioritizing Centers for Testing</a:t>
            </a:r>
          </a:p>
        </p:txBody>
      </p:sp>
      <p:pic>
        <p:nvPicPr>
          <p:cNvPr id="6" name="Picture 5">
            <a:extLst>
              <a:ext uri="{FF2B5EF4-FFF2-40B4-BE49-F238E27FC236}">
                <a16:creationId xmlns:a16="http://schemas.microsoft.com/office/drawing/2014/main" id="{22BE879C-361A-4C8D-A7FF-1C4DE5913E50}"/>
              </a:ext>
            </a:extLst>
          </p:cNvPr>
          <p:cNvPicPr>
            <a:picLocks noChangeAspect="1"/>
          </p:cNvPicPr>
          <p:nvPr/>
        </p:nvPicPr>
        <p:blipFill>
          <a:blip r:embed="rId4"/>
          <a:stretch>
            <a:fillRect/>
          </a:stretch>
        </p:blipFill>
        <p:spPr>
          <a:xfrm>
            <a:off x="247650" y="1314123"/>
            <a:ext cx="5848350" cy="4505325"/>
          </a:xfrm>
          <a:prstGeom prst="rect">
            <a:avLst/>
          </a:prstGeom>
        </p:spPr>
      </p:pic>
    </p:spTree>
    <p:extLst>
      <p:ext uri="{BB962C8B-B14F-4D97-AF65-F5344CB8AC3E}">
        <p14:creationId xmlns:p14="http://schemas.microsoft.com/office/powerpoint/2010/main" val="3023925705"/>
      </p:ext>
    </p:extLst>
  </p:cSld>
  <p:clrMapOvr>
    <a:masterClrMapping/>
  </p:clrMapOvr>
  <mc:AlternateContent xmlns:mc="http://schemas.openxmlformats.org/markup-compatibility/2006" xmlns:p14="http://schemas.microsoft.com/office/powerpoint/2010/main">
    <mc:Choice Requires="p14">
      <p:transition spd="slow" p14:dur="2000" advTm="47321"/>
    </mc:Choice>
    <mc:Fallback xmlns="">
      <p:transition spd="slow" advTm="47321"/>
    </mc:Fallback>
  </mc:AlternateContent>
</p:sld>
</file>

<file path=ppt/theme/theme1.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0F1CE1BA83C9439999C7BECFE933B2" ma:contentTypeVersion="4" ma:contentTypeDescription="Create a new document." ma:contentTypeScope="" ma:versionID="a94fe14516e90de7ddda2cd644b09424">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f479a3c-fd5c-4bb2-bc24-807878202c3e" xmlns:ns6="586a8ec1-3648-4649-887b-5518e63e6986" targetNamespace="http://schemas.microsoft.com/office/2006/metadata/properties" ma:root="true" ma:fieldsID="d1caa4dd75a3679a088e33dd7a5ad56f" ns1:_="" ns2:_="" ns3:_="" ns4:_="" ns5:_="" ns6:_="">
    <xsd:import namespace="http://schemas.microsoft.com/sharepoint/v3"/>
    <xsd:import namespace="4ffa91fb-a0ff-4ac5-b2db-65c790d184a4"/>
    <xsd:import namespace="http://schemas.microsoft.com/sharepoint.v3"/>
    <xsd:import namespace="http://schemas.microsoft.com/sharepoint/v3/fields"/>
    <xsd:import namespace="af479a3c-fd5c-4bb2-bc24-807878202c3e"/>
    <xsd:import namespace="586a8ec1-3648-4649-887b-5518e63e698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310afea-aec3-4495-ac48-797b36c8eb2b}" ma:internalName="TaxCatchAllLabel" ma:readOnly="true" ma:showField="CatchAllDataLabel" ma:web="586a8ec1-3648-4649-887b-5518e63e698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310afea-aec3-4495-ac48-797b36c8eb2b}" ma:internalName="TaxCatchAll" ma:showField="CatchAllData" ma:web="586a8ec1-3648-4649-887b-5518e63e6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479a3c-fd5c-4bb2-bc24-807878202c3e"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a8ec1-3648-4649-887b-5518e63e698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2021-11-02T19:54:26+00:00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D7A2900A-B1C6-4170-9DD6-7B2AD839DD4B}"/>
</file>

<file path=customXml/itemProps2.xml><?xml version="1.0" encoding="utf-8"?>
<ds:datastoreItem xmlns:ds="http://schemas.openxmlformats.org/officeDocument/2006/customXml" ds:itemID="{13F311BE-4465-4FB5-96B9-03D2906BA4C9}"/>
</file>

<file path=customXml/itemProps3.xml><?xml version="1.0" encoding="utf-8"?>
<ds:datastoreItem xmlns:ds="http://schemas.openxmlformats.org/officeDocument/2006/customXml" ds:itemID="{812482DF-9E6A-4DC9-A48C-D08E195B8409}"/>
</file>

<file path=customXml/itemProps4.xml><?xml version="1.0" encoding="utf-8"?>
<ds:datastoreItem xmlns:ds="http://schemas.openxmlformats.org/officeDocument/2006/customXml" ds:itemID="{AB82947C-D9D2-4AFF-A549-EE971DEDE9DD}"/>
</file>

<file path=docProps/app.xml><?xml version="1.0" encoding="utf-8"?>
<Properties xmlns="http://schemas.openxmlformats.org/officeDocument/2006/extended-properties" xmlns:vt="http://schemas.openxmlformats.org/officeDocument/2006/docPropsVTypes">
  <TotalTime>159</TotalTime>
  <Words>2097</Words>
  <Application>Microsoft Office PowerPoint</Application>
  <PresentationFormat>Widescreen</PresentationFormat>
  <Paragraphs>147</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Courier New</vt:lpstr>
      <vt:lpstr>Wingdings</vt:lpstr>
      <vt:lpstr>1_Office Theme</vt:lpstr>
      <vt:lpstr>November 9, 2021  R10 Virtual Summit Focused outreach and support for licensed Home-Based Childcare Centers in WA</vt:lpstr>
      <vt:lpstr>Meet the Team</vt:lpstr>
      <vt:lpstr>WA DOH Radon Program</vt:lpstr>
      <vt:lpstr>Home-Based Childcare Center Testing</vt:lpstr>
      <vt:lpstr>What’s in a Name? </vt:lpstr>
      <vt:lpstr>Home-Based Childcare Centers</vt:lpstr>
      <vt:lpstr>The Process</vt:lpstr>
      <vt:lpstr>Lessons Learned</vt:lpstr>
      <vt:lpstr>Prioritizing Centers for Testing</vt:lpstr>
      <vt:lpstr>Lessons Learned</vt:lpstr>
      <vt:lpstr>Lessons Learned</vt:lpstr>
      <vt:lpstr>Lessons Learned</vt:lpstr>
      <vt:lpstr>Lessons Learned</vt:lpstr>
      <vt:lpstr>Lessons Learned</vt:lpstr>
      <vt:lpstr>Feedback</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Garrety, Gary J (DOH)</dc:creator>
  <cp:lastModifiedBy>Garrety, Gary J (DOH)</cp:lastModifiedBy>
  <cp:revision>16</cp:revision>
  <dcterms:created xsi:type="dcterms:W3CDTF">2021-11-02T19:00:39Z</dcterms:created>
  <dcterms:modified xsi:type="dcterms:W3CDTF">2021-11-02T21:45:15Z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0x010100060F1CE1BA83C9439999C7BECFE933B2</vt:lpwstr>
  </property>
  <property fmtid="{D5CDD505-2E9C-101B-9397-08002B2CF9AE}" pid="3" name="TaxKeyword">
    <vt:lpwstr/>
  </property>
</Properties>
</file>