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505" r:id="rId2"/>
    <p:sldId id="608" r:id="rId3"/>
    <p:sldId id="331" r:id="rId4"/>
    <p:sldId id="607" r:id="rId5"/>
    <p:sldId id="602" r:id="rId6"/>
    <p:sldId id="346" r:id="rId7"/>
    <p:sldId id="606" r:id="rId8"/>
    <p:sldId id="610" r:id="rId9"/>
    <p:sldId id="605" r:id="rId10"/>
    <p:sldId id="611" r:id="rId11"/>
    <p:sldId id="612" r:id="rId12"/>
    <p:sldId id="257" r:id="rId13"/>
    <p:sldId id="356" r:id="rId14"/>
    <p:sldId id="601" r:id="rId15"/>
    <p:sldId id="354" r:id="rId16"/>
    <p:sldId id="35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242" autoAdjust="0"/>
    <p:restoredTop sz="67568" autoAdjust="0"/>
  </p:normalViewPr>
  <p:slideViewPr>
    <p:cSldViewPr snapToGrid="0">
      <p:cViewPr varScale="1">
        <p:scale>
          <a:sx n="77" d="100"/>
          <a:sy n="77" d="100"/>
        </p:scale>
        <p:origin x="1380" y="84"/>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customXml" Target="../customXml/item4.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122318-AB73-4C33-8211-91D62FF798D2}" type="datetimeFigureOut">
              <a:rPr lang="en-US" smtClean="0"/>
              <a:t>11/4/2021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9B25C2-D802-47CA-B968-19124CF3D9CF}" type="slidenum">
              <a:rPr lang="en-US" smtClean="0"/>
              <a:t>‹#›</a:t>
            </a:fld>
            <a:endParaRPr lang="en-US"/>
          </a:p>
        </p:txBody>
      </p:sp>
    </p:spTree>
    <p:extLst>
      <p:ext uri="{BB962C8B-B14F-4D97-AF65-F5344CB8AC3E}">
        <p14:creationId xmlns:p14="http://schemas.microsoft.com/office/powerpoint/2010/main" val="25119713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am here to talk to you today about the Washington State Dept of Health Radon Program project to test home-based childcare centers for radon.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04FE9C-24EC-442B-850F-65B0BA925E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58005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Colorado CDPHE had already been very active in national radon work groups and was also in position to leverage long standing and active relationships between local, state and federal partners to make efficient use of resources already in place such as the already existing radon XML schema.  Colorado coordinated radon data flow, as well as coordinated states’ and federal partners’ (CDC) participation in the “Community of Interest.” </a:t>
            </a:r>
          </a:p>
          <a:p>
            <a:endParaRPr lang="en-US" dirty="0"/>
          </a:p>
          <a:p>
            <a:r>
              <a:rPr lang="en-US" dirty="0"/>
              <a:t>A condition of the grant was a commitment to re-using existing EN tools. We recognized and committed to using these already existing/available RCS tools:</a:t>
            </a:r>
          </a:p>
          <a:p>
            <a:endParaRPr lang="en-US" dirty="0"/>
          </a:p>
          <a:p>
            <a:r>
              <a:rPr lang="en-US" dirty="0"/>
              <a:t>•	Network Authorization and Authentication Services</a:t>
            </a:r>
          </a:p>
          <a:p>
            <a:r>
              <a:rPr lang="en-US" dirty="0"/>
              <a:t>•	OpenNode2 from the EN to participate in data exchange</a:t>
            </a:r>
          </a:p>
          <a:p>
            <a:r>
              <a:rPr lang="en-US" dirty="0"/>
              <a:t>•	Radon Reusability Package to standardize and submit our radon data</a:t>
            </a:r>
          </a:p>
          <a:p>
            <a:r>
              <a:rPr lang="en-US" dirty="0"/>
              <a:t>•	Exchange Network Discovery Services (ENDS) to submit and retrieve service information</a:t>
            </a:r>
          </a:p>
          <a:p>
            <a:r>
              <a:rPr lang="en-US" dirty="0"/>
              <a:t>•	Services Center</a:t>
            </a:r>
          </a:p>
          <a:p>
            <a:r>
              <a:rPr lang="en-US" dirty="0"/>
              <a:t>•	Virtual node: Implement the shared cloud node platform using WIZARD driven functionality</a:t>
            </a:r>
          </a:p>
          <a:p>
            <a:endParaRPr lang="en-US" dirty="0"/>
          </a:p>
        </p:txBody>
      </p:sp>
      <p:sp>
        <p:nvSpPr>
          <p:cNvPr id="4" name="Slide Number Placeholder 3"/>
          <p:cNvSpPr>
            <a:spLocks noGrp="1"/>
          </p:cNvSpPr>
          <p:nvPr>
            <p:ph type="sldNum" sz="quarter" idx="5"/>
          </p:nvPr>
        </p:nvSpPr>
        <p:spPr/>
        <p:txBody>
          <a:bodyPr/>
          <a:lstStyle/>
          <a:p>
            <a:fld id="{C29B25C2-D802-47CA-B968-19124CF3D9CF}" type="slidenum">
              <a:rPr lang="en-US" smtClean="0"/>
              <a:t>10</a:t>
            </a:fld>
            <a:endParaRPr lang="en-US"/>
          </a:p>
        </p:txBody>
      </p:sp>
    </p:spTree>
    <p:extLst>
      <p:ext uri="{BB962C8B-B14F-4D97-AF65-F5344CB8AC3E}">
        <p14:creationId xmlns:p14="http://schemas.microsoft.com/office/powerpoint/2010/main" val="7644182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WA submitted a proposal for the EPA Exchange Network (EN) grant to standardize schema for reporting and produce a robust radon data repository.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Utilizing EN might make the data easier to access from the labs, so that states wouldn’t have to get the radon data directly from each of the labs. The data could then flow from the repository to CDC. Making the data more complete, and less burden on states. </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Several ways to approach the need for more comprehensive and available radon data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Simplify it, streamline it,  and make it available to all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Radon – Optional </a:t>
            </a:r>
            <a:r>
              <a:rPr lang="en-US" baseline="0" dirty="0"/>
              <a:t>NCDM with CDC: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	- Optional / Optional – Optional for reporting and Optional for display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Radon is now being proposed for NCDM adoption</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C29B25C2-D802-47CA-B968-19124CF3D9CF}" type="slidenum">
              <a:rPr lang="en-US" smtClean="0"/>
              <a:t>11</a:t>
            </a:fld>
            <a:endParaRPr lang="en-US"/>
          </a:p>
        </p:txBody>
      </p:sp>
    </p:spTree>
    <p:extLst>
      <p:ext uri="{BB962C8B-B14F-4D97-AF65-F5344CB8AC3E}">
        <p14:creationId xmlns:p14="http://schemas.microsoft.com/office/powerpoint/2010/main" val="23299138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4d35d17eab_0_109:notes"/>
          <p:cNvSpPr>
            <a:spLocks noGrp="1" noRot="1" noChangeAspect="1"/>
          </p:cNvSpPr>
          <p:nvPr>
            <p:ph type="sldImg" idx="2"/>
          </p:nvPr>
        </p:nvSpPr>
        <p:spPr>
          <a:xfrm>
            <a:off x="2311400" y="525463"/>
            <a:ext cx="4673600" cy="2628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4d35d17eab_0_109:notes"/>
          <p:cNvSpPr txBox="1">
            <a:spLocks noGrp="1"/>
          </p:cNvSpPr>
          <p:nvPr>
            <p:ph type="body" idx="1"/>
          </p:nvPr>
        </p:nvSpPr>
        <p:spPr>
          <a:xfrm>
            <a:off x="929640" y="3329940"/>
            <a:ext cx="7437120" cy="3154680"/>
          </a:xfrm>
          <a:prstGeom prst="rect">
            <a:avLst/>
          </a:prstGeom>
        </p:spPr>
        <p:txBody>
          <a:bodyPr spcFirstLastPara="1" wrap="square" lIns="93162" tIns="93162" rIns="93162" bIns="93162" anchor="t" anchorCtr="0">
            <a:noAutofit/>
          </a:bodyPr>
          <a:lstStyle/>
          <a:p>
            <a:pPr marL="0" indent="0">
              <a:buNone/>
            </a:pPr>
            <a:r>
              <a:rPr lang="en-US" dirty="0"/>
              <a:t>Map of Radon Zones created by the EPA in 1993 used data on indoor radon measurements, geology, aerial radioactivity, soil parameters, and foundation types. </a:t>
            </a:r>
          </a:p>
          <a:p>
            <a:pPr marL="0" indent="0">
              <a:buNone/>
            </a:pPr>
            <a:endParaRPr lang="en-US" dirty="0"/>
          </a:p>
          <a:p>
            <a:pPr marL="0" indent="0">
              <a:buNone/>
            </a:pPr>
            <a:r>
              <a:rPr lang="en-US" dirty="0"/>
              <a:t>EPA recommends that this be supplemented with any available local data in order to further understand and predict the radon potential for a specific area.</a:t>
            </a:r>
          </a:p>
          <a:p>
            <a:pPr marL="0" indent="0">
              <a:buNone/>
            </a:pPr>
            <a:endParaRPr dirty="0"/>
          </a:p>
        </p:txBody>
      </p:sp>
    </p:spTree>
    <p:extLst>
      <p:ext uri="{BB962C8B-B14F-4D97-AF65-F5344CB8AC3E}">
        <p14:creationId xmlns:p14="http://schemas.microsoft.com/office/powerpoint/2010/main" val="23360345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a:p>
            <a:pPr marL="0" indent="0">
              <a:buNone/>
            </a:pPr>
            <a:endParaRPr lang="en-US" dirty="0"/>
          </a:p>
          <a:p>
            <a:pPr marL="0" indent="0">
              <a:buNone/>
            </a:pPr>
            <a:r>
              <a:rPr lang="en-US" dirty="0"/>
              <a:t>EPA zone</a:t>
            </a:r>
            <a:r>
              <a:rPr lang="en-US" baseline="0" dirty="0"/>
              <a:t> map is still widely used by people deciding on whether to test, mitigation companies staging services, outreach efforts and legislation.</a:t>
            </a:r>
          </a:p>
          <a:p>
            <a:pPr marL="0" indent="0">
              <a:buNone/>
            </a:pPr>
            <a:r>
              <a:rPr lang="en-US" baseline="0" dirty="0"/>
              <a:t>- WA has limited radon legislation but does call out the 7 counties on the EPA zone map for specific building codes</a:t>
            </a:r>
          </a:p>
          <a:p>
            <a:pPr marL="0" indent="0">
              <a:buNone/>
            </a:pPr>
            <a:endParaRPr lang="en-US" baseline="0" dirty="0"/>
          </a:p>
          <a:p>
            <a:pPr marL="0" indent="0">
              <a:buNone/>
            </a:pPr>
            <a:r>
              <a:rPr lang="en-US" baseline="0" dirty="0"/>
              <a:t>WTN combined test results</a:t>
            </a:r>
            <a:endParaRPr lang="en-US" dirty="0"/>
          </a:p>
          <a:p>
            <a:pPr marL="0" indent="0">
              <a:buNone/>
            </a:pPr>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7204FE9C-24EC-442B-850F-65B0BA925E10}" type="slidenum">
              <a:rPr lang="en-US" smtClean="0">
                <a:solidFill>
                  <a:prstClr val="black"/>
                </a:solidFill>
                <a:latin typeface="Calibri" panose="020F0502020204030204"/>
              </a:rPr>
              <a:pPr/>
              <a:t>13</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6971648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WA submitted a proposal for the EPA Exchange Network (EN) grant to standardize schema for reporting and produce a robust radon data repository.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Utilizing EN might make the data easier to access from the labs, so that states wouldn’t have to get the radon data directly from each of the labs. The data could then flow from the repository to CDC. </a:t>
            </a:r>
            <a:r>
              <a:rPr lang="en-US" sz="1200" kern="1200">
                <a:solidFill>
                  <a:schemeClr val="tx1"/>
                </a:solidFill>
                <a:effectLst/>
                <a:latin typeface="+mn-lt"/>
                <a:ea typeface="+mn-ea"/>
                <a:cs typeface="+mn-cs"/>
              </a:rPr>
              <a:t>Making the data more complete, and less burden on states. </a:t>
            </a:r>
            <a:endParaRPr lang="en-US" sz="1200"/>
          </a:p>
          <a:p>
            <a:endParaRPr lang="en-US" dirty="0"/>
          </a:p>
        </p:txBody>
      </p:sp>
      <p:sp>
        <p:nvSpPr>
          <p:cNvPr id="4" name="Slide Number Placeholder 3"/>
          <p:cNvSpPr>
            <a:spLocks noGrp="1"/>
          </p:cNvSpPr>
          <p:nvPr>
            <p:ph type="sldNum" sz="quarter" idx="5"/>
          </p:nvPr>
        </p:nvSpPr>
        <p:spPr/>
        <p:txBody>
          <a:bodyPr/>
          <a:lstStyle/>
          <a:p>
            <a:fld id="{C29B25C2-D802-47CA-B968-19124CF3D9CF}" type="slidenum">
              <a:rPr lang="en-US" smtClean="0"/>
              <a:t>14</a:t>
            </a:fld>
            <a:endParaRPr lang="en-US"/>
          </a:p>
        </p:txBody>
      </p:sp>
    </p:spTree>
    <p:extLst>
      <p:ext uri="{BB962C8B-B14F-4D97-AF65-F5344CB8AC3E}">
        <p14:creationId xmlns:p14="http://schemas.microsoft.com/office/powerpoint/2010/main" val="10106110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Radon NCDM adoption</a:t>
            </a:r>
          </a:p>
          <a:p>
            <a:endParaRPr lang="en-US" dirty="0"/>
          </a:p>
          <a:p>
            <a:r>
              <a:rPr lang="en-US" dirty="0"/>
              <a:t>Updated Radon national map</a:t>
            </a:r>
          </a:p>
        </p:txBody>
      </p:sp>
      <p:sp>
        <p:nvSpPr>
          <p:cNvPr id="4" name="Slide Number Placeholder 3"/>
          <p:cNvSpPr>
            <a:spLocks noGrp="1"/>
          </p:cNvSpPr>
          <p:nvPr>
            <p:ph type="sldNum" sz="quarter" idx="5"/>
          </p:nvPr>
        </p:nvSpPr>
        <p:spPr/>
        <p:txBody>
          <a:bodyPr/>
          <a:lstStyle/>
          <a:p>
            <a:fld id="{C29B25C2-D802-47CA-B968-19124CF3D9CF}" type="slidenum">
              <a:rPr lang="en-US" smtClean="0"/>
              <a:t>15</a:t>
            </a:fld>
            <a:endParaRPr lang="en-US"/>
          </a:p>
        </p:txBody>
      </p:sp>
    </p:spTree>
    <p:extLst>
      <p:ext uri="{BB962C8B-B14F-4D97-AF65-F5344CB8AC3E}">
        <p14:creationId xmlns:p14="http://schemas.microsoft.com/office/powerpoint/2010/main" val="41086606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dirty="0"/>
              <a:t>END SLIDE</a:t>
            </a:r>
            <a:endParaRPr lang="en-US" dirty="0"/>
          </a:p>
          <a:p>
            <a:pPr lvl="0"/>
            <a:endParaRPr lang="en-US" dirty="0"/>
          </a:p>
          <a:p>
            <a:pPr defTabSz="931774">
              <a:defRPr/>
            </a:pPr>
            <a:r>
              <a:rPr lang="en-US" b="1" u="sng" dirty="0"/>
              <a:t>Quick Help Tips</a:t>
            </a:r>
          </a:p>
          <a:p>
            <a:pPr lvl="0"/>
            <a:endParaRPr lang="en-US" dirty="0"/>
          </a:p>
          <a:p>
            <a:pPr lvl="0"/>
            <a:r>
              <a:rPr lang="en-US" b="1" dirty="0"/>
              <a:t>Insert this slide at the end of the presentation. It is not editable.</a:t>
            </a:r>
          </a:p>
        </p:txBody>
      </p:sp>
      <p:sp>
        <p:nvSpPr>
          <p:cNvPr id="4" name="Slide Number Placeholder 3"/>
          <p:cNvSpPr>
            <a:spLocks noGrp="1"/>
          </p:cNvSpPr>
          <p:nvPr>
            <p:ph type="sldNum" sz="quarter" idx="10"/>
          </p:nvPr>
        </p:nvSpPr>
        <p:spPr>
          <a:xfrm>
            <a:off x="3970938" y="8829967"/>
            <a:ext cx="3037840" cy="466433"/>
          </a:xfrm>
          <a:prstGeom prst="rect">
            <a:avLst/>
          </a:prstGeom>
        </p:spPr>
        <p:txBody>
          <a:bodyPr/>
          <a:lstStyle/>
          <a:p>
            <a:fld id="{7204FE9C-24EC-442B-850F-65B0BA925E10}" type="slidenum">
              <a:rPr lang="en-US" smtClean="0"/>
              <a:t>16</a:t>
            </a:fld>
            <a:endParaRPr lang="en-US" dirty="0"/>
          </a:p>
        </p:txBody>
      </p:sp>
    </p:spTree>
    <p:extLst>
      <p:ext uri="{BB962C8B-B14F-4D97-AF65-F5344CB8AC3E}">
        <p14:creationId xmlns:p14="http://schemas.microsoft.com/office/powerpoint/2010/main" val="15626235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Colorado CDPHE had already been very active in national radon work groups and was also in position to leverage long standing and active relationships between local, state and federal partners to make efficient use of resources already in place such as the already existing radon XML schema.  Colorado coordinated radon data flow, as well as coordinated states’ and federal partners’ (CDC) participation in the “Community of Interest.” </a:t>
            </a:r>
          </a:p>
          <a:p>
            <a:endParaRPr lang="en-US" dirty="0"/>
          </a:p>
          <a:p>
            <a:r>
              <a:rPr lang="en-US" dirty="0"/>
              <a:t>A condition of the grant was a commitment to re-using existing EN tools. We recognized and committed to using these already existing/available RCS tools:</a:t>
            </a:r>
          </a:p>
          <a:p>
            <a:endParaRPr lang="en-US" dirty="0"/>
          </a:p>
          <a:p>
            <a:r>
              <a:rPr lang="en-US" dirty="0"/>
              <a:t>•	Network Authorization and Authentication Services</a:t>
            </a:r>
          </a:p>
          <a:p>
            <a:r>
              <a:rPr lang="en-US" dirty="0"/>
              <a:t>•	OpenNode2 from the EN to participate in data exchange</a:t>
            </a:r>
          </a:p>
          <a:p>
            <a:r>
              <a:rPr lang="en-US" dirty="0"/>
              <a:t>•	Radon Reusability Package to standardize and submit our radon data</a:t>
            </a:r>
          </a:p>
          <a:p>
            <a:r>
              <a:rPr lang="en-US" dirty="0"/>
              <a:t>•	Exchange Network Discovery Services (ENDS) to submit and retrieve service information</a:t>
            </a:r>
          </a:p>
          <a:p>
            <a:r>
              <a:rPr lang="en-US" dirty="0"/>
              <a:t>•	Services Center</a:t>
            </a:r>
          </a:p>
          <a:p>
            <a:r>
              <a:rPr lang="en-US" dirty="0"/>
              <a:t>•	Virtual node: Implement the shared cloud node platform using WIZARD driven functionality</a:t>
            </a:r>
          </a:p>
          <a:p>
            <a:endParaRPr lang="en-US" dirty="0"/>
          </a:p>
        </p:txBody>
      </p:sp>
      <p:sp>
        <p:nvSpPr>
          <p:cNvPr id="4" name="Slide Number Placeholder 3"/>
          <p:cNvSpPr>
            <a:spLocks noGrp="1"/>
          </p:cNvSpPr>
          <p:nvPr>
            <p:ph type="sldNum" sz="quarter" idx="5"/>
          </p:nvPr>
        </p:nvSpPr>
        <p:spPr/>
        <p:txBody>
          <a:bodyPr/>
          <a:lstStyle/>
          <a:p>
            <a:fld id="{C29B25C2-D802-47CA-B968-19124CF3D9CF}" type="slidenum">
              <a:rPr lang="en-US" smtClean="0"/>
              <a:t>2</a:t>
            </a:fld>
            <a:endParaRPr lang="en-US"/>
          </a:p>
        </p:txBody>
      </p:sp>
    </p:spTree>
    <p:extLst>
      <p:ext uri="{BB962C8B-B14F-4D97-AF65-F5344CB8AC3E}">
        <p14:creationId xmlns:p14="http://schemas.microsoft.com/office/powerpoint/2010/main" val="32903402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pPr marL="0" indent="0">
              <a:lnSpc>
                <a:spcPct val="122727"/>
              </a:lnSpc>
              <a:spcAft>
                <a:spcPts val="204"/>
              </a:spcAft>
              <a:buClr>
                <a:schemeClr val="dk1"/>
              </a:buClr>
              <a:buNone/>
            </a:pPr>
            <a:r>
              <a:rPr lang="en-US" baseline="0" dirty="0"/>
              <a:t>Radon is a naturally-occurring radioactive gas that can cause lung cancer.</a:t>
            </a:r>
          </a:p>
          <a:p>
            <a:pPr marL="0" indent="0">
              <a:lnSpc>
                <a:spcPct val="122727"/>
              </a:lnSpc>
              <a:spcAft>
                <a:spcPts val="204"/>
              </a:spcAft>
              <a:buClr>
                <a:schemeClr val="dk1"/>
              </a:buClr>
              <a:buNone/>
            </a:pPr>
            <a:endParaRPr lang="en-US" baseline="0" dirty="0"/>
          </a:p>
          <a:p>
            <a:pPr marL="0" indent="0">
              <a:lnSpc>
                <a:spcPct val="122727"/>
              </a:lnSpc>
              <a:spcAft>
                <a:spcPts val="204"/>
              </a:spcAft>
              <a:buClr>
                <a:schemeClr val="dk1"/>
              </a:buClr>
              <a:buNone/>
            </a:pPr>
            <a:r>
              <a:rPr lang="en-US" baseline="0" dirty="0"/>
              <a:t>Radon gas in the environment is the major source of radiation exposure. Naturally occurring it’s found in low concentration of about 0.2 </a:t>
            </a:r>
            <a:r>
              <a:rPr lang="en-US" baseline="0" dirty="0" err="1"/>
              <a:t>pCi</a:t>
            </a:r>
            <a:r>
              <a:rPr lang="en-US" baseline="0" dirty="0"/>
              <a:t>/L in the open environment; however, it can be trapped in buildings where it can concentrate to levels that are harmful.</a:t>
            </a:r>
            <a:endParaRPr lang="en-US" dirty="0"/>
          </a:p>
        </p:txBody>
      </p:sp>
    </p:spTree>
    <p:extLst>
      <p:ext uri="{BB962C8B-B14F-4D97-AF65-F5344CB8AC3E}">
        <p14:creationId xmlns:p14="http://schemas.microsoft.com/office/powerpoint/2010/main" val="17219419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9B25C2-D802-47CA-B968-19124CF3D9CF}" type="slidenum">
              <a:rPr lang="en-US" smtClean="0"/>
              <a:t>4</a:t>
            </a:fld>
            <a:endParaRPr lang="en-US"/>
          </a:p>
        </p:txBody>
      </p:sp>
    </p:spTree>
    <p:extLst>
      <p:ext uri="{BB962C8B-B14F-4D97-AF65-F5344CB8AC3E}">
        <p14:creationId xmlns:p14="http://schemas.microsoft.com/office/powerpoint/2010/main" val="39419971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Reporting data to different federal agencies along different pathways…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Radon is currently </a:t>
            </a:r>
            <a:r>
              <a:rPr lang="en-US" baseline="0" dirty="0"/>
              <a:t>an optional NCDM with CDC: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	- Optional / Optional – Optional for reporting and Optional for display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Radon is currently being proposed for NCDM adoption</a:t>
            </a:r>
            <a:endParaRPr lang="en-US" dirty="0"/>
          </a:p>
          <a:p>
            <a:endParaRPr lang="en-US" dirty="0"/>
          </a:p>
        </p:txBody>
      </p:sp>
      <p:sp>
        <p:nvSpPr>
          <p:cNvPr id="4" name="Slide Number Placeholder 3"/>
          <p:cNvSpPr>
            <a:spLocks noGrp="1"/>
          </p:cNvSpPr>
          <p:nvPr>
            <p:ph type="sldNum" sz="quarter" idx="5"/>
          </p:nvPr>
        </p:nvSpPr>
        <p:spPr/>
        <p:txBody>
          <a:bodyPr/>
          <a:lstStyle/>
          <a:p>
            <a:fld id="{C29B25C2-D802-47CA-B968-19124CF3D9CF}" type="slidenum">
              <a:rPr lang="en-US" smtClean="0"/>
              <a:t>5</a:t>
            </a:fld>
            <a:endParaRPr lang="en-US"/>
          </a:p>
        </p:txBody>
      </p:sp>
    </p:spTree>
    <p:extLst>
      <p:ext uri="{BB962C8B-B14F-4D97-AF65-F5344CB8AC3E}">
        <p14:creationId xmlns:p14="http://schemas.microsoft.com/office/powerpoint/2010/main" val="38867941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Radon data is collected by various governments, and by varied programs within those governments</a:t>
            </a:r>
          </a:p>
        </p:txBody>
      </p:sp>
      <p:sp>
        <p:nvSpPr>
          <p:cNvPr id="4" name="Slide Number Placeholder 3"/>
          <p:cNvSpPr>
            <a:spLocks noGrp="1"/>
          </p:cNvSpPr>
          <p:nvPr>
            <p:ph type="sldNum" sz="quarter" idx="5"/>
          </p:nvPr>
        </p:nvSpPr>
        <p:spPr/>
        <p:txBody>
          <a:bodyPr/>
          <a:lstStyle/>
          <a:p>
            <a:fld id="{C29B25C2-D802-47CA-B968-19124CF3D9CF}" type="slidenum">
              <a:rPr lang="en-US" smtClean="0"/>
              <a:t>6</a:t>
            </a:fld>
            <a:endParaRPr lang="en-US"/>
          </a:p>
        </p:txBody>
      </p:sp>
    </p:spTree>
    <p:extLst>
      <p:ext uri="{BB962C8B-B14F-4D97-AF65-F5344CB8AC3E}">
        <p14:creationId xmlns:p14="http://schemas.microsoft.com/office/powerpoint/2010/main" val="25466325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Radon testing data are created by different sources. Different tests and testing mediums. Different labs conducting analysis.</a:t>
            </a:r>
          </a:p>
          <a:p>
            <a:endParaRPr lang="en-US" dirty="0"/>
          </a:p>
          <a:p>
            <a:r>
              <a:rPr lang="en-US" dirty="0"/>
              <a:t>State, territorial, and tribal radon programs have worked to identify tests and labs to work with for the collection of radon testing data. </a:t>
            </a:r>
          </a:p>
          <a:p>
            <a:endParaRPr lang="en-US" dirty="0"/>
          </a:p>
          <a:p>
            <a:r>
              <a:rPr lang="en-US" dirty="0"/>
              <a:t>Not all private/commercial labs share data to governments/programs.</a:t>
            </a:r>
          </a:p>
          <a:p>
            <a:endParaRPr lang="en-US" dirty="0"/>
          </a:p>
          <a:p>
            <a:r>
              <a:rPr lang="en-US" dirty="0"/>
              <a:t>Currently no ability for RCM data to be captured. </a:t>
            </a:r>
          </a:p>
        </p:txBody>
      </p:sp>
      <p:sp>
        <p:nvSpPr>
          <p:cNvPr id="4" name="Slide Number Placeholder 3"/>
          <p:cNvSpPr>
            <a:spLocks noGrp="1"/>
          </p:cNvSpPr>
          <p:nvPr>
            <p:ph type="sldNum" sz="quarter" idx="5"/>
          </p:nvPr>
        </p:nvSpPr>
        <p:spPr/>
        <p:txBody>
          <a:bodyPr/>
          <a:lstStyle/>
          <a:p>
            <a:fld id="{C29B25C2-D802-47CA-B968-19124CF3D9CF}" type="slidenum">
              <a:rPr lang="en-US" smtClean="0"/>
              <a:t>7</a:t>
            </a:fld>
            <a:endParaRPr lang="en-US"/>
          </a:p>
        </p:txBody>
      </p:sp>
    </p:spTree>
    <p:extLst>
      <p:ext uri="{BB962C8B-B14F-4D97-AF65-F5344CB8AC3E}">
        <p14:creationId xmlns:p14="http://schemas.microsoft.com/office/powerpoint/2010/main" val="10469849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9B25C2-D802-47CA-B968-19124CF3D9CF}" type="slidenum">
              <a:rPr lang="en-US" smtClean="0"/>
              <a:t>8</a:t>
            </a:fld>
            <a:endParaRPr lang="en-US"/>
          </a:p>
        </p:txBody>
      </p:sp>
    </p:spTree>
    <p:extLst>
      <p:ext uri="{BB962C8B-B14F-4D97-AF65-F5344CB8AC3E}">
        <p14:creationId xmlns:p14="http://schemas.microsoft.com/office/powerpoint/2010/main" val="37816243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C29B25C2-D802-47CA-B968-19124CF3D9CF}" type="slidenum">
              <a:rPr lang="en-US" smtClean="0"/>
              <a:t>9</a:t>
            </a:fld>
            <a:endParaRPr lang="en-US"/>
          </a:p>
        </p:txBody>
      </p:sp>
    </p:spTree>
    <p:extLst>
      <p:ext uri="{BB962C8B-B14F-4D97-AF65-F5344CB8AC3E}">
        <p14:creationId xmlns:p14="http://schemas.microsoft.com/office/powerpoint/2010/main" val="23511437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Master" Target="../slideMasters/slideMaster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Master" Target="../slideMasters/slideMaster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General Presentation 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35860" y="5352117"/>
            <a:ext cx="2661419" cy="883125"/>
          </a:xfrm>
          <a:prstGeom prst="rect">
            <a:avLst/>
          </a:prstGeom>
        </p:spPr>
      </p:pic>
      <p:sp>
        <p:nvSpPr>
          <p:cNvPr id="9" name="Text Placeholder 9"/>
          <p:cNvSpPr>
            <a:spLocks noGrp="1"/>
          </p:cNvSpPr>
          <p:nvPr>
            <p:ph type="body" sz="quarter" idx="11" hasCustomPrompt="1"/>
          </p:nvPr>
        </p:nvSpPr>
        <p:spPr>
          <a:xfrm>
            <a:off x="4433455" y="5897171"/>
            <a:ext cx="6483511" cy="472352"/>
          </a:xfrm>
        </p:spPr>
        <p:txBody>
          <a:bodyPr>
            <a:normAutofit/>
          </a:bodyPr>
          <a:lstStyle>
            <a:lvl1pPr marL="0" indent="0">
              <a:lnSpc>
                <a:spcPct val="100000"/>
              </a:lnSpc>
              <a:spcBef>
                <a:spcPts val="0"/>
              </a:spcBef>
              <a:buNone/>
              <a:defRPr sz="2000" cap="none" baseline="0">
                <a:solidFill>
                  <a:schemeClr val="tx1"/>
                </a:solidFill>
              </a:defRPr>
            </a:lvl1pPr>
          </a:lstStyle>
          <a:p>
            <a:pPr lvl="0"/>
            <a:r>
              <a:rPr lang="en-US" dirty="0"/>
              <a:t>Office/Program</a:t>
            </a:r>
          </a:p>
        </p:txBody>
      </p:sp>
      <p:pic>
        <p:nvPicPr>
          <p:cNvPr id="10" name="Picture 9"/>
          <p:cNvPicPr>
            <a:picLocks noChangeAspect="1"/>
          </p:cNvPicPr>
          <p:nvPr userDrawn="1"/>
        </p:nvPicPr>
        <p:blipFill rotWithShape="1">
          <a:blip r:embed="rId3" cstate="print">
            <a:extLst>
              <a:ext uri="{28A0092B-C50C-407E-A947-70E740481C1C}">
                <a14:useLocalDpi xmlns:a14="http://schemas.microsoft.com/office/drawing/2010/main" val="0"/>
              </a:ext>
            </a:extLst>
          </a:blip>
          <a:srcRect t="14612"/>
          <a:stretch/>
        </p:blipFill>
        <p:spPr>
          <a:xfrm>
            <a:off x="0" y="0"/>
            <a:ext cx="12192000" cy="4591050"/>
          </a:xfrm>
          <a:prstGeom prst="rect">
            <a:avLst/>
          </a:prstGeom>
        </p:spPr>
      </p:pic>
      <p:sp>
        <p:nvSpPr>
          <p:cNvPr id="4" name="Title 3"/>
          <p:cNvSpPr>
            <a:spLocks noGrp="1"/>
          </p:cNvSpPr>
          <p:nvPr>
            <p:ph type="title" hasCustomPrompt="1"/>
          </p:nvPr>
        </p:nvSpPr>
        <p:spPr>
          <a:xfrm>
            <a:off x="4433455" y="5479577"/>
            <a:ext cx="6483511" cy="417595"/>
          </a:xfrm>
        </p:spPr>
        <p:txBody>
          <a:bodyPr>
            <a:noAutofit/>
          </a:bodyPr>
          <a:lstStyle>
            <a:lvl1pPr>
              <a:defRPr sz="3000" cap="all" baseline="0"/>
            </a:lvl1pPr>
          </a:lstStyle>
          <a:p>
            <a:pPr lvl="0"/>
            <a:r>
              <a:rPr lang="en-US" dirty="0"/>
              <a:t>PRESENTATION TITLE</a:t>
            </a:r>
          </a:p>
        </p:txBody>
      </p:sp>
    </p:spTree>
    <p:extLst>
      <p:ext uri="{BB962C8B-B14F-4D97-AF65-F5344CB8AC3E}">
        <p14:creationId xmlns:p14="http://schemas.microsoft.com/office/powerpoint/2010/main" val="6077041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ubtitle Slide 2">
    <p:spTree>
      <p:nvGrpSpPr>
        <p:cNvPr id="1" name=""/>
        <p:cNvGrpSpPr/>
        <p:nvPr/>
      </p:nvGrpSpPr>
      <p:grpSpPr>
        <a:xfrm>
          <a:off x="0" y="0"/>
          <a:ext cx="0" cy="0"/>
          <a:chOff x="0" y="0"/>
          <a:chExt cx="0" cy="0"/>
        </a:xfrm>
      </p:grpSpPr>
      <p:sp>
        <p:nvSpPr>
          <p:cNvPr id="20" name="Picture Placeholder 19"/>
          <p:cNvSpPr>
            <a:spLocks noGrp="1"/>
          </p:cNvSpPr>
          <p:nvPr>
            <p:ph type="pic" sz="quarter" idx="14"/>
          </p:nvPr>
        </p:nvSpPr>
        <p:spPr>
          <a:xfrm>
            <a:off x="6544734" y="2103883"/>
            <a:ext cx="3297767" cy="2487612"/>
          </a:xfrm>
        </p:spPr>
        <p:txBody>
          <a:bodyPr/>
          <a:lstStyle>
            <a:lvl1pPr marL="0" indent="0">
              <a:buNone/>
              <a:defRPr>
                <a:latin typeface="+mn-lt"/>
              </a:defRPr>
            </a:lvl1pPr>
          </a:lstStyle>
          <a:p>
            <a:r>
              <a:rPr lang="en-US" dirty="0"/>
              <a:t>Click icon to add picture</a:t>
            </a:r>
          </a:p>
        </p:txBody>
      </p:sp>
      <p:sp>
        <p:nvSpPr>
          <p:cNvPr id="18" name="Picture Placeholder 17"/>
          <p:cNvSpPr>
            <a:spLocks noGrp="1"/>
          </p:cNvSpPr>
          <p:nvPr>
            <p:ph type="pic" sz="quarter" idx="13"/>
          </p:nvPr>
        </p:nvSpPr>
        <p:spPr>
          <a:xfrm>
            <a:off x="2423585" y="2103883"/>
            <a:ext cx="3312583" cy="2487612"/>
          </a:xfrm>
        </p:spPr>
        <p:txBody>
          <a:bodyPr/>
          <a:lstStyle>
            <a:lvl1pPr marL="0" indent="0">
              <a:buNone/>
              <a:defRPr>
                <a:latin typeface="+mn-lt"/>
              </a:defRPr>
            </a:lvl1pPr>
          </a:lstStyle>
          <a:p>
            <a:r>
              <a:rPr lang="en-US" dirty="0"/>
              <a:t>Click icon to add picture</a:t>
            </a:r>
          </a:p>
        </p:txBody>
      </p:sp>
      <p:sp>
        <p:nvSpPr>
          <p:cNvPr id="16" name="Text Placeholder 15"/>
          <p:cNvSpPr>
            <a:spLocks noGrp="1"/>
          </p:cNvSpPr>
          <p:nvPr>
            <p:ph type="body" sz="quarter" idx="12" hasCustomPrompt="1"/>
          </p:nvPr>
        </p:nvSpPr>
        <p:spPr>
          <a:xfrm>
            <a:off x="-11084" y="1248908"/>
            <a:ext cx="12191999" cy="304800"/>
          </a:xfrm>
        </p:spPr>
        <p:txBody>
          <a:bodyPr/>
          <a:lstStyle>
            <a:lvl1pPr marL="0" indent="0" algn="ctr">
              <a:buNone/>
              <a:defRPr sz="1800">
                <a:solidFill>
                  <a:schemeClr val="tx1"/>
                </a:solidFill>
              </a:defRPr>
            </a:lvl1pPr>
          </a:lstStyle>
          <a:p>
            <a:pPr lvl="0"/>
            <a:r>
              <a:rPr lang="en-US" dirty="0"/>
              <a:t>Date</a:t>
            </a:r>
          </a:p>
        </p:txBody>
      </p:sp>
      <p:sp>
        <p:nvSpPr>
          <p:cNvPr id="22" name="Text Placeholder 21"/>
          <p:cNvSpPr>
            <a:spLocks noGrp="1"/>
          </p:cNvSpPr>
          <p:nvPr>
            <p:ph type="body" sz="quarter" idx="15" hasCustomPrompt="1"/>
          </p:nvPr>
        </p:nvSpPr>
        <p:spPr>
          <a:xfrm>
            <a:off x="2423586" y="4832576"/>
            <a:ext cx="3312581" cy="412750"/>
          </a:xfrm>
        </p:spPr>
        <p:txBody>
          <a:bodyPr>
            <a:normAutofit/>
          </a:bodyPr>
          <a:lstStyle>
            <a:lvl1pPr marL="0" indent="0" algn="ctr">
              <a:buNone/>
              <a:defRPr sz="2200" b="1">
                <a:solidFill>
                  <a:schemeClr val="tx1"/>
                </a:solidFill>
                <a:latin typeface="+mn-lt"/>
              </a:defRPr>
            </a:lvl1pPr>
          </a:lstStyle>
          <a:p>
            <a:pPr lvl="0"/>
            <a:r>
              <a:rPr lang="en-US" dirty="0"/>
              <a:t>Name</a:t>
            </a:r>
          </a:p>
        </p:txBody>
      </p:sp>
      <p:sp>
        <p:nvSpPr>
          <p:cNvPr id="23" name="Text Placeholder 21"/>
          <p:cNvSpPr>
            <a:spLocks noGrp="1"/>
          </p:cNvSpPr>
          <p:nvPr>
            <p:ph type="body" sz="quarter" idx="16" hasCustomPrompt="1"/>
          </p:nvPr>
        </p:nvSpPr>
        <p:spPr>
          <a:xfrm>
            <a:off x="6535401" y="4830223"/>
            <a:ext cx="3316177" cy="412750"/>
          </a:xfrm>
        </p:spPr>
        <p:txBody>
          <a:bodyPr>
            <a:normAutofit/>
          </a:bodyPr>
          <a:lstStyle>
            <a:lvl1pPr marL="0" indent="0" algn="ctr">
              <a:buNone/>
              <a:defRPr sz="2200" b="1" i="0">
                <a:solidFill>
                  <a:schemeClr val="tx1"/>
                </a:solidFill>
                <a:latin typeface="+mn-lt"/>
              </a:defRPr>
            </a:lvl1pPr>
          </a:lstStyle>
          <a:p>
            <a:pPr lvl="0"/>
            <a:r>
              <a:rPr lang="en-US" dirty="0"/>
              <a:t>Name</a:t>
            </a:r>
          </a:p>
        </p:txBody>
      </p:sp>
      <p:sp>
        <p:nvSpPr>
          <p:cNvPr id="25" name="Text Placeholder 24"/>
          <p:cNvSpPr>
            <a:spLocks noGrp="1"/>
          </p:cNvSpPr>
          <p:nvPr>
            <p:ph type="body" sz="quarter" idx="17" hasCustomPrompt="1"/>
          </p:nvPr>
        </p:nvSpPr>
        <p:spPr>
          <a:xfrm>
            <a:off x="2423585" y="5266175"/>
            <a:ext cx="3312583" cy="314335"/>
          </a:xfrm>
        </p:spPr>
        <p:txBody>
          <a:bodyPr/>
          <a:lstStyle>
            <a:lvl1pPr marL="0" indent="0" algn="ctr">
              <a:buNone/>
              <a:defRPr sz="2000" i="1">
                <a:solidFill>
                  <a:schemeClr val="tx1"/>
                </a:solidFill>
                <a:latin typeface="+mn-lt"/>
              </a:defRPr>
            </a:lvl1pPr>
          </a:lstStyle>
          <a:p>
            <a:pPr lvl="0"/>
            <a:r>
              <a:rPr lang="en-US" dirty="0"/>
              <a:t>Title</a:t>
            </a:r>
          </a:p>
        </p:txBody>
      </p:sp>
      <p:sp>
        <p:nvSpPr>
          <p:cNvPr id="26" name="Text Placeholder 24"/>
          <p:cNvSpPr>
            <a:spLocks noGrp="1"/>
          </p:cNvSpPr>
          <p:nvPr>
            <p:ph type="body" sz="quarter" idx="18" hasCustomPrompt="1"/>
          </p:nvPr>
        </p:nvSpPr>
        <p:spPr>
          <a:xfrm>
            <a:off x="6535401" y="5265981"/>
            <a:ext cx="3316176" cy="314335"/>
          </a:xfrm>
        </p:spPr>
        <p:txBody>
          <a:bodyPr/>
          <a:lstStyle>
            <a:lvl1pPr marL="0" indent="0" algn="ctr">
              <a:buNone/>
              <a:defRPr sz="2000" i="1">
                <a:solidFill>
                  <a:schemeClr val="tx1"/>
                </a:solidFill>
                <a:latin typeface="+mn-lt"/>
              </a:defRPr>
            </a:lvl1pPr>
          </a:lstStyle>
          <a:p>
            <a:pPr lvl="0"/>
            <a:r>
              <a:rPr lang="en-US" dirty="0"/>
              <a:t>Title</a:t>
            </a:r>
          </a:p>
        </p:txBody>
      </p:sp>
      <p:sp>
        <p:nvSpPr>
          <p:cNvPr id="28" name="Text Placeholder 27"/>
          <p:cNvSpPr>
            <a:spLocks noGrp="1"/>
          </p:cNvSpPr>
          <p:nvPr>
            <p:ph type="body" sz="quarter" idx="19" hasCustomPrompt="1"/>
          </p:nvPr>
        </p:nvSpPr>
        <p:spPr>
          <a:xfrm>
            <a:off x="2423585" y="5610138"/>
            <a:ext cx="3312583" cy="374650"/>
          </a:xfrm>
        </p:spPr>
        <p:txBody>
          <a:bodyPr/>
          <a:lstStyle>
            <a:lvl1pPr marL="0" indent="0" algn="ctr">
              <a:buNone/>
              <a:defRPr sz="2000">
                <a:solidFill>
                  <a:schemeClr val="tx1"/>
                </a:solidFill>
                <a:latin typeface="+mn-lt"/>
              </a:defRPr>
            </a:lvl1pPr>
          </a:lstStyle>
          <a:p>
            <a:pPr lvl="0"/>
            <a:r>
              <a:rPr lang="en-US" dirty="0"/>
              <a:t>Program</a:t>
            </a:r>
          </a:p>
        </p:txBody>
      </p:sp>
      <p:sp>
        <p:nvSpPr>
          <p:cNvPr id="29" name="Text Placeholder 27"/>
          <p:cNvSpPr>
            <a:spLocks noGrp="1"/>
          </p:cNvSpPr>
          <p:nvPr>
            <p:ph type="body" sz="quarter" idx="20" hasCustomPrompt="1"/>
          </p:nvPr>
        </p:nvSpPr>
        <p:spPr>
          <a:xfrm>
            <a:off x="6544173" y="5606642"/>
            <a:ext cx="3312583" cy="374650"/>
          </a:xfrm>
        </p:spPr>
        <p:txBody>
          <a:bodyPr/>
          <a:lstStyle>
            <a:lvl1pPr marL="0" indent="0" algn="ctr">
              <a:buNone/>
              <a:defRPr sz="2000">
                <a:solidFill>
                  <a:schemeClr val="tx1"/>
                </a:solidFill>
                <a:latin typeface="+mn-lt"/>
              </a:defRPr>
            </a:lvl1pPr>
          </a:lstStyle>
          <a:p>
            <a:pPr lvl="0"/>
            <a:r>
              <a:rPr lang="en-US" dirty="0"/>
              <a:t>Program</a:t>
            </a:r>
          </a:p>
        </p:txBody>
      </p:sp>
      <p:cxnSp>
        <p:nvCxnSpPr>
          <p:cNvPr id="17" name="Straight Connector 16"/>
          <p:cNvCxnSpPr/>
          <p:nvPr userDrawn="1"/>
        </p:nvCxnSpPr>
        <p:spPr>
          <a:xfrm flipV="1">
            <a:off x="5763752" y="1699837"/>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14" name="Title 1"/>
          <p:cNvSpPr>
            <a:spLocks noGrp="1"/>
          </p:cNvSpPr>
          <p:nvPr>
            <p:ph type="title" hasCustomPrompt="1"/>
          </p:nvPr>
        </p:nvSpPr>
        <p:spPr>
          <a:xfrm>
            <a:off x="-11084" y="677873"/>
            <a:ext cx="12180915" cy="454236"/>
          </a:xfrm>
        </p:spPr>
        <p:txBody>
          <a:bodyPr>
            <a:normAutofit/>
          </a:bodyPr>
          <a:lstStyle>
            <a:lvl1pPr algn="ctr">
              <a:defRPr sz="3000"/>
            </a:lvl1pPr>
          </a:lstStyle>
          <a:p>
            <a:pPr lvl="0"/>
            <a:r>
              <a:rPr lang="en-US" dirty="0"/>
              <a:t>Subtitle 2</a:t>
            </a:r>
          </a:p>
        </p:txBody>
      </p:sp>
    </p:spTree>
    <p:extLst>
      <p:ext uri="{BB962C8B-B14F-4D97-AF65-F5344CB8AC3E}">
        <p14:creationId xmlns:p14="http://schemas.microsoft.com/office/powerpoint/2010/main" val="3137748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esenters Slide 1">
    <p:spTree>
      <p:nvGrpSpPr>
        <p:cNvPr id="1" name=""/>
        <p:cNvGrpSpPr/>
        <p:nvPr/>
      </p:nvGrpSpPr>
      <p:grpSpPr>
        <a:xfrm>
          <a:off x="0" y="0"/>
          <a:ext cx="0" cy="0"/>
          <a:chOff x="0" y="0"/>
          <a:chExt cx="0" cy="0"/>
        </a:xfrm>
      </p:grpSpPr>
      <p:cxnSp>
        <p:nvCxnSpPr>
          <p:cNvPr id="42" name="Straight Connector 41"/>
          <p:cNvCxnSpPr/>
          <p:nvPr userDrawn="1"/>
        </p:nvCxnSpPr>
        <p:spPr>
          <a:xfrm flipV="1">
            <a:off x="5763752" y="1246350"/>
            <a:ext cx="666664" cy="1369"/>
          </a:xfrm>
          <a:prstGeom prst="line">
            <a:avLst/>
          </a:prstGeom>
          <a:ln w="50800">
            <a:solidFill>
              <a:srgbClr val="CB8A49"/>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V="1">
            <a:off x="5763752" y="1246748"/>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22" name="Text Placeholder 21"/>
          <p:cNvSpPr>
            <a:spLocks noGrp="1"/>
          </p:cNvSpPr>
          <p:nvPr>
            <p:ph type="body" sz="quarter" idx="15" hasCustomPrompt="1"/>
          </p:nvPr>
        </p:nvSpPr>
        <p:spPr>
          <a:xfrm>
            <a:off x="2390633" y="2628231"/>
            <a:ext cx="3345535" cy="412750"/>
          </a:xfrm>
        </p:spPr>
        <p:txBody>
          <a:bodyPr>
            <a:normAutofit/>
          </a:bodyPr>
          <a:lstStyle>
            <a:lvl1pPr marL="0" indent="0" algn="ctr">
              <a:buNone/>
              <a:defRPr sz="2200" b="1">
                <a:solidFill>
                  <a:schemeClr val="tx1"/>
                </a:solidFill>
                <a:latin typeface="+mn-lt"/>
              </a:defRPr>
            </a:lvl1pPr>
          </a:lstStyle>
          <a:p>
            <a:pPr lvl="0"/>
            <a:r>
              <a:rPr lang="en-US" dirty="0"/>
              <a:t>Name</a:t>
            </a:r>
          </a:p>
        </p:txBody>
      </p:sp>
      <p:sp>
        <p:nvSpPr>
          <p:cNvPr id="23" name="Text Placeholder 21"/>
          <p:cNvSpPr>
            <a:spLocks noGrp="1"/>
          </p:cNvSpPr>
          <p:nvPr>
            <p:ph type="body" sz="quarter" idx="16" hasCustomPrompt="1"/>
          </p:nvPr>
        </p:nvSpPr>
        <p:spPr>
          <a:xfrm>
            <a:off x="6511782" y="2625878"/>
            <a:ext cx="3297767" cy="412750"/>
          </a:xfrm>
        </p:spPr>
        <p:txBody>
          <a:bodyPr>
            <a:normAutofit/>
          </a:bodyPr>
          <a:lstStyle>
            <a:lvl1pPr marL="0" indent="0" algn="ctr">
              <a:buNone/>
              <a:defRPr sz="2200" b="1">
                <a:solidFill>
                  <a:schemeClr val="tx1"/>
                </a:solidFill>
                <a:latin typeface="+mn-lt"/>
              </a:defRPr>
            </a:lvl1pPr>
          </a:lstStyle>
          <a:p>
            <a:pPr lvl="0"/>
            <a:r>
              <a:rPr lang="en-US" dirty="0"/>
              <a:t>Name</a:t>
            </a:r>
          </a:p>
        </p:txBody>
      </p:sp>
      <p:sp>
        <p:nvSpPr>
          <p:cNvPr id="25" name="Text Placeholder 24"/>
          <p:cNvSpPr>
            <a:spLocks noGrp="1"/>
          </p:cNvSpPr>
          <p:nvPr>
            <p:ph type="body" sz="quarter" idx="17" hasCustomPrompt="1"/>
          </p:nvPr>
        </p:nvSpPr>
        <p:spPr>
          <a:xfrm>
            <a:off x="2390633" y="3061826"/>
            <a:ext cx="3345535" cy="314335"/>
          </a:xfrm>
        </p:spPr>
        <p:txBody>
          <a:bodyPr/>
          <a:lstStyle>
            <a:lvl1pPr marL="0" indent="0" algn="ctr">
              <a:buNone/>
              <a:defRPr sz="2000" i="1">
                <a:solidFill>
                  <a:schemeClr val="tx1"/>
                </a:solidFill>
                <a:latin typeface="+mn-lt"/>
              </a:defRPr>
            </a:lvl1pPr>
          </a:lstStyle>
          <a:p>
            <a:pPr lvl="0"/>
            <a:r>
              <a:rPr lang="en-US" dirty="0"/>
              <a:t>Title</a:t>
            </a:r>
          </a:p>
        </p:txBody>
      </p:sp>
      <p:sp>
        <p:nvSpPr>
          <p:cNvPr id="26" name="Text Placeholder 24"/>
          <p:cNvSpPr>
            <a:spLocks noGrp="1"/>
          </p:cNvSpPr>
          <p:nvPr>
            <p:ph type="body" sz="quarter" idx="18" hasCustomPrompt="1"/>
          </p:nvPr>
        </p:nvSpPr>
        <p:spPr>
          <a:xfrm>
            <a:off x="6511782" y="3061632"/>
            <a:ext cx="3297767" cy="314335"/>
          </a:xfrm>
        </p:spPr>
        <p:txBody>
          <a:bodyPr/>
          <a:lstStyle>
            <a:lvl1pPr marL="0" indent="0" algn="ctr">
              <a:buNone/>
              <a:defRPr sz="2000" i="1">
                <a:solidFill>
                  <a:schemeClr val="tx1"/>
                </a:solidFill>
                <a:latin typeface="+mn-lt"/>
              </a:defRPr>
            </a:lvl1pPr>
          </a:lstStyle>
          <a:p>
            <a:pPr lvl="0"/>
            <a:r>
              <a:rPr lang="en-US" dirty="0"/>
              <a:t>Title</a:t>
            </a:r>
          </a:p>
        </p:txBody>
      </p:sp>
      <p:sp>
        <p:nvSpPr>
          <p:cNvPr id="28" name="Text Placeholder 27"/>
          <p:cNvSpPr>
            <a:spLocks noGrp="1"/>
          </p:cNvSpPr>
          <p:nvPr>
            <p:ph type="body" sz="quarter" idx="19" hasCustomPrompt="1"/>
          </p:nvPr>
        </p:nvSpPr>
        <p:spPr>
          <a:xfrm>
            <a:off x="2390633" y="3412177"/>
            <a:ext cx="3345535" cy="374650"/>
          </a:xfrm>
        </p:spPr>
        <p:txBody>
          <a:bodyPr/>
          <a:lstStyle>
            <a:lvl1pPr marL="0" indent="0" algn="ctr">
              <a:buNone/>
              <a:defRPr sz="2000">
                <a:solidFill>
                  <a:schemeClr val="tx1"/>
                </a:solidFill>
                <a:latin typeface="+mn-lt"/>
              </a:defRPr>
            </a:lvl1pPr>
          </a:lstStyle>
          <a:p>
            <a:pPr lvl="0"/>
            <a:r>
              <a:rPr lang="en-US" dirty="0"/>
              <a:t>Program</a:t>
            </a:r>
          </a:p>
        </p:txBody>
      </p:sp>
      <p:sp>
        <p:nvSpPr>
          <p:cNvPr id="29" name="Text Placeholder 27"/>
          <p:cNvSpPr>
            <a:spLocks noGrp="1"/>
          </p:cNvSpPr>
          <p:nvPr>
            <p:ph type="body" sz="quarter" idx="20" hasCustomPrompt="1"/>
          </p:nvPr>
        </p:nvSpPr>
        <p:spPr>
          <a:xfrm>
            <a:off x="6511782" y="3408681"/>
            <a:ext cx="3297767" cy="374650"/>
          </a:xfrm>
        </p:spPr>
        <p:txBody>
          <a:bodyPr/>
          <a:lstStyle>
            <a:lvl1pPr marL="0" indent="0" algn="ctr">
              <a:buNone/>
              <a:defRPr sz="2000">
                <a:solidFill>
                  <a:schemeClr val="tx1"/>
                </a:solidFill>
                <a:latin typeface="+mn-lt"/>
              </a:defRPr>
            </a:lvl1pPr>
          </a:lstStyle>
          <a:p>
            <a:pPr lvl="0"/>
            <a:r>
              <a:rPr lang="en-US" dirty="0"/>
              <a:t>Program</a:t>
            </a:r>
          </a:p>
        </p:txBody>
      </p:sp>
      <p:sp>
        <p:nvSpPr>
          <p:cNvPr id="12" name="Title 1"/>
          <p:cNvSpPr>
            <a:spLocks noGrp="1"/>
          </p:cNvSpPr>
          <p:nvPr>
            <p:ph type="title" hasCustomPrompt="1"/>
          </p:nvPr>
        </p:nvSpPr>
        <p:spPr>
          <a:xfrm>
            <a:off x="-11081" y="673575"/>
            <a:ext cx="12191997" cy="482428"/>
          </a:xfrm>
        </p:spPr>
        <p:txBody>
          <a:bodyPr>
            <a:normAutofit/>
          </a:bodyPr>
          <a:lstStyle>
            <a:lvl1pPr algn="ctr">
              <a:defRPr sz="3000"/>
            </a:lvl1pPr>
          </a:lstStyle>
          <a:p>
            <a:pPr lvl="0"/>
            <a:r>
              <a:rPr lang="en-US" dirty="0"/>
              <a:t>Presenters 1</a:t>
            </a:r>
          </a:p>
        </p:txBody>
      </p:sp>
    </p:spTree>
    <p:extLst>
      <p:ext uri="{BB962C8B-B14F-4D97-AF65-F5344CB8AC3E}">
        <p14:creationId xmlns:p14="http://schemas.microsoft.com/office/powerpoint/2010/main" val="7518264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resenters Slide 2">
    <p:spTree>
      <p:nvGrpSpPr>
        <p:cNvPr id="1" name=""/>
        <p:cNvGrpSpPr/>
        <p:nvPr/>
      </p:nvGrpSpPr>
      <p:grpSpPr>
        <a:xfrm>
          <a:off x="0" y="0"/>
          <a:ext cx="0" cy="0"/>
          <a:chOff x="0" y="0"/>
          <a:chExt cx="0" cy="0"/>
        </a:xfrm>
      </p:grpSpPr>
      <p:cxnSp>
        <p:nvCxnSpPr>
          <p:cNvPr id="42" name="Straight Connector 41"/>
          <p:cNvCxnSpPr/>
          <p:nvPr userDrawn="1"/>
        </p:nvCxnSpPr>
        <p:spPr>
          <a:xfrm flipV="1">
            <a:off x="5763752" y="1246350"/>
            <a:ext cx="666664" cy="1369"/>
          </a:xfrm>
          <a:prstGeom prst="line">
            <a:avLst/>
          </a:prstGeom>
          <a:ln w="50800">
            <a:solidFill>
              <a:srgbClr val="CB8A49"/>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V="1">
            <a:off x="5763752" y="1246748"/>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22" name="Text Placeholder 21"/>
          <p:cNvSpPr>
            <a:spLocks noGrp="1"/>
          </p:cNvSpPr>
          <p:nvPr>
            <p:ph type="body" sz="quarter" idx="15" hasCustomPrompt="1"/>
          </p:nvPr>
        </p:nvSpPr>
        <p:spPr>
          <a:xfrm>
            <a:off x="683753" y="2628231"/>
            <a:ext cx="3345535" cy="412750"/>
          </a:xfrm>
        </p:spPr>
        <p:txBody>
          <a:bodyPr>
            <a:normAutofit/>
          </a:bodyPr>
          <a:lstStyle>
            <a:lvl1pPr marL="0" indent="0" algn="ctr">
              <a:buNone/>
              <a:defRPr sz="2200" b="1">
                <a:solidFill>
                  <a:schemeClr val="tx1"/>
                </a:solidFill>
                <a:latin typeface="+mn-lt"/>
              </a:defRPr>
            </a:lvl1pPr>
          </a:lstStyle>
          <a:p>
            <a:pPr lvl="0"/>
            <a:r>
              <a:rPr lang="en-US" dirty="0"/>
              <a:t>Name</a:t>
            </a:r>
          </a:p>
        </p:txBody>
      </p:sp>
      <p:sp>
        <p:nvSpPr>
          <p:cNvPr id="23" name="Text Placeholder 21"/>
          <p:cNvSpPr>
            <a:spLocks noGrp="1"/>
          </p:cNvSpPr>
          <p:nvPr>
            <p:ph type="body" sz="quarter" idx="16" hasCustomPrompt="1"/>
          </p:nvPr>
        </p:nvSpPr>
        <p:spPr>
          <a:xfrm>
            <a:off x="4439142" y="2625878"/>
            <a:ext cx="3297767" cy="412750"/>
          </a:xfrm>
        </p:spPr>
        <p:txBody>
          <a:bodyPr>
            <a:normAutofit/>
          </a:bodyPr>
          <a:lstStyle>
            <a:lvl1pPr marL="0" indent="0" algn="ctr">
              <a:buNone/>
              <a:defRPr sz="2200" b="1">
                <a:solidFill>
                  <a:schemeClr val="tx1"/>
                </a:solidFill>
                <a:latin typeface="+mn-lt"/>
              </a:defRPr>
            </a:lvl1pPr>
          </a:lstStyle>
          <a:p>
            <a:pPr lvl="0"/>
            <a:r>
              <a:rPr lang="en-US" dirty="0"/>
              <a:t>Name</a:t>
            </a:r>
          </a:p>
        </p:txBody>
      </p:sp>
      <p:sp>
        <p:nvSpPr>
          <p:cNvPr id="25" name="Text Placeholder 24"/>
          <p:cNvSpPr>
            <a:spLocks noGrp="1"/>
          </p:cNvSpPr>
          <p:nvPr>
            <p:ph type="body" sz="quarter" idx="17" hasCustomPrompt="1"/>
          </p:nvPr>
        </p:nvSpPr>
        <p:spPr>
          <a:xfrm>
            <a:off x="683753" y="3061826"/>
            <a:ext cx="3345535" cy="314335"/>
          </a:xfrm>
        </p:spPr>
        <p:txBody>
          <a:bodyPr/>
          <a:lstStyle>
            <a:lvl1pPr marL="0" indent="0" algn="ctr">
              <a:buNone/>
              <a:defRPr sz="2000" i="1">
                <a:solidFill>
                  <a:schemeClr val="tx1"/>
                </a:solidFill>
                <a:latin typeface="+mn-lt"/>
              </a:defRPr>
            </a:lvl1pPr>
          </a:lstStyle>
          <a:p>
            <a:pPr lvl="0"/>
            <a:r>
              <a:rPr lang="en-US" dirty="0"/>
              <a:t>Title</a:t>
            </a:r>
          </a:p>
        </p:txBody>
      </p:sp>
      <p:sp>
        <p:nvSpPr>
          <p:cNvPr id="26" name="Text Placeholder 24"/>
          <p:cNvSpPr>
            <a:spLocks noGrp="1"/>
          </p:cNvSpPr>
          <p:nvPr>
            <p:ph type="body" sz="quarter" idx="18" hasCustomPrompt="1"/>
          </p:nvPr>
        </p:nvSpPr>
        <p:spPr>
          <a:xfrm>
            <a:off x="4439142" y="3061632"/>
            <a:ext cx="3297767" cy="314335"/>
          </a:xfrm>
        </p:spPr>
        <p:txBody>
          <a:bodyPr/>
          <a:lstStyle>
            <a:lvl1pPr marL="0" indent="0" algn="ctr">
              <a:buNone/>
              <a:defRPr sz="2000" i="1">
                <a:solidFill>
                  <a:schemeClr val="tx1"/>
                </a:solidFill>
                <a:latin typeface="+mn-lt"/>
              </a:defRPr>
            </a:lvl1pPr>
          </a:lstStyle>
          <a:p>
            <a:pPr lvl="0"/>
            <a:r>
              <a:rPr lang="en-US" dirty="0"/>
              <a:t>Title</a:t>
            </a:r>
          </a:p>
        </p:txBody>
      </p:sp>
      <p:sp>
        <p:nvSpPr>
          <p:cNvPr id="28" name="Text Placeholder 27"/>
          <p:cNvSpPr>
            <a:spLocks noGrp="1"/>
          </p:cNvSpPr>
          <p:nvPr>
            <p:ph type="body" sz="quarter" idx="19" hasCustomPrompt="1"/>
          </p:nvPr>
        </p:nvSpPr>
        <p:spPr>
          <a:xfrm>
            <a:off x="683753" y="3412177"/>
            <a:ext cx="3345535" cy="374650"/>
          </a:xfrm>
        </p:spPr>
        <p:txBody>
          <a:bodyPr/>
          <a:lstStyle>
            <a:lvl1pPr marL="0" indent="0" algn="ctr">
              <a:buNone/>
              <a:defRPr sz="2000">
                <a:solidFill>
                  <a:schemeClr val="tx1"/>
                </a:solidFill>
                <a:latin typeface="+mn-lt"/>
              </a:defRPr>
            </a:lvl1pPr>
          </a:lstStyle>
          <a:p>
            <a:pPr lvl="0"/>
            <a:r>
              <a:rPr lang="en-US" dirty="0"/>
              <a:t>Program</a:t>
            </a:r>
          </a:p>
        </p:txBody>
      </p:sp>
      <p:sp>
        <p:nvSpPr>
          <p:cNvPr id="29" name="Text Placeholder 27"/>
          <p:cNvSpPr>
            <a:spLocks noGrp="1"/>
          </p:cNvSpPr>
          <p:nvPr>
            <p:ph type="body" sz="quarter" idx="20" hasCustomPrompt="1"/>
          </p:nvPr>
        </p:nvSpPr>
        <p:spPr>
          <a:xfrm>
            <a:off x="4439142" y="3408681"/>
            <a:ext cx="3297767" cy="374650"/>
          </a:xfrm>
        </p:spPr>
        <p:txBody>
          <a:bodyPr/>
          <a:lstStyle>
            <a:lvl1pPr marL="0" indent="0" algn="ctr">
              <a:buNone/>
              <a:defRPr sz="2000">
                <a:solidFill>
                  <a:schemeClr val="tx1"/>
                </a:solidFill>
                <a:latin typeface="+mn-lt"/>
              </a:defRPr>
            </a:lvl1pPr>
          </a:lstStyle>
          <a:p>
            <a:pPr lvl="0"/>
            <a:r>
              <a:rPr lang="en-US" dirty="0"/>
              <a:t>Program</a:t>
            </a:r>
          </a:p>
        </p:txBody>
      </p:sp>
      <p:sp>
        <p:nvSpPr>
          <p:cNvPr id="11" name="Text Placeholder 21"/>
          <p:cNvSpPr>
            <a:spLocks noGrp="1"/>
          </p:cNvSpPr>
          <p:nvPr>
            <p:ph type="body" sz="quarter" idx="22" hasCustomPrompt="1"/>
          </p:nvPr>
        </p:nvSpPr>
        <p:spPr>
          <a:xfrm>
            <a:off x="8146763" y="2625878"/>
            <a:ext cx="3345535" cy="412750"/>
          </a:xfrm>
        </p:spPr>
        <p:txBody>
          <a:bodyPr>
            <a:normAutofit/>
          </a:bodyPr>
          <a:lstStyle>
            <a:lvl1pPr marL="0" indent="0" algn="ctr">
              <a:buNone/>
              <a:defRPr sz="2200" b="1">
                <a:solidFill>
                  <a:schemeClr val="tx1"/>
                </a:solidFill>
                <a:latin typeface="+mn-lt"/>
              </a:defRPr>
            </a:lvl1pPr>
          </a:lstStyle>
          <a:p>
            <a:pPr lvl="0"/>
            <a:r>
              <a:rPr lang="en-US" dirty="0"/>
              <a:t>Name</a:t>
            </a:r>
          </a:p>
        </p:txBody>
      </p:sp>
      <p:sp>
        <p:nvSpPr>
          <p:cNvPr id="12" name="Text Placeholder 24"/>
          <p:cNvSpPr>
            <a:spLocks noGrp="1"/>
          </p:cNvSpPr>
          <p:nvPr>
            <p:ph type="body" sz="quarter" idx="23" hasCustomPrompt="1"/>
          </p:nvPr>
        </p:nvSpPr>
        <p:spPr>
          <a:xfrm>
            <a:off x="8146763" y="3059473"/>
            <a:ext cx="3345535" cy="314335"/>
          </a:xfrm>
        </p:spPr>
        <p:txBody>
          <a:bodyPr/>
          <a:lstStyle>
            <a:lvl1pPr marL="0" indent="0" algn="ctr">
              <a:buNone/>
              <a:defRPr sz="2000" i="1">
                <a:solidFill>
                  <a:schemeClr val="tx1"/>
                </a:solidFill>
                <a:latin typeface="+mn-lt"/>
              </a:defRPr>
            </a:lvl1pPr>
          </a:lstStyle>
          <a:p>
            <a:pPr lvl="0"/>
            <a:r>
              <a:rPr lang="en-US" dirty="0"/>
              <a:t>Title</a:t>
            </a:r>
          </a:p>
        </p:txBody>
      </p:sp>
      <p:sp>
        <p:nvSpPr>
          <p:cNvPr id="13" name="Text Placeholder 27"/>
          <p:cNvSpPr>
            <a:spLocks noGrp="1"/>
          </p:cNvSpPr>
          <p:nvPr>
            <p:ph type="body" sz="quarter" idx="24" hasCustomPrompt="1"/>
          </p:nvPr>
        </p:nvSpPr>
        <p:spPr>
          <a:xfrm>
            <a:off x="8146763" y="3409824"/>
            <a:ext cx="3345535" cy="374650"/>
          </a:xfrm>
        </p:spPr>
        <p:txBody>
          <a:bodyPr/>
          <a:lstStyle>
            <a:lvl1pPr marL="0" indent="0" algn="ctr">
              <a:buNone/>
              <a:defRPr sz="2000">
                <a:solidFill>
                  <a:schemeClr val="tx1"/>
                </a:solidFill>
                <a:latin typeface="+mn-lt"/>
              </a:defRPr>
            </a:lvl1pPr>
          </a:lstStyle>
          <a:p>
            <a:pPr lvl="0"/>
            <a:r>
              <a:rPr lang="en-US" dirty="0"/>
              <a:t>Program</a:t>
            </a:r>
          </a:p>
        </p:txBody>
      </p:sp>
      <p:sp>
        <p:nvSpPr>
          <p:cNvPr id="15" name="Title 1"/>
          <p:cNvSpPr>
            <a:spLocks noGrp="1"/>
          </p:cNvSpPr>
          <p:nvPr>
            <p:ph type="title" hasCustomPrompt="1"/>
          </p:nvPr>
        </p:nvSpPr>
        <p:spPr>
          <a:xfrm>
            <a:off x="1" y="673774"/>
            <a:ext cx="12192000" cy="482428"/>
          </a:xfrm>
        </p:spPr>
        <p:txBody>
          <a:bodyPr>
            <a:normAutofit/>
          </a:bodyPr>
          <a:lstStyle>
            <a:lvl1pPr algn="ctr">
              <a:defRPr sz="3000"/>
            </a:lvl1pPr>
          </a:lstStyle>
          <a:p>
            <a:pPr lvl="0"/>
            <a:r>
              <a:rPr lang="en-US" dirty="0"/>
              <a:t>Presenters 2</a:t>
            </a:r>
          </a:p>
        </p:txBody>
      </p:sp>
    </p:spTree>
    <p:extLst>
      <p:ext uri="{BB962C8B-B14F-4D97-AF65-F5344CB8AC3E}">
        <p14:creationId xmlns:p14="http://schemas.microsoft.com/office/powerpoint/2010/main" val="20401779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resenters Slide with Photos">
    <p:spTree>
      <p:nvGrpSpPr>
        <p:cNvPr id="1" name=""/>
        <p:cNvGrpSpPr/>
        <p:nvPr/>
      </p:nvGrpSpPr>
      <p:grpSpPr>
        <a:xfrm>
          <a:off x="0" y="0"/>
          <a:ext cx="0" cy="0"/>
          <a:chOff x="0" y="0"/>
          <a:chExt cx="0" cy="0"/>
        </a:xfrm>
      </p:grpSpPr>
      <p:cxnSp>
        <p:nvCxnSpPr>
          <p:cNvPr id="42" name="Straight Connector 41"/>
          <p:cNvCxnSpPr/>
          <p:nvPr userDrawn="1"/>
        </p:nvCxnSpPr>
        <p:spPr>
          <a:xfrm flipV="1">
            <a:off x="5763752" y="1246350"/>
            <a:ext cx="666664" cy="1369"/>
          </a:xfrm>
          <a:prstGeom prst="line">
            <a:avLst/>
          </a:prstGeom>
          <a:ln w="50800">
            <a:solidFill>
              <a:srgbClr val="CB8A49"/>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V="1">
            <a:off x="5763752" y="1246748"/>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22" name="Text Placeholder 21"/>
          <p:cNvSpPr>
            <a:spLocks noGrp="1"/>
          </p:cNvSpPr>
          <p:nvPr>
            <p:ph type="body" sz="quarter" idx="15" hasCustomPrompt="1"/>
          </p:nvPr>
        </p:nvSpPr>
        <p:spPr>
          <a:xfrm>
            <a:off x="2390633" y="4739028"/>
            <a:ext cx="3345535" cy="412750"/>
          </a:xfrm>
        </p:spPr>
        <p:txBody>
          <a:bodyPr>
            <a:normAutofit/>
          </a:bodyPr>
          <a:lstStyle>
            <a:lvl1pPr marL="0" indent="0" algn="ctr">
              <a:buNone/>
              <a:defRPr sz="2200" b="1">
                <a:solidFill>
                  <a:schemeClr val="tx1"/>
                </a:solidFill>
                <a:latin typeface="+mn-lt"/>
              </a:defRPr>
            </a:lvl1pPr>
          </a:lstStyle>
          <a:p>
            <a:pPr lvl="0"/>
            <a:r>
              <a:rPr lang="en-US" dirty="0"/>
              <a:t>Name</a:t>
            </a:r>
          </a:p>
        </p:txBody>
      </p:sp>
      <p:sp>
        <p:nvSpPr>
          <p:cNvPr id="23" name="Text Placeholder 21"/>
          <p:cNvSpPr>
            <a:spLocks noGrp="1"/>
          </p:cNvSpPr>
          <p:nvPr>
            <p:ph type="body" sz="quarter" idx="16" hasCustomPrompt="1"/>
          </p:nvPr>
        </p:nvSpPr>
        <p:spPr>
          <a:xfrm>
            <a:off x="6511782" y="4736675"/>
            <a:ext cx="3297767" cy="412750"/>
          </a:xfrm>
        </p:spPr>
        <p:txBody>
          <a:bodyPr>
            <a:normAutofit/>
          </a:bodyPr>
          <a:lstStyle>
            <a:lvl1pPr marL="0" indent="0" algn="ctr">
              <a:buNone/>
              <a:defRPr sz="2200" b="1">
                <a:solidFill>
                  <a:schemeClr val="tx1"/>
                </a:solidFill>
                <a:latin typeface="+mn-lt"/>
              </a:defRPr>
            </a:lvl1pPr>
          </a:lstStyle>
          <a:p>
            <a:pPr lvl="0"/>
            <a:r>
              <a:rPr lang="en-US" dirty="0"/>
              <a:t>Name</a:t>
            </a:r>
          </a:p>
        </p:txBody>
      </p:sp>
      <p:sp>
        <p:nvSpPr>
          <p:cNvPr id="25" name="Text Placeholder 24"/>
          <p:cNvSpPr>
            <a:spLocks noGrp="1"/>
          </p:cNvSpPr>
          <p:nvPr>
            <p:ph type="body" sz="quarter" idx="17" hasCustomPrompt="1"/>
          </p:nvPr>
        </p:nvSpPr>
        <p:spPr>
          <a:xfrm>
            <a:off x="2390633" y="5172623"/>
            <a:ext cx="3345535" cy="314335"/>
          </a:xfrm>
        </p:spPr>
        <p:txBody>
          <a:bodyPr/>
          <a:lstStyle>
            <a:lvl1pPr marL="0" indent="0" algn="ctr">
              <a:buNone/>
              <a:defRPr sz="2000" i="1">
                <a:solidFill>
                  <a:schemeClr val="tx1"/>
                </a:solidFill>
                <a:latin typeface="+mn-lt"/>
              </a:defRPr>
            </a:lvl1pPr>
          </a:lstStyle>
          <a:p>
            <a:pPr lvl="0"/>
            <a:r>
              <a:rPr lang="en-US" dirty="0"/>
              <a:t>Title</a:t>
            </a:r>
          </a:p>
        </p:txBody>
      </p:sp>
      <p:sp>
        <p:nvSpPr>
          <p:cNvPr id="26" name="Text Placeholder 24"/>
          <p:cNvSpPr>
            <a:spLocks noGrp="1"/>
          </p:cNvSpPr>
          <p:nvPr>
            <p:ph type="body" sz="quarter" idx="18" hasCustomPrompt="1"/>
          </p:nvPr>
        </p:nvSpPr>
        <p:spPr>
          <a:xfrm>
            <a:off x="6511782" y="5172429"/>
            <a:ext cx="3297767" cy="314335"/>
          </a:xfrm>
        </p:spPr>
        <p:txBody>
          <a:bodyPr/>
          <a:lstStyle>
            <a:lvl1pPr marL="0" indent="0" algn="ctr">
              <a:buNone/>
              <a:defRPr sz="2000" i="1">
                <a:solidFill>
                  <a:schemeClr val="tx1"/>
                </a:solidFill>
                <a:latin typeface="+mn-lt"/>
              </a:defRPr>
            </a:lvl1pPr>
          </a:lstStyle>
          <a:p>
            <a:pPr lvl="0"/>
            <a:r>
              <a:rPr lang="en-US" dirty="0"/>
              <a:t>Title</a:t>
            </a:r>
          </a:p>
        </p:txBody>
      </p:sp>
      <p:sp>
        <p:nvSpPr>
          <p:cNvPr id="28" name="Text Placeholder 27"/>
          <p:cNvSpPr>
            <a:spLocks noGrp="1"/>
          </p:cNvSpPr>
          <p:nvPr>
            <p:ph type="body" sz="quarter" idx="19" hasCustomPrompt="1"/>
          </p:nvPr>
        </p:nvSpPr>
        <p:spPr>
          <a:xfrm>
            <a:off x="2390633" y="5522974"/>
            <a:ext cx="3345535" cy="374650"/>
          </a:xfrm>
        </p:spPr>
        <p:txBody>
          <a:bodyPr/>
          <a:lstStyle>
            <a:lvl1pPr marL="0" indent="0" algn="ctr">
              <a:buNone/>
              <a:defRPr sz="2000">
                <a:solidFill>
                  <a:schemeClr val="tx1"/>
                </a:solidFill>
                <a:latin typeface="+mn-lt"/>
              </a:defRPr>
            </a:lvl1pPr>
          </a:lstStyle>
          <a:p>
            <a:pPr lvl="0"/>
            <a:r>
              <a:rPr lang="en-US" dirty="0"/>
              <a:t>Program</a:t>
            </a:r>
          </a:p>
        </p:txBody>
      </p:sp>
      <p:sp>
        <p:nvSpPr>
          <p:cNvPr id="29" name="Text Placeholder 27"/>
          <p:cNvSpPr>
            <a:spLocks noGrp="1"/>
          </p:cNvSpPr>
          <p:nvPr>
            <p:ph type="body" sz="quarter" idx="20" hasCustomPrompt="1"/>
          </p:nvPr>
        </p:nvSpPr>
        <p:spPr>
          <a:xfrm>
            <a:off x="6511782" y="5519478"/>
            <a:ext cx="3297767" cy="374650"/>
          </a:xfrm>
        </p:spPr>
        <p:txBody>
          <a:bodyPr/>
          <a:lstStyle>
            <a:lvl1pPr marL="0" indent="0" algn="ctr">
              <a:buNone/>
              <a:defRPr sz="2000">
                <a:solidFill>
                  <a:schemeClr val="tx1"/>
                </a:solidFill>
                <a:latin typeface="+mn-lt"/>
              </a:defRPr>
            </a:lvl1pPr>
          </a:lstStyle>
          <a:p>
            <a:pPr lvl="0"/>
            <a:r>
              <a:rPr lang="en-US" dirty="0"/>
              <a:t>Program</a:t>
            </a:r>
          </a:p>
        </p:txBody>
      </p:sp>
      <p:sp>
        <p:nvSpPr>
          <p:cNvPr id="45" name="Picture Placeholder 19"/>
          <p:cNvSpPr>
            <a:spLocks noGrp="1"/>
          </p:cNvSpPr>
          <p:nvPr>
            <p:ph type="pic" sz="quarter" idx="14"/>
          </p:nvPr>
        </p:nvSpPr>
        <p:spPr>
          <a:xfrm>
            <a:off x="6511782" y="2010333"/>
            <a:ext cx="3297767" cy="2487612"/>
          </a:xfrm>
        </p:spPr>
        <p:txBody>
          <a:bodyPr/>
          <a:lstStyle>
            <a:lvl1pPr marL="0" indent="0">
              <a:buNone/>
              <a:defRPr>
                <a:latin typeface="+mn-lt"/>
              </a:defRPr>
            </a:lvl1pPr>
          </a:lstStyle>
          <a:p>
            <a:r>
              <a:rPr lang="en-US" dirty="0"/>
              <a:t>Click icon to add picture</a:t>
            </a:r>
          </a:p>
        </p:txBody>
      </p:sp>
      <p:sp>
        <p:nvSpPr>
          <p:cNvPr id="46" name="Picture Placeholder 17"/>
          <p:cNvSpPr>
            <a:spLocks noGrp="1"/>
          </p:cNvSpPr>
          <p:nvPr>
            <p:ph type="pic" sz="quarter" idx="13"/>
          </p:nvPr>
        </p:nvSpPr>
        <p:spPr>
          <a:xfrm>
            <a:off x="2390633" y="2010333"/>
            <a:ext cx="3312583" cy="2487612"/>
          </a:xfrm>
        </p:spPr>
        <p:txBody>
          <a:bodyPr/>
          <a:lstStyle>
            <a:lvl1pPr marL="0" indent="0">
              <a:buNone/>
              <a:defRPr>
                <a:latin typeface="+mn-lt"/>
              </a:defRPr>
            </a:lvl1pPr>
          </a:lstStyle>
          <a:p>
            <a:r>
              <a:rPr lang="en-US" dirty="0"/>
              <a:t>Click icon to add picture</a:t>
            </a:r>
          </a:p>
        </p:txBody>
      </p:sp>
      <p:sp>
        <p:nvSpPr>
          <p:cNvPr id="14" name="Title 1"/>
          <p:cNvSpPr>
            <a:spLocks noGrp="1"/>
          </p:cNvSpPr>
          <p:nvPr>
            <p:ph type="title" hasCustomPrompt="1"/>
          </p:nvPr>
        </p:nvSpPr>
        <p:spPr>
          <a:xfrm>
            <a:off x="39297" y="666762"/>
            <a:ext cx="12203081" cy="489242"/>
          </a:xfrm>
        </p:spPr>
        <p:txBody>
          <a:bodyPr>
            <a:normAutofit/>
          </a:bodyPr>
          <a:lstStyle>
            <a:lvl1pPr algn="ctr">
              <a:defRPr sz="3000"/>
            </a:lvl1pPr>
          </a:lstStyle>
          <a:p>
            <a:pPr lvl="0"/>
            <a:r>
              <a:rPr lang="en-US" dirty="0"/>
              <a:t>Presenters</a:t>
            </a:r>
          </a:p>
        </p:txBody>
      </p:sp>
    </p:spTree>
    <p:extLst>
      <p:ext uri="{BB962C8B-B14F-4D97-AF65-F5344CB8AC3E}">
        <p14:creationId xmlns:p14="http://schemas.microsoft.com/office/powerpoint/2010/main" val="18910444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Divider Slide">
    <p:spTree>
      <p:nvGrpSpPr>
        <p:cNvPr id="1" name=""/>
        <p:cNvGrpSpPr/>
        <p:nvPr/>
      </p:nvGrpSpPr>
      <p:grpSpPr>
        <a:xfrm>
          <a:off x="0" y="0"/>
          <a:ext cx="0" cy="0"/>
          <a:chOff x="0" y="0"/>
          <a:chExt cx="0" cy="0"/>
        </a:xfrm>
      </p:grpSpPr>
      <p:cxnSp>
        <p:nvCxnSpPr>
          <p:cNvPr id="7" name="Straight Connector 6"/>
          <p:cNvCxnSpPr/>
          <p:nvPr userDrawn="1"/>
        </p:nvCxnSpPr>
        <p:spPr>
          <a:xfrm flipV="1">
            <a:off x="5765519" y="2815174"/>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6" name="Text Placeholder 9"/>
          <p:cNvSpPr>
            <a:spLocks noGrp="1"/>
          </p:cNvSpPr>
          <p:nvPr>
            <p:ph type="body" sz="quarter" idx="12" hasCustomPrompt="1"/>
          </p:nvPr>
        </p:nvSpPr>
        <p:spPr>
          <a:xfrm>
            <a:off x="-1" y="3229980"/>
            <a:ext cx="12180916" cy="1111250"/>
          </a:xfrm>
        </p:spPr>
        <p:txBody>
          <a:bodyPr>
            <a:normAutofit/>
          </a:bodyPr>
          <a:lstStyle>
            <a:lvl1pPr marL="0" indent="0" algn="ctr">
              <a:lnSpc>
                <a:spcPct val="100000"/>
              </a:lnSpc>
              <a:spcBef>
                <a:spcPts val="0"/>
              </a:spcBef>
              <a:buNone/>
              <a:defRPr sz="3000" cap="all" baseline="0">
                <a:solidFill>
                  <a:schemeClr val="tx1"/>
                </a:solidFill>
              </a:defRPr>
            </a:lvl1pPr>
          </a:lstStyle>
          <a:p>
            <a:pPr lvl="0"/>
            <a:r>
              <a:rPr lang="en-US" dirty="0"/>
              <a:t>Chapter title</a:t>
            </a:r>
          </a:p>
        </p:txBody>
      </p:sp>
      <p:sp>
        <p:nvSpPr>
          <p:cNvPr id="8" name="Title 1"/>
          <p:cNvSpPr>
            <a:spLocks noGrp="1"/>
          </p:cNvSpPr>
          <p:nvPr>
            <p:ph type="title" hasCustomPrompt="1"/>
          </p:nvPr>
        </p:nvSpPr>
        <p:spPr>
          <a:xfrm>
            <a:off x="2851" y="2256441"/>
            <a:ext cx="12191999" cy="478522"/>
          </a:xfrm>
        </p:spPr>
        <p:txBody>
          <a:bodyPr>
            <a:normAutofit/>
          </a:bodyPr>
          <a:lstStyle>
            <a:lvl1pPr algn="ctr">
              <a:defRPr sz="3000"/>
            </a:lvl1pPr>
          </a:lstStyle>
          <a:p>
            <a:pPr lvl="0"/>
            <a:r>
              <a:rPr lang="en-US" dirty="0"/>
              <a:t>Section Divider</a:t>
            </a:r>
          </a:p>
        </p:txBody>
      </p:sp>
    </p:spTree>
    <p:extLst>
      <p:ext uri="{BB962C8B-B14F-4D97-AF65-F5344CB8AC3E}">
        <p14:creationId xmlns:p14="http://schemas.microsoft.com/office/powerpoint/2010/main" val="6626035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cxnSp>
        <p:nvCxnSpPr>
          <p:cNvPr id="8" name="Straight Connector 7"/>
          <p:cNvCxnSpPr/>
          <p:nvPr userDrawn="1"/>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12" name="Text Placeholder 10"/>
          <p:cNvSpPr>
            <a:spLocks noGrp="1"/>
          </p:cNvSpPr>
          <p:nvPr>
            <p:ph type="body" sz="quarter" idx="22" hasCustomPrompt="1"/>
          </p:nvPr>
        </p:nvSpPr>
        <p:spPr>
          <a:xfrm>
            <a:off x="1077705" y="1606083"/>
            <a:ext cx="10070943" cy="4662833"/>
          </a:xfrm>
        </p:spPr>
        <p:txBody>
          <a:bodyPr>
            <a:noAutofit/>
          </a:bodyPr>
          <a:lstStyle>
            <a:lvl1pPr marL="0" indent="0">
              <a:buClr>
                <a:srgbClr val="57B6AF"/>
              </a:buClr>
              <a:buNone/>
              <a:defRPr sz="2200" baseline="0">
                <a:solidFill>
                  <a:schemeClr val="tx1"/>
                </a:solidFill>
                <a:latin typeface="+mn-lt"/>
              </a:defRPr>
            </a:lvl1pPr>
            <a:lvl2pPr>
              <a:buClr>
                <a:srgbClr val="57B6AF"/>
              </a:buClr>
              <a:defRPr sz="2000"/>
            </a:lvl2pPr>
            <a:lvl3pPr>
              <a:buClr>
                <a:srgbClr val="57B6AF"/>
              </a:buClr>
              <a:defRPr sz="1800"/>
            </a:lvl3pPr>
            <a:lvl4pPr>
              <a:buClr>
                <a:srgbClr val="57B6AF"/>
              </a:buClr>
              <a:defRPr sz="1800"/>
            </a:lvl4pPr>
          </a:lstStyle>
          <a:p>
            <a:pPr lvl="0"/>
            <a:r>
              <a:rPr lang="en-US" dirty="0"/>
              <a:t>Text…</a:t>
            </a:r>
          </a:p>
        </p:txBody>
      </p:sp>
      <p:sp>
        <p:nvSpPr>
          <p:cNvPr id="9" name="TextBox 8"/>
          <p:cNvSpPr txBox="1"/>
          <p:nvPr userDrawn="1"/>
        </p:nvSpPr>
        <p:spPr>
          <a:xfrm>
            <a:off x="0" y="6318775"/>
            <a:ext cx="12192000" cy="369332"/>
          </a:xfrm>
          <a:prstGeom prst="rect">
            <a:avLst/>
          </a:prstGeom>
          <a:noFill/>
        </p:spPr>
        <p:txBody>
          <a:bodyPr wrap="square" rtlCol="0">
            <a:spAutoFit/>
          </a:bodyPr>
          <a:lstStyle/>
          <a:p>
            <a:pPr algn="ctr"/>
            <a:r>
              <a:rPr lang="en-US" sz="1800" dirty="0">
                <a:solidFill>
                  <a:srgbClr val="349D96"/>
                </a:solidFill>
                <a:latin typeface="Century Gothic" panose="020B0502020202020204" pitchFamily="34" charset="0"/>
              </a:rPr>
              <a:t>Washington</a:t>
            </a:r>
            <a:r>
              <a:rPr lang="en-US" sz="1800" baseline="0" dirty="0">
                <a:solidFill>
                  <a:srgbClr val="349D96"/>
                </a:solidFill>
                <a:latin typeface="Century Gothic" panose="020B0502020202020204" pitchFamily="34" charset="0"/>
              </a:rPr>
              <a:t> State Department of Health </a:t>
            </a:r>
            <a:r>
              <a:rPr lang="en-US" sz="1800" dirty="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t>‹#›</a:t>
            </a:fld>
            <a:endParaRPr lang="en-US" sz="1800" dirty="0">
              <a:solidFill>
                <a:schemeClr val="tx1"/>
              </a:solidFill>
              <a:latin typeface="Century Gothic" panose="020B0502020202020204" pitchFamily="34" charset="0"/>
            </a:endParaRPr>
          </a:p>
        </p:txBody>
      </p:sp>
      <p:sp>
        <p:nvSpPr>
          <p:cNvPr id="11" name="Title 1"/>
          <p:cNvSpPr>
            <a:spLocks noGrp="1"/>
          </p:cNvSpPr>
          <p:nvPr>
            <p:ph type="title" hasCustomPrompt="1"/>
          </p:nvPr>
        </p:nvSpPr>
        <p:spPr>
          <a:xfrm>
            <a:off x="5542" y="673974"/>
            <a:ext cx="12180916" cy="482030"/>
          </a:xfrm>
        </p:spPr>
        <p:txBody>
          <a:bodyPr/>
          <a:lstStyle>
            <a:lvl1pPr algn="ctr">
              <a:defRPr sz="3000"/>
            </a:lvl1pPr>
          </a:lstStyle>
          <a:p>
            <a:r>
              <a:rPr lang="en-US" dirty="0"/>
              <a:t>Title</a:t>
            </a:r>
          </a:p>
        </p:txBody>
      </p:sp>
    </p:spTree>
    <p:extLst>
      <p:ext uri="{BB962C8B-B14F-4D97-AF65-F5344CB8AC3E}">
        <p14:creationId xmlns:p14="http://schemas.microsoft.com/office/powerpoint/2010/main" val="37841131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Unordered List 1">
    <p:spTree>
      <p:nvGrpSpPr>
        <p:cNvPr id="1" name=""/>
        <p:cNvGrpSpPr/>
        <p:nvPr/>
      </p:nvGrpSpPr>
      <p:grpSpPr>
        <a:xfrm>
          <a:off x="0" y="0"/>
          <a:ext cx="0" cy="0"/>
          <a:chOff x="0" y="0"/>
          <a:chExt cx="0" cy="0"/>
        </a:xfrm>
      </p:grpSpPr>
      <p:sp>
        <p:nvSpPr>
          <p:cNvPr id="15" name="Oval 14"/>
          <p:cNvSpPr/>
          <p:nvPr/>
        </p:nvSpPr>
        <p:spPr>
          <a:xfrm>
            <a:off x="1128133" y="2076019"/>
            <a:ext cx="32931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349D96"/>
                </a:solidFill>
                <a:sym typeface="Wingdings" panose="05000000000000000000" pitchFamily="2" charset="2"/>
              </a:rPr>
              <a:t></a:t>
            </a:r>
            <a:endParaRPr lang="en-US" sz="4000" dirty="0">
              <a:solidFill>
                <a:srgbClr val="349D96"/>
              </a:solidFill>
            </a:endParaRPr>
          </a:p>
        </p:txBody>
      </p:sp>
      <p:sp>
        <p:nvSpPr>
          <p:cNvPr id="16" name="Oval 15"/>
          <p:cNvSpPr/>
          <p:nvPr/>
        </p:nvSpPr>
        <p:spPr>
          <a:xfrm>
            <a:off x="6488154" y="2076018"/>
            <a:ext cx="32931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349D96"/>
                </a:solidFill>
                <a:sym typeface="Wingdings" panose="05000000000000000000" pitchFamily="2" charset="2"/>
              </a:rPr>
              <a:t></a:t>
            </a:r>
            <a:endParaRPr lang="en-US" sz="4000" dirty="0">
              <a:solidFill>
                <a:srgbClr val="349D96"/>
              </a:solidFill>
            </a:endParaRPr>
          </a:p>
        </p:txBody>
      </p:sp>
      <p:sp>
        <p:nvSpPr>
          <p:cNvPr id="20" name="Text Placeholder 19"/>
          <p:cNvSpPr>
            <a:spLocks noGrp="1"/>
          </p:cNvSpPr>
          <p:nvPr userDrawn="1">
            <p:ph type="body" sz="quarter" idx="22" hasCustomPrompt="1"/>
          </p:nvPr>
        </p:nvSpPr>
        <p:spPr>
          <a:xfrm>
            <a:off x="1751719" y="2106227"/>
            <a:ext cx="4011964" cy="373362"/>
          </a:xfrm>
        </p:spPr>
        <p:txBody>
          <a:bodyPr>
            <a:noAutofit/>
          </a:bodyPr>
          <a:lstStyle>
            <a:lvl1pPr marL="0" indent="0">
              <a:buNone/>
              <a:defRPr sz="2200" b="1">
                <a:solidFill>
                  <a:schemeClr val="tx1"/>
                </a:solidFill>
                <a:latin typeface="+mn-lt"/>
              </a:defRPr>
            </a:lvl1pPr>
          </a:lstStyle>
          <a:p>
            <a:pPr lvl="0"/>
            <a:r>
              <a:rPr lang="en-US" dirty="0"/>
              <a:t>Text…</a:t>
            </a:r>
          </a:p>
        </p:txBody>
      </p:sp>
      <p:sp>
        <p:nvSpPr>
          <p:cNvPr id="21" name="Text Placeholder 19"/>
          <p:cNvSpPr>
            <a:spLocks noGrp="1"/>
          </p:cNvSpPr>
          <p:nvPr userDrawn="1">
            <p:ph type="body" sz="quarter" idx="23" hasCustomPrompt="1"/>
          </p:nvPr>
        </p:nvSpPr>
        <p:spPr>
          <a:xfrm>
            <a:off x="7118621" y="2106227"/>
            <a:ext cx="4011964" cy="373362"/>
          </a:xfrm>
        </p:spPr>
        <p:txBody>
          <a:bodyPr>
            <a:noAutofit/>
          </a:bodyPr>
          <a:lstStyle>
            <a:lvl1pPr marL="0" indent="0">
              <a:buNone/>
              <a:defRPr sz="2200" b="1">
                <a:solidFill>
                  <a:schemeClr val="tx1"/>
                </a:solidFill>
                <a:latin typeface="+mn-lt"/>
              </a:defRPr>
            </a:lvl1pPr>
          </a:lstStyle>
          <a:p>
            <a:pPr lvl="0"/>
            <a:r>
              <a:rPr lang="en-US" dirty="0"/>
              <a:t>Text…</a:t>
            </a:r>
          </a:p>
        </p:txBody>
      </p:sp>
      <p:sp>
        <p:nvSpPr>
          <p:cNvPr id="23" name="Text Placeholder 22"/>
          <p:cNvSpPr>
            <a:spLocks noGrp="1"/>
          </p:cNvSpPr>
          <p:nvPr userDrawn="1">
            <p:ph type="body" sz="quarter" idx="24" hasCustomPrompt="1"/>
          </p:nvPr>
        </p:nvSpPr>
        <p:spPr>
          <a:xfrm>
            <a:off x="1752601" y="2480365"/>
            <a:ext cx="4011084" cy="3617913"/>
          </a:xfrm>
        </p:spPr>
        <p:txBody>
          <a:bodyPr>
            <a:noAutofit/>
          </a:bodyPr>
          <a:lstStyle>
            <a:lvl1pPr marL="0" indent="0">
              <a:buNone/>
              <a:defRPr sz="2200" baseline="0">
                <a:solidFill>
                  <a:schemeClr val="tx1"/>
                </a:solidFill>
                <a:latin typeface="+mn-lt"/>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Text…</a:t>
            </a:r>
          </a:p>
        </p:txBody>
      </p:sp>
      <p:sp>
        <p:nvSpPr>
          <p:cNvPr id="24" name="Text Placeholder 22"/>
          <p:cNvSpPr>
            <a:spLocks noGrp="1"/>
          </p:cNvSpPr>
          <p:nvPr userDrawn="1">
            <p:ph type="body" sz="quarter" idx="25" hasCustomPrompt="1"/>
          </p:nvPr>
        </p:nvSpPr>
        <p:spPr>
          <a:xfrm>
            <a:off x="7119501" y="2486904"/>
            <a:ext cx="4011084" cy="3611426"/>
          </a:xfrm>
        </p:spPr>
        <p:txBody>
          <a:bodyPr>
            <a:noAutofit/>
          </a:bodyPr>
          <a:lstStyle>
            <a:lvl1pPr marL="0" indent="0">
              <a:buNone/>
              <a:defRPr sz="2200">
                <a:solidFill>
                  <a:schemeClr val="tx1"/>
                </a:solidFill>
                <a:latin typeface="+mn-lt"/>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Text…</a:t>
            </a:r>
          </a:p>
        </p:txBody>
      </p:sp>
      <p:cxnSp>
        <p:nvCxnSpPr>
          <p:cNvPr id="25" name="Straight Connector 24"/>
          <p:cNvCxnSpPr/>
          <p:nvPr userDrawn="1"/>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12" name="TextBox 11"/>
          <p:cNvSpPr txBox="1"/>
          <p:nvPr userDrawn="1"/>
        </p:nvSpPr>
        <p:spPr>
          <a:xfrm>
            <a:off x="0" y="6318775"/>
            <a:ext cx="12192000" cy="369332"/>
          </a:xfrm>
          <a:prstGeom prst="rect">
            <a:avLst/>
          </a:prstGeom>
          <a:noFill/>
        </p:spPr>
        <p:txBody>
          <a:bodyPr wrap="square" rtlCol="0">
            <a:spAutoFit/>
          </a:bodyPr>
          <a:lstStyle/>
          <a:p>
            <a:pPr algn="ctr"/>
            <a:r>
              <a:rPr lang="en-US" sz="1800" dirty="0">
                <a:solidFill>
                  <a:srgbClr val="349D96"/>
                </a:solidFill>
                <a:latin typeface="Century Gothic" panose="020B0502020202020204" pitchFamily="34" charset="0"/>
              </a:rPr>
              <a:t>Washington State</a:t>
            </a:r>
            <a:r>
              <a:rPr lang="en-US" sz="1800" baseline="0" dirty="0">
                <a:solidFill>
                  <a:srgbClr val="349D96"/>
                </a:solidFill>
                <a:latin typeface="Century Gothic" panose="020B0502020202020204" pitchFamily="34" charset="0"/>
              </a:rPr>
              <a:t> Department of Health </a:t>
            </a:r>
            <a:r>
              <a:rPr lang="en-US" sz="1800" dirty="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t>‹#›</a:t>
            </a:fld>
            <a:endParaRPr lang="en-US" sz="1800" dirty="0">
              <a:solidFill>
                <a:schemeClr val="tx1"/>
              </a:solidFill>
              <a:latin typeface="Century Gothic" panose="020B0502020202020204" pitchFamily="34" charset="0"/>
            </a:endParaRPr>
          </a:p>
        </p:txBody>
      </p:sp>
      <p:sp>
        <p:nvSpPr>
          <p:cNvPr id="13" name="Title 1"/>
          <p:cNvSpPr>
            <a:spLocks noGrp="1"/>
          </p:cNvSpPr>
          <p:nvPr>
            <p:ph type="title" hasCustomPrompt="1"/>
          </p:nvPr>
        </p:nvSpPr>
        <p:spPr>
          <a:xfrm>
            <a:off x="0" y="673199"/>
            <a:ext cx="12191997" cy="482805"/>
          </a:xfrm>
        </p:spPr>
        <p:txBody>
          <a:bodyPr>
            <a:normAutofit/>
          </a:bodyPr>
          <a:lstStyle>
            <a:lvl1pPr algn="ctr">
              <a:defRPr sz="3000"/>
            </a:lvl1pPr>
          </a:lstStyle>
          <a:p>
            <a:pPr lvl="0"/>
            <a:r>
              <a:rPr lang="en-US" dirty="0"/>
              <a:t>Unordered List 1</a:t>
            </a:r>
          </a:p>
        </p:txBody>
      </p:sp>
    </p:spTree>
    <p:extLst>
      <p:ext uri="{BB962C8B-B14F-4D97-AF65-F5344CB8AC3E}">
        <p14:creationId xmlns:p14="http://schemas.microsoft.com/office/powerpoint/2010/main" val="16539145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Unordered List 2">
    <p:spTree>
      <p:nvGrpSpPr>
        <p:cNvPr id="1" name=""/>
        <p:cNvGrpSpPr/>
        <p:nvPr/>
      </p:nvGrpSpPr>
      <p:grpSpPr>
        <a:xfrm>
          <a:off x="0" y="0"/>
          <a:ext cx="0" cy="0"/>
          <a:chOff x="0" y="0"/>
          <a:chExt cx="0" cy="0"/>
        </a:xfrm>
      </p:grpSpPr>
      <p:cxnSp>
        <p:nvCxnSpPr>
          <p:cNvPr id="25" name="Straight Connector 24"/>
          <p:cNvCxnSpPr/>
          <p:nvPr userDrawn="1"/>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13" name="Oval 12"/>
          <p:cNvSpPr/>
          <p:nvPr userDrawn="1"/>
        </p:nvSpPr>
        <p:spPr>
          <a:xfrm>
            <a:off x="987461" y="2076019"/>
            <a:ext cx="32931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4000" dirty="0">
                <a:solidFill>
                  <a:srgbClr val="349D96"/>
                </a:solidFill>
                <a:sym typeface="Wingdings" panose="05000000000000000000" pitchFamily="2" charset="2"/>
              </a:rPr>
              <a:t></a:t>
            </a:r>
            <a:endParaRPr lang="en-US" sz="4000" dirty="0">
              <a:solidFill>
                <a:srgbClr val="349D96"/>
              </a:solidFill>
            </a:endParaRPr>
          </a:p>
        </p:txBody>
      </p:sp>
      <p:sp>
        <p:nvSpPr>
          <p:cNvPr id="14" name="Oval 13"/>
          <p:cNvSpPr/>
          <p:nvPr userDrawn="1"/>
        </p:nvSpPr>
        <p:spPr>
          <a:xfrm>
            <a:off x="4603211" y="2076018"/>
            <a:ext cx="32931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4000" dirty="0">
                <a:solidFill>
                  <a:srgbClr val="349D96"/>
                </a:solidFill>
                <a:sym typeface="Wingdings" panose="05000000000000000000" pitchFamily="2" charset="2"/>
              </a:rPr>
              <a:t></a:t>
            </a:r>
            <a:endParaRPr lang="en-US" sz="4000" dirty="0">
              <a:solidFill>
                <a:srgbClr val="349D96"/>
              </a:solidFill>
            </a:endParaRPr>
          </a:p>
        </p:txBody>
      </p:sp>
      <p:sp>
        <p:nvSpPr>
          <p:cNvPr id="17" name="Oval 16"/>
          <p:cNvSpPr/>
          <p:nvPr userDrawn="1"/>
        </p:nvSpPr>
        <p:spPr>
          <a:xfrm>
            <a:off x="8216391" y="2078052"/>
            <a:ext cx="32931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4000" dirty="0">
                <a:solidFill>
                  <a:srgbClr val="349D96"/>
                </a:solidFill>
                <a:sym typeface="Wingdings" panose="05000000000000000000" pitchFamily="2" charset="2"/>
              </a:rPr>
              <a:t></a:t>
            </a:r>
            <a:endParaRPr lang="en-US" sz="4000" dirty="0">
              <a:solidFill>
                <a:srgbClr val="349D96"/>
              </a:solidFill>
            </a:endParaRPr>
          </a:p>
        </p:txBody>
      </p:sp>
      <p:sp>
        <p:nvSpPr>
          <p:cNvPr id="3" name="Text Placeholder 2"/>
          <p:cNvSpPr>
            <a:spLocks noGrp="1"/>
          </p:cNvSpPr>
          <p:nvPr>
            <p:ph type="body" sz="quarter" idx="22" hasCustomPrompt="1"/>
          </p:nvPr>
        </p:nvSpPr>
        <p:spPr>
          <a:xfrm>
            <a:off x="1611928" y="2097855"/>
            <a:ext cx="2387600" cy="372955"/>
          </a:xfrm>
        </p:spPr>
        <p:txBody>
          <a:bodyPr>
            <a:noAutofit/>
          </a:bodyPr>
          <a:lstStyle>
            <a:lvl1pPr marL="285750" indent="-285750">
              <a:buNone/>
              <a:defRPr lang="en-US" sz="2200" b="1"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dirty="0"/>
              <a:t>Text…</a:t>
            </a:r>
          </a:p>
        </p:txBody>
      </p:sp>
      <p:sp>
        <p:nvSpPr>
          <p:cNvPr id="19" name="Text Placeholder 2"/>
          <p:cNvSpPr>
            <a:spLocks noGrp="1"/>
          </p:cNvSpPr>
          <p:nvPr>
            <p:ph type="body" sz="quarter" idx="23" hasCustomPrompt="1"/>
          </p:nvPr>
        </p:nvSpPr>
        <p:spPr>
          <a:xfrm>
            <a:off x="5242703" y="2097855"/>
            <a:ext cx="2387600" cy="372955"/>
          </a:xfrm>
        </p:spPr>
        <p:txBody>
          <a:bodyPr>
            <a:noAutofit/>
          </a:bodyPr>
          <a:lstStyle>
            <a:lvl1pPr marL="285750" indent="-285750">
              <a:buNone/>
              <a:defRPr lang="en-US" sz="2200" b="1" kern="120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dirty="0"/>
              <a:t>Text…</a:t>
            </a:r>
          </a:p>
        </p:txBody>
      </p:sp>
      <p:sp>
        <p:nvSpPr>
          <p:cNvPr id="22" name="Text Placeholder 2"/>
          <p:cNvSpPr>
            <a:spLocks noGrp="1"/>
          </p:cNvSpPr>
          <p:nvPr>
            <p:ph type="body" sz="quarter" idx="24" hasCustomPrompt="1"/>
          </p:nvPr>
        </p:nvSpPr>
        <p:spPr>
          <a:xfrm>
            <a:off x="8847297" y="2097855"/>
            <a:ext cx="2387600" cy="372955"/>
          </a:xfrm>
        </p:spPr>
        <p:txBody>
          <a:bodyPr>
            <a:noAutofit/>
          </a:bodyPr>
          <a:lstStyle>
            <a:lvl1pPr marL="285750" indent="-285750">
              <a:buNone/>
              <a:defRPr lang="en-US" sz="2200" b="1" kern="120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dirty="0"/>
              <a:t>Text…</a:t>
            </a:r>
          </a:p>
        </p:txBody>
      </p:sp>
      <p:sp>
        <p:nvSpPr>
          <p:cNvPr id="5" name="Text Placeholder 4"/>
          <p:cNvSpPr>
            <a:spLocks noGrp="1"/>
          </p:cNvSpPr>
          <p:nvPr>
            <p:ph type="body" sz="quarter" idx="25" hasCustomPrompt="1"/>
          </p:nvPr>
        </p:nvSpPr>
        <p:spPr>
          <a:xfrm>
            <a:off x="1611928" y="2474230"/>
            <a:ext cx="2387600" cy="3702416"/>
          </a:xfrm>
        </p:spPr>
        <p:txBody>
          <a:bodyPr>
            <a:noAutofit/>
          </a:bodyPr>
          <a:lstStyle>
            <a:lvl1pPr marL="285750" indent="-28575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dirty="0"/>
              <a:t>Text…</a:t>
            </a:r>
          </a:p>
        </p:txBody>
      </p:sp>
      <p:sp>
        <p:nvSpPr>
          <p:cNvPr id="26" name="Text Placeholder 4"/>
          <p:cNvSpPr>
            <a:spLocks noGrp="1"/>
          </p:cNvSpPr>
          <p:nvPr>
            <p:ph type="body" sz="quarter" idx="26" hasCustomPrompt="1"/>
          </p:nvPr>
        </p:nvSpPr>
        <p:spPr>
          <a:xfrm>
            <a:off x="5242525" y="2474230"/>
            <a:ext cx="2387600" cy="3691680"/>
          </a:xfrm>
        </p:spPr>
        <p:txBody>
          <a:bodyPr>
            <a:noAutofit/>
          </a:bodyPr>
          <a:lstStyle>
            <a:lvl1pPr marL="285750" indent="-28575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dirty="0"/>
              <a:t>Text…</a:t>
            </a:r>
          </a:p>
        </p:txBody>
      </p:sp>
      <p:sp>
        <p:nvSpPr>
          <p:cNvPr id="27" name="Text Placeholder 4"/>
          <p:cNvSpPr>
            <a:spLocks noGrp="1"/>
          </p:cNvSpPr>
          <p:nvPr>
            <p:ph type="body" sz="quarter" idx="27" hasCustomPrompt="1"/>
          </p:nvPr>
        </p:nvSpPr>
        <p:spPr>
          <a:xfrm>
            <a:off x="8846711" y="2474230"/>
            <a:ext cx="2387600" cy="3691680"/>
          </a:xfrm>
        </p:spPr>
        <p:txBody>
          <a:bodyPr>
            <a:noAutofit/>
          </a:bodyPr>
          <a:lstStyle>
            <a:lvl1pPr marL="285750" indent="-28575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dirty="0"/>
              <a:t>Text…</a:t>
            </a:r>
          </a:p>
        </p:txBody>
      </p:sp>
      <p:sp>
        <p:nvSpPr>
          <p:cNvPr id="15" name="TextBox 14"/>
          <p:cNvSpPr txBox="1"/>
          <p:nvPr userDrawn="1"/>
        </p:nvSpPr>
        <p:spPr>
          <a:xfrm>
            <a:off x="0" y="6318775"/>
            <a:ext cx="12192000" cy="369332"/>
          </a:xfrm>
          <a:prstGeom prst="rect">
            <a:avLst/>
          </a:prstGeom>
          <a:noFill/>
        </p:spPr>
        <p:txBody>
          <a:bodyPr wrap="square" rtlCol="0">
            <a:spAutoFit/>
          </a:bodyPr>
          <a:lstStyle/>
          <a:p>
            <a:pPr algn="ctr"/>
            <a:r>
              <a:rPr lang="en-US" sz="1800" dirty="0">
                <a:solidFill>
                  <a:srgbClr val="349D96"/>
                </a:solidFill>
                <a:latin typeface="Century Gothic" panose="020B0502020202020204" pitchFamily="34" charset="0"/>
              </a:rPr>
              <a:t>Washington State </a:t>
            </a:r>
            <a:r>
              <a:rPr lang="en-US" sz="1800" baseline="0" dirty="0">
                <a:solidFill>
                  <a:srgbClr val="349D96"/>
                </a:solidFill>
                <a:latin typeface="Century Gothic" panose="020B0502020202020204" pitchFamily="34" charset="0"/>
              </a:rPr>
              <a:t>Department of Health </a:t>
            </a:r>
            <a:r>
              <a:rPr lang="en-US" sz="1800" dirty="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t>‹#›</a:t>
            </a:fld>
            <a:endParaRPr lang="en-US" sz="1800" dirty="0">
              <a:solidFill>
                <a:schemeClr val="tx1"/>
              </a:solidFill>
              <a:latin typeface="Century Gothic" panose="020B0502020202020204" pitchFamily="34" charset="0"/>
            </a:endParaRPr>
          </a:p>
        </p:txBody>
      </p:sp>
      <p:sp>
        <p:nvSpPr>
          <p:cNvPr id="16" name="Title 1"/>
          <p:cNvSpPr>
            <a:spLocks noGrp="1"/>
          </p:cNvSpPr>
          <p:nvPr>
            <p:ph type="title" hasCustomPrompt="1"/>
          </p:nvPr>
        </p:nvSpPr>
        <p:spPr>
          <a:xfrm>
            <a:off x="1" y="673974"/>
            <a:ext cx="12180916" cy="482030"/>
          </a:xfrm>
        </p:spPr>
        <p:txBody>
          <a:bodyPr>
            <a:normAutofit/>
          </a:bodyPr>
          <a:lstStyle>
            <a:lvl1pPr algn="ctr">
              <a:defRPr sz="3000"/>
            </a:lvl1pPr>
          </a:lstStyle>
          <a:p>
            <a:pPr lvl="0"/>
            <a:r>
              <a:rPr lang="en-US" dirty="0"/>
              <a:t>Unordered List 2</a:t>
            </a:r>
          </a:p>
        </p:txBody>
      </p:sp>
    </p:spTree>
    <p:extLst>
      <p:ext uri="{BB962C8B-B14F-4D97-AF65-F5344CB8AC3E}">
        <p14:creationId xmlns:p14="http://schemas.microsoft.com/office/powerpoint/2010/main" val="23753505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OH Strategic Plan">
    <p:spTree>
      <p:nvGrpSpPr>
        <p:cNvPr id="1" name=""/>
        <p:cNvGrpSpPr/>
        <p:nvPr/>
      </p:nvGrpSpPr>
      <p:grpSpPr>
        <a:xfrm>
          <a:off x="0" y="0"/>
          <a:ext cx="0" cy="0"/>
          <a:chOff x="0" y="0"/>
          <a:chExt cx="0" cy="0"/>
        </a:xfrm>
      </p:grpSpPr>
      <p:cxnSp>
        <p:nvCxnSpPr>
          <p:cNvPr id="25" name="Straight Connector 24"/>
          <p:cNvCxnSpPr/>
          <p:nvPr userDrawn="1"/>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grpSp>
        <p:nvGrpSpPr>
          <p:cNvPr id="15" name="Group 14"/>
          <p:cNvGrpSpPr/>
          <p:nvPr userDrawn="1"/>
        </p:nvGrpSpPr>
        <p:grpSpPr>
          <a:xfrm>
            <a:off x="778608" y="1487830"/>
            <a:ext cx="10674488" cy="4451286"/>
            <a:chOff x="892593" y="1460430"/>
            <a:chExt cx="8005866" cy="4451286"/>
          </a:xfrm>
        </p:grpSpPr>
        <p:sp>
          <p:nvSpPr>
            <p:cNvPr id="16" name="TextBox 15"/>
            <p:cNvSpPr txBox="1"/>
            <p:nvPr/>
          </p:nvSpPr>
          <p:spPr>
            <a:xfrm>
              <a:off x="4082659" y="4080445"/>
              <a:ext cx="2332018" cy="1831271"/>
            </a:xfrm>
            <a:prstGeom prst="rect">
              <a:avLst/>
            </a:prstGeom>
            <a:noFill/>
            <a:ln>
              <a:noFill/>
            </a:ln>
          </p:spPr>
          <p:txBody>
            <a:bodyPr wrap="square" rtlCol="0">
              <a:spAutoFit/>
            </a:bodyPr>
            <a:lstStyle/>
            <a:p>
              <a:r>
                <a:rPr lang="en-US" sz="1800" b="1" dirty="0">
                  <a:solidFill>
                    <a:schemeClr val="tx1"/>
                  </a:solidFill>
                  <a:latin typeface="Century Gothic" panose="020B0502020202020204" pitchFamily="34" charset="0"/>
                </a:rPr>
                <a:t>Strategy</a:t>
              </a:r>
            </a:p>
            <a:p>
              <a:pPr>
                <a:spcBef>
                  <a:spcPts val="600"/>
                </a:spcBef>
              </a:pPr>
              <a:r>
                <a:rPr lang="en-US" sz="1500" kern="1200" dirty="0">
                  <a:solidFill>
                    <a:schemeClr val="tx1"/>
                  </a:solidFill>
                  <a:latin typeface="+mn-lt"/>
                  <a:ea typeface="+mn-ea"/>
                  <a:cs typeface="+mn-cs"/>
                </a:rPr>
                <a:t>Through collaborations and partnerships, we will leverage the knowledge, relation-ships and resources necessary to influence the conditions that promote good health and safety for everyone.</a:t>
              </a:r>
            </a:p>
          </p:txBody>
        </p:sp>
        <p:sp>
          <p:nvSpPr>
            <p:cNvPr id="20" name="TextBox 19"/>
            <p:cNvSpPr txBox="1"/>
            <p:nvPr/>
          </p:nvSpPr>
          <p:spPr>
            <a:xfrm>
              <a:off x="6791671" y="4080608"/>
              <a:ext cx="2106788" cy="1369606"/>
            </a:xfrm>
            <a:prstGeom prst="rect">
              <a:avLst/>
            </a:prstGeom>
            <a:noFill/>
            <a:ln>
              <a:noFill/>
            </a:ln>
          </p:spPr>
          <p:txBody>
            <a:bodyPr wrap="square" rtlCol="0">
              <a:spAutoFit/>
            </a:bodyPr>
            <a:lstStyle/>
            <a:p>
              <a:r>
                <a:rPr lang="en-US" sz="1800" b="1" dirty="0">
                  <a:solidFill>
                    <a:schemeClr val="tx1"/>
                  </a:solidFill>
                  <a:latin typeface="Century Gothic" panose="020B0502020202020204" pitchFamily="34" charset="0"/>
                </a:rPr>
                <a:t>Mission</a:t>
              </a:r>
            </a:p>
            <a:p>
              <a:pPr>
                <a:spcBef>
                  <a:spcPts val="600"/>
                </a:spcBef>
              </a:pPr>
              <a:r>
                <a:rPr lang="en-US" sz="1500" kern="1200" dirty="0">
                  <a:solidFill>
                    <a:schemeClr val="tx1"/>
                  </a:solidFill>
                  <a:latin typeface="+mn-lt"/>
                  <a:ea typeface="+mn-ea"/>
                  <a:cs typeface="+mn-cs"/>
                </a:rPr>
                <a:t>The Department of Health works with others to protect and improve the health</a:t>
              </a:r>
            </a:p>
            <a:p>
              <a:pPr>
                <a:spcBef>
                  <a:spcPts val="0"/>
                </a:spcBef>
              </a:pPr>
              <a:r>
                <a:rPr lang="en-US" sz="1500" kern="1200" dirty="0">
                  <a:solidFill>
                    <a:schemeClr val="tx1"/>
                  </a:solidFill>
                  <a:latin typeface="+mn-lt"/>
                  <a:ea typeface="+mn-ea"/>
                  <a:cs typeface="+mn-cs"/>
                </a:rPr>
                <a:t>of all people in Washington.</a:t>
              </a:r>
            </a:p>
          </p:txBody>
        </p:sp>
        <p:sp>
          <p:nvSpPr>
            <p:cNvPr id="21" name="TextBox 20"/>
            <p:cNvSpPr txBox="1"/>
            <p:nvPr/>
          </p:nvSpPr>
          <p:spPr>
            <a:xfrm>
              <a:off x="1357926" y="4081738"/>
              <a:ext cx="2116475" cy="1369606"/>
            </a:xfrm>
            <a:prstGeom prst="rect">
              <a:avLst/>
            </a:prstGeom>
            <a:noFill/>
            <a:ln>
              <a:noFill/>
            </a:ln>
          </p:spPr>
          <p:txBody>
            <a:bodyPr wrap="square" rtlCol="0">
              <a:spAutoFit/>
            </a:bodyPr>
            <a:lstStyle/>
            <a:p>
              <a:r>
                <a:rPr lang="en-US" sz="1800" b="1" dirty="0">
                  <a:solidFill>
                    <a:schemeClr val="tx1"/>
                  </a:solidFill>
                  <a:latin typeface="Century Gothic" panose="020B0502020202020204" pitchFamily="34" charset="0"/>
                </a:rPr>
                <a:t>Vision</a:t>
              </a:r>
            </a:p>
            <a:p>
              <a:pPr>
                <a:spcBef>
                  <a:spcPts val="600"/>
                </a:spcBef>
              </a:pPr>
              <a:r>
                <a:rPr lang="en-US" sz="1500" kern="1200" dirty="0">
                  <a:solidFill>
                    <a:schemeClr val="tx1"/>
                  </a:solidFill>
                  <a:latin typeface="+mn-lt"/>
                  <a:ea typeface="+mn-ea"/>
                  <a:cs typeface="+mn-cs"/>
                </a:rPr>
                <a:t>People in Washington enjoy longer and healthier lives because they live in healthy families and communities.</a:t>
              </a:r>
            </a:p>
          </p:txBody>
        </p:sp>
        <p:grpSp>
          <p:nvGrpSpPr>
            <p:cNvPr id="28" name="Group 27"/>
            <p:cNvGrpSpPr/>
            <p:nvPr/>
          </p:nvGrpSpPr>
          <p:grpSpPr>
            <a:xfrm>
              <a:off x="892593" y="1460430"/>
              <a:ext cx="8005866" cy="2416050"/>
              <a:chOff x="846099" y="1909880"/>
              <a:chExt cx="8005866" cy="2416050"/>
            </a:xfrm>
          </p:grpSpPr>
          <p:sp>
            <p:nvSpPr>
              <p:cNvPr id="32" name="TextBox 31"/>
              <p:cNvSpPr txBox="1"/>
              <p:nvPr/>
            </p:nvSpPr>
            <p:spPr>
              <a:xfrm>
                <a:off x="1313790" y="2032497"/>
                <a:ext cx="1792023" cy="1754326"/>
              </a:xfrm>
              <a:prstGeom prst="rect">
                <a:avLst/>
              </a:prstGeom>
              <a:noFill/>
              <a:ln>
                <a:noFill/>
              </a:ln>
            </p:spPr>
            <p:txBody>
              <a:bodyPr wrap="square" rtlCol="0">
                <a:spAutoFit/>
              </a:bodyPr>
              <a:lstStyle/>
              <a:p>
                <a:r>
                  <a:rPr lang="en-US" sz="1800" b="1" dirty="0">
                    <a:solidFill>
                      <a:schemeClr val="tx1"/>
                    </a:solidFill>
                    <a:latin typeface="Century Gothic" panose="020B0502020202020204" pitchFamily="34" charset="0"/>
                  </a:rPr>
                  <a:t>What We Do</a:t>
                </a:r>
              </a:p>
              <a:p>
                <a:pPr>
                  <a:spcBef>
                    <a:spcPts val="600"/>
                  </a:spcBef>
                </a:pPr>
                <a:r>
                  <a:rPr lang="en-US" sz="1500" dirty="0">
                    <a:solidFill>
                      <a:schemeClr val="tx1"/>
                    </a:solidFill>
                    <a:latin typeface="+mn-lt"/>
                  </a:rPr>
                  <a:t>Ensure public safety</a:t>
                </a:r>
              </a:p>
              <a:p>
                <a:pPr>
                  <a:spcBef>
                    <a:spcPts val="600"/>
                  </a:spcBef>
                </a:pPr>
                <a:r>
                  <a:rPr lang="en-US" sz="1500" dirty="0">
                    <a:solidFill>
                      <a:schemeClr val="tx1"/>
                    </a:solidFill>
                    <a:latin typeface="+mn-lt"/>
                  </a:rPr>
                  <a:t>Create the healthiest next generation</a:t>
                </a:r>
              </a:p>
              <a:p>
                <a:pPr>
                  <a:spcBef>
                    <a:spcPts val="600"/>
                  </a:spcBef>
                </a:pPr>
                <a:r>
                  <a:rPr lang="en-US" sz="1500" dirty="0">
                    <a:solidFill>
                      <a:schemeClr val="tx1"/>
                    </a:solidFill>
                    <a:latin typeface="+mn-lt"/>
                  </a:rPr>
                  <a:t>Promote healthy living and healthy aging</a:t>
                </a:r>
              </a:p>
            </p:txBody>
          </p:sp>
          <p:sp>
            <p:nvSpPr>
              <p:cNvPr id="33" name="TextBox 32"/>
              <p:cNvSpPr txBox="1"/>
              <p:nvPr/>
            </p:nvSpPr>
            <p:spPr>
              <a:xfrm>
                <a:off x="4030709" y="1909880"/>
                <a:ext cx="2175037" cy="2262158"/>
              </a:xfrm>
              <a:prstGeom prst="rect">
                <a:avLst/>
              </a:prstGeom>
              <a:noFill/>
              <a:ln>
                <a:noFill/>
              </a:ln>
            </p:spPr>
            <p:txBody>
              <a:bodyPr wrap="square" rtlCol="0">
                <a:spAutoFit/>
              </a:bodyPr>
              <a:lstStyle/>
              <a:p>
                <a:r>
                  <a:rPr lang="en-US" sz="1800" b="1" dirty="0">
                    <a:solidFill>
                      <a:schemeClr val="tx1"/>
                    </a:solidFill>
                    <a:latin typeface="Century Gothic" panose="020B0502020202020204" pitchFamily="34" charset="0"/>
                  </a:rPr>
                  <a:t>How We Do</a:t>
                </a:r>
              </a:p>
              <a:p>
                <a:r>
                  <a:rPr lang="en-US" sz="1800" b="1" dirty="0">
                    <a:solidFill>
                      <a:schemeClr val="tx1"/>
                    </a:solidFill>
                    <a:latin typeface="Century Gothic" panose="020B0502020202020204" pitchFamily="34" charset="0"/>
                  </a:rPr>
                  <a:t>Our Work</a:t>
                </a:r>
              </a:p>
              <a:p>
                <a:pPr>
                  <a:spcBef>
                    <a:spcPts val="600"/>
                  </a:spcBef>
                </a:pPr>
                <a:r>
                  <a:rPr lang="en-US" sz="1500" kern="1200" dirty="0">
                    <a:solidFill>
                      <a:schemeClr val="tx1"/>
                    </a:solidFill>
                    <a:latin typeface="+mn-lt"/>
                    <a:ea typeface="+mn-ea"/>
                    <a:cs typeface="+mn-cs"/>
                  </a:rPr>
                  <a:t>Serve our customers and continue to improve</a:t>
                </a:r>
              </a:p>
              <a:p>
                <a:pPr>
                  <a:spcBef>
                    <a:spcPts val="600"/>
                  </a:spcBef>
                </a:pPr>
                <a:r>
                  <a:rPr lang="en-US" sz="1500" kern="1200" dirty="0">
                    <a:solidFill>
                      <a:schemeClr val="tx1"/>
                    </a:solidFill>
                    <a:latin typeface="+mn-lt"/>
                    <a:ea typeface="+mn-ea"/>
                    <a:cs typeface="+mn-cs"/>
                  </a:rPr>
                  <a:t>Be efficient, innovative and transparent</a:t>
                </a:r>
              </a:p>
              <a:p>
                <a:pPr>
                  <a:spcBef>
                    <a:spcPts val="600"/>
                  </a:spcBef>
                </a:pPr>
                <a:r>
                  <a:rPr lang="en-US" sz="1500" kern="1200" dirty="0">
                    <a:solidFill>
                      <a:schemeClr val="tx1"/>
                    </a:solidFill>
                    <a:latin typeface="+mn-lt"/>
                    <a:ea typeface="+mn-ea"/>
                    <a:cs typeface="+mn-cs"/>
                  </a:rPr>
                  <a:t>Develop and support our workforce</a:t>
                </a:r>
              </a:p>
            </p:txBody>
          </p:sp>
          <p:sp>
            <p:nvSpPr>
              <p:cNvPr id="34" name="TextBox 33"/>
              <p:cNvSpPr txBox="1"/>
              <p:nvPr/>
            </p:nvSpPr>
            <p:spPr>
              <a:xfrm>
                <a:off x="6742366" y="1909884"/>
                <a:ext cx="2109599" cy="2416046"/>
              </a:xfrm>
              <a:prstGeom prst="rect">
                <a:avLst/>
              </a:prstGeom>
              <a:noFill/>
              <a:ln>
                <a:noFill/>
              </a:ln>
            </p:spPr>
            <p:txBody>
              <a:bodyPr wrap="square" rtlCol="0">
                <a:spAutoFit/>
              </a:bodyPr>
              <a:lstStyle/>
              <a:p>
                <a:r>
                  <a:rPr lang="en-US" sz="1800" b="1" dirty="0">
                    <a:solidFill>
                      <a:schemeClr val="tx1"/>
                    </a:solidFill>
                    <a:latin typeface="Century Gothic" panose="020B0502020202020204" pitchFamily="34" charset="0"/>
                  </a:rPr>
                  <a:t>Guiding</a:t>
                </a:r>
              </a:p>
              <a:p>
                <a:r>
                  <a:rPr lang="en-US" sz="1800" b="1" dirty="0">
                    <a:solidFill>
                      <a:schemeClr val="tx1"/>
                    </a:solidFill>
                    <a:latin typeface="Century Gothic" panose="020B0502020202020204" pitchFamily="34" charset="0"/>
                  </a:rPr>
                  <a:t>Principles</a:t>
                </a:r>
              </a:p>
              <a:p>
                <a:pPr>
                  <a:spcBef>
                    <a:spcPts val="600"/>
                  </a:spcBef>
                </a:pPr>
                <a:r>
                  <a:rPr lang="en-US" sz="1500" kern="1200" dirty="0">
                    <a:solidFill>
                      <a:schemeClr val="tx1"/>
                    </a:solidFill>
                    <a:latin typeface="+mn-lt"/>
                    <a:ea typeface="+mn-ea"/>
                    <a:cs typeface="+mn-cs"/>
                  </a:rPr>
                  <a:t>Evidence-based public health practice</a:t>
                </a:r>
              </a:p>
              <a:p>
                <a:pPr>
                  <a:spcBef>
                    <a:spcPts val="600"/>
                  </a:spcBef>
                </a:pPr>
                <a:r>
                  <a:rPr lang="en-US" sz="1500" kern="1200" dirty="0">
                    <a:solidFill>
                      <a:schemeClr val="tx1"/>
                    </a:solidFill>
                    <a:latin typeface="+mn-lt"/>
                    <a:ea typeface="+mn-ea"/>
                    <a:cs typeface="+mn-cs"/>
                    <a:sym typeface="Wingdings"/>
                  </a:rPr>
                  <a:t>Partnership</a:t>
                </a:r>
              </a:p>
              <a:p>
                <a:pPr>
                  <a:spcBef>
                    <a:spcPts val="600"/>
                  </a:spcBef>
                </a:pPr>
                <a:r>
                  <a:rPr lang="en-US" sz="1500" kern="1200" dirty="0">
                    <a:solidFill>
                      <a:schemeClr val="tx1"/>
                    </a:solidFill>
                    <a:latin typeface="+mn-lt"/>
                    <a:ea typeface="+mn-ea"/>
                    <a:cs typeface="+mn-cs"/>
                    <a:sym typeface="Wingdings"/>
                  </a:rPr>
                  <a:t>Transparency</a:t>
                </a:r>
              </a:p>
              <a:p>
                <a:pPr>
                  <a:spcBef>
                    <a:spcPts val="600"/>
                  </a:spcBef>
                </a:pPr>
                <a:r>
                  <a:rPr lang="en-US" sz="1500" kern="1200" dirty="0">
                    <a:solidFill>
                      <a:schemeClr val="tx1"/>
                    </a:solidFill>
                    <a:latin typeface="+mn-lt"/>
                    <a:ea typeface="+mn-ea"/>
                    <a:cs typeface="+mn-cs"/>
                    <a:sym typeface="Wingdings"/>
                  </a:rPr>
                  <a:t>Health equity</a:t>
                </a:r>
              </a:p>
              <a:p>
                <a:pPr>
                  <a:spcBef>
                    <a:spcPts val="600"/>
                  </a:spcBef>
                </a:pPr>
                <a:r>
                  <a:rPr lang="en-US" sz="1500" kern="1200" dirty="0">
                    <a:solidFill>
                      <a:schemeClr val="tx1"/>
                    </a:solidFill>
                    <a:latin typeface="+mn-lt"/>
                    <a:ea typeface="+mn-ea"/>
                    <a:cs typeface="+mn-cs"/>
                    <a:sym typeface="Wingdings"/>
                  </a:rPr>
                  <a:t>Seven generations</a:t>
                </a:r>
                <a:endParaRPr lang="en-US" sz="1500" kern="1200" dirty="0">
                  <a:solidFill>
                    <a:schemeClr val="tx1"/>
                  </a:solidFill>
                  <a:latin typeface="+mn-lt"/>
                  <a:ea typeface="+mn-ea"/>
                  <a:cs typeface="+mn-cs"/>
                </a:endParaRPr>
              </a:p>
            </p:txBody>
          </p:sp>
          <p:sp>
            <p:nvSpPr>
              <p:cNvPr id="35" name="Oval 34"/>
              <p:cNvSpPr/>
              <p:nvPr/>
            </p:nvSpPr>
            <p:spPr>
              <a:xfrm>
                <a:off x="846099" y="2076018"/>
                <a:ext cx="24698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349D96"/>
                    </a:solidFill>
                    <a:sym typeface="Wingdings" panose="05000000000000000000" pitchFamily="2" charset="2"/>
                  </a:rPr>
                  <a:t></a:t>
                </a:r>
                <a:endParaRPr lang="en-US" sz="4000" dirty="0">
                  <a:solidFill>
                    <a:srgbClr val="349D96"/>
                  </a:solidFill>
                </a:endParaRPr>
              </a:p>
            </p:txBody>
          </p:sp>
          <p:sp>
            <p:nvSpPr>
              <p:cNvPr id="36" name="Oval 35"/>
              <p:cNvSpPr/>
              <p:nvPr/>
            </p:nvSpPr>
            <p:spPr>
              <a:xfrm>
                <a:off x="3557912" y="2076017"/>
                <a:ext cx="24698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349D96"/>
                    </a:solidFill>
                    <a:sym typeface="Wingdings" panose="05000000000000000000" pitchFamily="2" charset="2"/>
                  </a:rPr>
                  <a:t></a:t>
                </a:r>
                <a:endParaRPr lang="en-US" sz="4000" dirty="0">
                  <a:solidFill>
                    <a:srgbClr val="349D96"/>
                  </a:solidFill>
                </a:endParaRPr>
              </a:p>
            </p:txBody>
          </p:sp>
          <p:sp>
            <p:nvSpPr>
              <p:cNvPr id="37" name="Oval 36"/>
              <p:cNvSpPr/>
              <p:nvPr/>
            </p:nvSpPr>
            <p:spPr>
              <a:xfrm>
                <a:off x="6267797" y="2073135"/>
                <a:ext cx="24698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349D96"/>
                    </a:solidFill>
                    <a:sym typeface="Wingdings" panose="05000000000000000000" pitchFamily="2" charset="2"/>
                  </a:rPr>
                  <a:t></a:t>
                </a:r>
                <a:endParaRPr lang="en-US" sz="4000" dirty="0">
                  <a:solidFill>
                    <a:srgbClr val="349D96"/>
                  </a:solidFill>
                </a:endParaRPr>
              </a:p>
            </p:txBody>
          </p:sp>
        </p:grpSp>
        <p:sp>
          <p:nvSpPr>
            <p:cNvPr id="29" name="Oval 28"/>
            <p:cNvSpPr/>
            <p:nvPr/>
          </p:nvSpPr>
          <p:spPr>
            <a:xfrm>
              <a:off x="892593" y="4125259"/>
              <a:ext cx="24698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349D96"/>
                  </a:solidFill>
                  <a:sym typeface="Wingdings" panose="05000000000000000000" pitchFamily="2" charset="2"/>
                </a:rPr>
                <a:t></a:t>
              </a:r>
              <a:endParaRPr lang="en-US" sz="4000" dirty="0">
                <a:solidFill>
                  <a:srgbClr val="349D96"/>
                </a:solidFill>
              </a:endParaRPr>
            </a:p>
          </p:txBody>
        </p:sp>
        <p:sp>
          <p:nvSpPr>
            <p:cNvPr id="30" name="Oval 29"/>
            <p:cNvSpPr/>
            <p:nvPr/>
          </p:nvSpPr>
          <p:spPr>
            <a:xfrm>
              <a:off x="3604406" y="4125258"/>
              <a:ext cx="24698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349D96"/>
                  </a:solidFill>
                  <a:sym typeface="Wingdings" panose="05000000000000000000" pitchFamily="2" charset="2"/>
                </a:rPr>
                <a:t></a:t>
              </a:r>
              <a:endParaRPr lang="en-US" sz="4000" dirty="0">
                <a:solidFill>
                  <a:srgbClr val="349D96"/>
                </a:solidFill>
              </a:endParaRPr>
            </a:p>
          </p:txBody>
        </p:sp>
        <p:sp>
          <p:nvSpPr>
            <p:cNvPr id="31" name="Oval 30"/>
            <p:cNvSpPr/>
            <p:nvPr/>
          </p:nvSpPr>
          <p:spPr>
            <a:xfrm>
              <a:off x="6314291" y="4122376"/>
              <a:ext cx="24698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349D96"/>
                  </a:solidFill>
                  <a:sym typeface="Wingdings" panose="05000000000000000000" pitchFamily="2" charset="2"/>
                </a:rPr>
                <a:t></a:t>
              </a:r>
              <a:endParaRPr lang="en-US" sz="4000" dirty="0">
                <a:solidFill>
                  <a:srgbClr val="349D96"/>
                </a:solidFill>
              </a:endParaRPr>
            </a:p>
          </p:txBody>
        </p:sp>
      </p:grpSp>
      <p:sp>
        <p:nvSpPr>
          <p:cNvPr id="23" name="Title 2"/>
          <p:cNvSpPr>
            <a:spLocks noGrp="1"/>
          </p:cNvSpPr>
          <p:nvPr>
            <p:ph type="title" hasCustomPrompt="1"/>
          </p:nvPr>
        </p:nvSpPr>
        <p:spPr>
          <a:xfrm>
            <a:off x="2379" y="682993"/>
            <a:ext cx="12192000" cy="405063"/>
          </a:xfrm>
        </p:spPr>
        <p:txBody>
          <a:bodyPr>
            <a:normAutofit/>
          </a:bodyPr>
          <a:lstStyle>
            <a:lvl1pPr algn="ctr">
              <a:defRPr sz="3000"/>
            </a:lvl1pPr>
          </a:lstStyle>
          <a:p>
            <a:r>
              <a:rPr lang="en-US" dirty="0"/>
              <a:t>DOH Strategic Plan</a:t>
            </a:r>
          </a:p>
        </p:txBody>
      </p:sp>
    </p:spTree>
    <p:extLst>
      <p:ext uri="{BB962C8B-B14F-4D97-AF65-F5344CB8AC3E}">
        <p14:creationId xmlns:p14="http://schemas.microsoft.com/office/powerpoint/2010/main" val="14428040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Unordered List 3: Traditional">
    <p:spTree>
      <p:nvGrpSpPr>
        <p:cNvPr id="1" name=""/>
        <p:cNvGrpSpPr/>
        <p:nvPr/>
      </p:nvGrpSpPr>
      <p:grpSpPr>
        <a:xfrm>
          <a:off x="0" y="0"/>
          <a:ext cx="0" cy="0"/>
          <a:chOff x="0" y="0"/>
          <a:chExt cx="0" cy="0"/>
        </a:xfrm>
      </p:grpSpPr>
      <p:cxnSp>
        <p:nvCxnSpPr>
          <p:cNvPr id="8" name="Straight Connector 7"/>
          <p:cNvCxnSpPr/>
          <p:nvPr userDrawn="1"/>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12" name="Text Placeholder 10"/>
          <p:cNvSpPr>
            <a:spLocks noGrp="1"/>
          </p:cNvSpPr>
          <p:nvPr>
            <p:ph type="body" sz="quarter" idx="22" hasCustomPrompt="1"/>
          </p:nvPr>
        </p:nvSpPr>
        <p:spPr>
          <a:xfrm>
            <a:off x="1077705" y="1606083"/>
            <a:ext cx="10070943" cy="4662833"/>
          </a:xfrm>
        </p:spPr>
        <p:txBody>
          <a:bodyPr>
            <a:noAutofit/>
          </a:bodyPr>
          <a:lstStyle>
            <a:lvl1pPr>
              <a:buClr>
                <a:srgbClr val="349D96"/>
              </a:buClr>
              <a:defRPr sz="2200" baseline="0">
                <a:solidFill>
                  <a:schemeClr val="tx1"/>
                </a:solidFill>
                <a:latin typeface="+mn-lt"/>
              </a:defRPr>
            </a:lvl1pPr>
            <a:lvl2pPr>
              <a:buClr>
                <a:srgbClr val="349D96"/>
              </a:buClr>
              <a:defRPr sz="2200">
                <a:solidFill>
                  <a:schemeClr val="tx1"/>
                </a:solidFill>
                <a:latin typeface="+mn-lt"/>
              </a:defRPr>
            </a:lvl2pPr>
            <a:lvl3pPr>
              <a:buClr>
                <a:srgbClr val="349D96"/>
              </a:buClr>
              <a:defRPr sz="2000">
                <a:solidFill>
                  <a:schemeClr val="tx1"/>
                </a:solidFill>
                <a:latin typeface="+mn-lt"/>
              </a:defRPr>
            </a:lvl3pPr>
            <a:lvl4pPr>
              <a:buClr>
                <a:srgbClr val="349D96"/>
              </a:buClr>
              <a:defRPr sz="1800">
                <a:solidFill>
                  <a:schemeClr val="tx1"/>
                </a:solidFill>
                <a:latin typeface="+mn-lt"/>
              </a:defRPr>
            </a:lvl4pPr>
          </a:lstStyle>
          <a:p>
            <a:pPr lvl="0"/>
            <a:r>
              <a:rPr lang="en-US" dirty="0"/>
              <a:t>First level</a:t>
            </a:r>
          </a:p>
          <a:p>
            <a:pPr lvl="1"/>
            <a:r>
              <a:rPr lang="en-US" dirty="0"/>
              <a:t>Second level</a:t>
            </a:r>
          </a:p>
          <a:p>
            <a:pPr lvl="2"/>
            <a:r>
              <a:rPr lang="en-US" dirty="0"/>
              <a:t>Third level</a:t>
            </a:r>
          </a:p>
          <a:p>
            <a:pPr lvl="3"/>
            <a:r>
              <a:rPr lang="en-US" dirty="0"/>
              <a:t>Fourth level</a:t>
            </a:r>
          </a:p>
        </p:txBody>
      </p:sp>
      <p:sp>
        <p:nvSpPr>
          <p:cNvPr id="9" name="TextBox 8"/>
          <p:cNvSpPr txBox="1"/>
          <p:nvPr userDrawn="1"/>
        </p:nvSpPr>
        <p:spPr>
          <a:xfrm>
            <a:off x="0" y="6318775"/>
            <a:ext cx="12192000" cy="369332"/>
          </a:xfrm>
          <a:prstGeom prst="rect">
            <a:avLst/>
          </a:prstGeom>
          <a:noFill/>
        </p:spPr>
        <p:txBody>
          <a:bodyPr wrap="square" rtlCol="0">
            <a:spAutoFit/>
          </a:bodyPr>
          <a:lstStyle/>
          <a:p>
            <a:pPr algn="ctr"/>
            <a:r>
              <a:rPr lang="en-US" sz="1800" dirty="0">
                <a:solidFill>
                  <a:srgbClr val="349D96"/>
                </a:solidFill>
                <a:latin typeface="Century Gothic" panose="020B0502020202020204" pitchFamily="34" charset="0"/>
              </a:rPr>
              <a:t>Washington State Department of Health</a:t>
            </a:r>
            <a:r>
              <a:rPr lang="en-US" sz="1800" baseline="0" dirty="0">
                <a:solidFill>
                  <a:srgbClr val="349D96"/>
                </a:solidFill>
                <a:latin typeface="Century Gothic" panose="020B0502020202020204" pitchFamily="34" charset="0"/>
              </a:rPr>
              <a:t> </a:t>
            </a:r>
            <a:r>
              <a:rPr lang="en-US" sz="1800" dirty="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t>‹#›</a:t>
            </a:fld>
            <a:endParaRPr lang="en-US" sz="1800" dirty="0">
              <a:solidFill>
                <a:schemeClr val="tx1"/>
              </a:solidFill>
              <a:latin typeface="Century Gothic" panose="020B0502020202020204" pitchFamily="34" charset="0"/>
            </a:endParaRPr>
          </a:p>
        </p:txBody>
      </p:sp>
      <p:sp>
        <p:nvSpPr>
          <p:cNvPr id="10" name="Title 1"/>
          <p:cNvSpPr>
            <a:spLocks noGrp="1"/>
          </p:cNvSpPr>
          <p:nvPr>
            <p:ph type="title" hasCustomPrompt="1"/>
          </p:nvPr>
        </p:nvSpPr>
        <p:spPr>
          <a:xfrm>
            <a:off x="3" y="667939"/>
            <a:ext cx="12191997" cy="488064"/>
          </a:xfrm>
        </p:spPr>
        <p:txBody>
          <a:bodyPr>
            <a:normAutofit/>
          </a:bodyPr>
          <a:lstStyle>
            <a:lvl1pPr algn="ctr">
              <a:defRPr sz="3000"/>
            </a:lvl1pPr>
          </a:lstStyle>
          <a:p>
            <a:pPr lvl="0"/>
            <a:r>
              <a:rPr lang="en-US" dirty="0"/>
              <a:t>Unordered List 3: Traditional </a:t>
            </a:r>
          </a:p>
        </p:txBody>
      </p:sp>
    </p:spTree>
    <p:extLst>
      <p:ext uri="{BB962C8B-B14F-4D97-AF65-F5344CB8AC3E}">
        <p14:creationId xmlns:p14="http://schemas.microsoft.com/office/powerpoint/2010/main" val="3326304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attle Presentation Title Slide">
    <p:spTree>
      <p:nvGrpSpPr>
        <p:cNvPr id="1" name=""/>
        <p:cNvGrpSpPr/>
        <p:nvPr/>
      </p:nvGrpSpPr>
      <p:grpSpPr>
        <a:xfrm>
          <a:off x="0" y="0"/>
          <a:ext cx="0" cy="0"/>
          <a:chOff x="0" y="0"/>
          <a:chExt cx="0" cy="0"/>
        </a:xfrm>
      </p:grpSpPr>
      <p:sp>
        <p:nvSpPr>
          <p:cNvPr id="10" name="Text Placeholder 2"/>
          <p:cNvSpPr>
            <a:spLocks noGrp="1"/>
          </p:cNvSpPr>
          <p:nvPr>
            <p:ph type="body" sz="quarter" idx="11" hasCustomPrompt="1"/>
          </p:nvPr>
        </p:nvSpPr>
        <p:spPr>
          <a:xfrm>
            <a:off x="4433455" y="5897172"/>
            <a:ext cx="6481560" cy="472351"/>
          </a:xfrm>
        </p:spPr>
        <p:txBody>
          <a:bodyPr>
            <a:normAutofit/>
          </a:bodyPr>
          <a:lstStyle>
            <a:lvl1pPr marL="0" indent="0">
              <a:buNone/>
              <a:defRPr sz="2000" baseline="0">
                <a:solidFill>
                  <a:schemeClr val="tx1"/>
                </a:solidFill>
              </a:defRPr>
            </a:lvl1pPr>
          </a:lstStyle>
          <a:p>
            <a:pPr lvl="0"/>
            <a:r>
              <a:rPr lang="en-US" dirty="0"/>
              <a:t>Office/Program</a:t>
            </a:r>
          </a:p>
        </p:txBody>
      </p:sp>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12192000" cy="4572000"/>
          </a:xfrm>
          <a:prstGeom prst="rect">
            <a:avLst/>
          </a:prstGeom>
          <a:effectLst/>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35860" y="5352117"/>
            <a:ext cx="2661419" cy="883125"/>
          </a:xfrm>
          <a:prstGeom prst="rect">
            <a:avLst/>
          </a:prstGeom>
        </p:spPr>
      </p:pic>
      <p:sp>
        <p:nvSpPr>
          <p:cNvPr id="2" name="Title 1"/>
          <p:cNvSpPr>
            <a:spLocks noGrp="1"/>
          </p:cNvSpPr>
          <p:nvPr>
            <p:ph type="title" hasCustomPrompt="1"/>
          </p:nvPr>
        </p:nvSpPr>
        <p:spPr>
          <a:xfrm>
            <a:off x="4433455" y="5462077"/>
            <a:ext cx="6481560" cy="435095"/>
          </a:xfrm>
        </p:spPr>
        <p:txBody>
          <a:bodyPr>
            <a:normAutofit/>
          </a:bodyPr>
          <a:lstStyle>
            <a:lvl1pPr>
              <a:defRPr sz="3000" cap="all" baseline="0"/>
            </a:lvl1pPr>
          </a:lstStyle>
          <a:p>
            <a:pPr lvl="0"/>
            <a:r>
              <a:rPr lang="en-US" dirty="0"/>
              <a:t>PRESENTATION TITLE</a:t>
            </a:r>
          </a:p>
        </p:txBody>
      </p:sp>
    </p:spTree>
    <p:extLst>
      <p:ext uri="{BB962C8B-B14F-4D97-AF65-F5344CB8AC3E}">
        <p14:creationId xmlns:p14="http://schemas.microsoft.com/office/powerpoint/2010/main" val="40013065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Number List 1">
    <p:spTree>
      <p:nvGrpSpPr>
        <p:cNvPr id="1" name=""/>
        <p:cNvGrpSpPr/>
        <p:nvPr/>
      </p:nvGrpSpPr>
      <p:grpSpPr>
        <a:xfrm>
          <a:off x="0" y="0"/>
          <a:ext cx="0" cy="0"/>
          <a:chOff x="0" y="0"/>
          <a:chExt cx="0" cy="0"/>
        </a:xfrm>
      </p:grpSpPr>
      <p:cxnSp>
        <p:nvCxnSpPr>
          <p:cNvPr id="25" name="Straight Connector 24"/>
          <p:cNvCxnSpPr/>
          <p:nvPr userDrawn="1"/>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sz="quarter" idx="22" hasCustomPrompt="1"/>
          </p:nvPr>
        </p:nvSpPr>
        <p:spPr>
          <a:xfrm>
            <a:off x="1518141" y="2097855"/>
            <a:ext cx="2681108" cy="372955"/>
          </a:xfrm>
        </p:spPr>
        <p:txBody>
          <a:bodyPr>
            <a:noAutofit/>
          </a:bodyPr>
          <a:lstStyle>
            <a:lvl1pPr marL="285750" indent="-285750">
              <a:buFont typeface="Arial" panose="020B0604020202020204" pitchFamily="34" charset="0"/>
              <a:buNone/>
              <a:defRPr lang="en-US" sz="2200" b="1" kern="120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dirty="0"/>
              <a:t>Text…</a:t>
            </a:r>
          </a:p>
        </p:txBody>
      </p:sp>
      <p:sp>
        <p:nvSpPr>
          <p:cNvPr id="19" name="Text Placeholder 2"/>
          <p:cNvSpPr>
            <a:spLocks noGrp="1"/>
          </p:cNvSpPr>
          <p:nvPr>
            <p:ph type="body" sz="quarter" idx="23" hasCustomPrompt="1"/>
          </p:nvPr>
        </p:nvSpPr>
        <p:spPr>
          <a:xfrm>
            <a:off x="5148916" y="2097855"/>
            <a:ext cx="2672099" cy="372955"/>
          </a:xfrm>
        </p:spPr>
        <p:txBody>
          <a:bodyPr>
            <a:noAutofit/>
          </a:bodyPr>
          <a:lstStyle>
            <a:lvl1pPr marL="285750" indent="-285750">
              <a:buFont typeface="Arial" panose="020B0604020202020204" pitchFamily="34" charset="0"/>
              <a:buNone/>
              <a:defRPr lang="en-US" sz="2200" b="1" kern="120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dirty="0"/>
              <a:t>Text…</a:t>
            </a:r>
          </a:p>
        </p:txBody>
      </p:sp>
      <p:sp>
        <p:nvSpPr>
          <p:cNvPr id="22" name="Text Placeholder 2"/>
          <p:cNvSpPr>
            <a:spLocks noGrp="1"/>
          </p:cNvSpPr>
          <p:nvPr>
            <p:ph type="body" sz="quarter" idx="24" hasCustomPrompt="1"/>
          </p:nvPr>
        </p:nvSpPr>
        <p:spPr>
          <a:xfrm>
            <a:off x="8753510" y="2097855"/>
            <a:ext cx="2641319" cy="372955"/>
          </a:xfrm>
        </p:spPr>
        <p:txBody>
          <a:bodyPr>
            <a:noAutofit/>
          </a:bodyPr>
          <a:lstStyle>
            <a:lvl1pPr marL="285750" indent="-285750">
              <a:buFont typeface="Arial" panose="020B0604020202020204" pitchFamily="34" charset="0"/>
              <a:buNone/>
              <a:defRPr lang="en-US" sz="2200" b="1" kern="120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dirty="0"/>
              <a:t>Text…</a:t>
            </a:r>
          </a:p>
        </p:txBody>
      </p:sp>
      <p:sp>
        <p:nvSpPr>
          <p:cNvPr id="5" name="Text Placeholder 4"/>
          <p:cNvSpPr>
            <a:spLocks noGrp="1"/>
          </p:cNvSpPr>
          <p:nvPr>
            <p:ph type="body" sz="quarter" idx="25" hasCustomPrompt="1"/>
          </p:nvPr>
        </p:nvSpPr>
        <p:spPr>
          <a:xfrm>
            <a:off x="1518141" y="2474230"/>
            <a:ext cx="2681107" cy="3702416"/>
          </a:xfrm>
        </p:spPr>
        <p:txBody>
          <a:bodyPr>
            <a:noAutofit/>
          </a:bodyPr>
          <a:lstStyle>
            <a:lvl1pPr marL="285750" indent="-285750">
              <a:buFont typeface="Arial" panose="020B0604020202020204" pitchFamily="34" charset="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dirty="0"/>
              <a:t>Text…</a:t>
            </a:r>
          </a:p>
        </p:txBody>
      </p:sp>
      <p:sp>
        <p:nvSpPr>
          <p:cNvPr id="26" name="Text Placeholder 4"/>
          <p:cNvSpPr>
            <a:spLocks noGrp="1"/>
          </p:cNvSpPr>
          <p:nvPr>
            <p:ph type="body" sz="quarter" idx="26" hasCustomPrompt="1"/>
          </p:nvPr>
        </p:nvSpPr>
        <p:spPr>
          <a:xfrm>
            <a:off x="5148738" y="2474230"/>
            <a:ext cx="2672276" cy="3691680"/>
          </a:xfrm>
        </p:spPr>
        <p:txBody>
          <a:bodyPr>
            <a:noAutofit/>
          </a:bodyPr>
          <a:lstStyle>
            <a:lvl1pPr marL="285750" indent="-285750">
              <a:buFont typeface="Arial" panose="020B0604020202020204" pitchFamily="34" charset="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dirty="0"/>
              <a:t>Text…</a:t>
            </a:r>
          </a:p>
        </p:txBody>
      </p:sp>
      <p:sp>
        <p:nvSpPr>
          <p:cNvPr id="27" name="Text Placeholder 4"/>
          <p:cNvSpPr>
            <a:spLocks noGrp="1"/>
          </p:cNvSpPr>
          <p:nvPr>
            <p:ph type="body" sz="quarter" idx="27" hasCustomPrompt="1"/>
          </p:nvPr>
        </p:nvSpPr>
        <p:spPr>
          <a:xfrm>
            <a:off x="8752924" y="2474230"/>
            <a:ext cx="2641904" cy="3691680"/>
          </a:xfrm>
        </p:spPr>
        <p:txBody>
          <a:bodyPr>
            <a:noAutofit/>
          </a:bodyPr>
          <a:lstStyle>
            <a:lvl1pPr marL="285750" indent="-285750">
              <a:buFont typeface="Arial" panose="020B0604020202020204" pitchFamily="34" charset="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dirty="0"/>
              <a:t>Text…</a:t>
            </a:r>
          </a:p>
        </p:txBody>
      </p:sp>
      <p:sp>
        <p:nvSpPr>
          <p:cNvPr id="15" name="Oval 14"/>
          <p:cNvSpPr/>
          <p:nvPr userDrawn="1"/>
        </p:nvSpPr>
        <p:spPr>
          <a:xfrm>
            <a:off x="816435" y="2038158"/>
            <a:ext cx="480291" cy="360219"/>
          </a:xfrm>
          <a:prstGeom prst="ellipse">
            <a:avLst/>
          </a:prstGeom>
          <a:solidFill>
            <a:srgbClr val="349D96"/>
          </a:solidFill>
          <a:ln w="50800">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indent="0" algn="ctr">
              <a:buFont typeface="Arial" panose="020B0604020202020204" pitchFamily="34" charset="0"/>
              <a:buNone/>
            </a:pPr>
            <a:r>
              <a:rPr lang="en-US" sz="1800" dirty="0">
                <a:solidFill>
                  <a:schemeClr val="bg1"/>
                </a:solidFill>
                <a:latin typeface="Century Gothic" panose="020B0502020202020204" pitchFamily="34" charset="0"/>
              </a:rPr>
              <a:t>1</a:t>
            </a:r>
          </a:p>
        </p:txBody>
      </p:sp>
      <p:sp>
        <p:nvSpPr>
          <p:cNvPr id="16" name="Oval 15"/>
          <p:cNvSpPr/>
          <p:nvPr userDrawn="1"/>
        </p:nvSpPr>
        <p:spPr>
          <a:xfrm>
            <a:off x="4433937" y="2038157"/>
            <a:ext cx="480291" cy="360219"/>
          </a:xfrm>
          <a:prstGeom prst="ellipse">
            <a:avLst/>
          </a:prstGeom>
          <a:solidFill>
            <a:srgbClr val="349D96"/>
          </a:solidFill>
          <a:ln w="50800">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indent="0" algn="ctr">
              <a:buFont typeface="Arial" panose="020B0604020202020204" pitchFamily="34" charset="0"/>
              <a:buNone/>
            </a:pPr>
            <a:r>
              <a:rPr lang="en-US" sz="1800" dirty="0">
                <a:solidFill>
                  <a:schemeClr val="bg1"/>
                </a:solidFill>
                <a:latin typeface="Century Gothic" panose="020B0502020202020204" pitchFamily="34" charset="0"/>
              </a:rPr>
              <a:t>2</a:t>
            </a:r>
          </a:p>
        </p:txBody>
      </p:sp>
      <p:sp>
        <p:nvSpPr>
          <p:cNvPr id="20" name="Oval 19"/>
          <p:cNvSpPr/>
          <p:nvPr userDrawn="1"/>
        </p:nvSpPr>
        <p:spPr>
          <a:xfrm>
            <a:off x="8047117" y="2038156"/>
            <a:ext cx="480291" cy="360219"/>
          </a:xfrm>
          <a:prstGeom prst="ellipse">
            <a:avLst/>
          </a:prstGeom>
          <a:solidFill>
            <a:srgbClr val="349D96"/>
          </a:solidFill>
          <a:ln w="50800">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indent="0" algn="ctr">
              <a:buFont typeface="Arial" panose="020B0604020202020204" pitchFamily="34" charset="0"/>
              <a:buNone/>
            </a:pPr>
            <a:r>
              <a:rPr lang="en-US" sz="1800" dirty="0">
                <a:solidFill>
                  <a:schemeClr val="bg1"/>
                </a:solidFill>
                <a:latin typeface="Century Gothic" panose="020B0502020202020204" pitchFamily="34" charset="0"/>
              </a:rPr>
              <a:t>3</a:t>
            </a:r>
          </a:p>
        </p:txBody>
      </p:sp>
      <p:sp>
        <p:nvSpPr>
          <p:cNvPr id="17" name="TextBox 16"/>
          <p:cNvSpPr txBox="1"/>
          <p:nvPr userDrawn="1"/>
        </p:nvSpPr>
        <p:spPr>
          <a:xfrm>
            <a:off x="0" y="6318775"/>
            <a:ext cx="12192000" cy="369332"/>
          </a:xfrm>
          <a:prstGeom prst="rect">
            <a:avLst/>
          </a:prstGeom>
          <a:noFill/>
        </p:spPr>
        <p:txBody>
          <a:bodyPr wrap="square" rtlCol="0">
            <a:spAutoFit/>
          </a:bodyPr>
          <a:lstStyle/>
          <a:p>
            <a:pPr algn="ctr"/>
            <a:r>
              <a:rPr lang="en-US" sz="1800" dirty="0">
                <a:solidFill>
                  <a:srgbClr val="349D96"/>
                </a:solidFill>
                <a:latin typeface="Century Gothic" panose="020B0502020202020204" pitchFamily="34" charset="0"/>
              </a:rPr>
              <a:t>Washington State Department of Health</a:t>
            </a:r>
            <a:r>
              <a:rPr lang="en-US" sz="1800" baseline="0" dirty="0">
                <a:solidFill>
                  <a:srgbClr val="349D96"/>
                </a:solidFill>
                <a:latin typeface="Century Gothic" panose="020B0502020202020204" pitchFamily="34" charset="0"/>
              </a:rPr>
              <a:t> </a:t>
            </a:r>
            <a:r>
              <a:rPr lang="en-US" sz="1800" dirty="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t>‹#›</a:t>
            </a:fld>
            <a:endParaRPr lang="en-US" sz="1800" dirty="0">
              <a:solidFill>
                <a:schemeClr val="tx1"/>
              </a:solidFill>
              <a:latin typeface="Century Gothic" panose="020B0502020202020204" pitchFamily="34" charset="0"/>
            </a:endParaRPr>
          </a:p>
        </p:txBody>
      </p:sp>
      <p:sp>
        <p:nvSpPr>
          <p:cNvPr id="21" name="Title 1"/>
          <p:cNvSpPr>
            <a:spLocks noGrp="1"/>
          </p:cNvSpPr>
          <p:nvPr>
            <p:ph type="title" hasCustomPrompt="1"/>
          </p:nvPr>
        </p:nvSpPr>
        <p:spPr>
          <a:xfrm>
            <a:off x="1" y="664077"/>
            <a:ext cx="12180916" cy="491926"/>
          </a:xfrm>
        </p:spPr>
        <p:txBody>
          <a:bodyPr>
            <a:normAutofit/>
          </a:bodyPr>
          <a:lstStyle>
            <a:lvl1pPr algn="ctr">
              <a:defRPr sz="3000"/>
            </a:lvl1pPr>
          </a:lstStyle>
          <a:p>
            <a:pPr lvl="0"/>
            <a:r>
              <a:rPr lang="en-US" dirty="0"/>
              <a:t>Number List 1</a:t>
            </a:r>
          </a:p>
        </p:txBody>
      </p:sp>
    </p:spTree>
    <p:extLst>
      <p:ext uri="{BB962C8B-B14F-4D97-AF65-F5344CB8AC3E}">
        <p14:creationId xmlns:p14="http://schemas.microsoft.com/office/powerpoint/2010/main" val="12243629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umber List 2: Traditional">
    <p:spTree>
      <p:nvGrpSpPr>
        <p:cNvPr id="1" name=""/>
        <p:cNvGrpSpPr/>
        <p:nvPr/>
      </p:nvGrpSpPr>
      <p:grpSpPr>
        <a:xfrm>
          <a:off x="0" y="0"/>
          <a:ext cx="0" cy="0"/>
          <a:chOff x="0" y="0"/>
          <a:chExt cx="0" cy="0"/>
        </a:xfrm>
      </p:grpSpPr>
      <p:cxnSp>
        <p:nvCxnSpPr>
          <p:cNvPr id="8" name="Straight Connector 7"/>
          <p:cNvCxnSpPr/>
          <p:nvPr userDrawn="1"/>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12" name="Text Placeholder 10"/>
          <p:cNvSpPr>
            <a:spLocks noGrp="1"/>
          </p:cNvSpPr>
          <p:nvPr>
            <p:ph type="body" sz="quarter" idx="22" hasCustomPrompt="1"/>
          </p:nvPr>
        </p:nvSpPr>
        <p:spPr>
          <a:xfrm>
            <a:off x="1077705" y="1606083"/>
            <a:ext cx="10059219" cy="4662833"/>
          </a:xfrm>
        </p:spPr>
        <p:txBody>
          <a:bodyPr>
            <a:noAutofit/>
          </a:bodyPr>
          <a:lstStyle>
            <a:lvl1pPr marL="290513" indent="-290513">
              <a:buClr>
                <a:srgbClr val="404040"/>
              </a:buClr>
              <a:buFont typeface="+mj-lt"/>
              <a:buAutoNum type="arabicPeriod"/>
              <a:tabLst/>
              <a:defRPr sz="2200">
                <a:solidFill>
                  <a:schemeClr val="tx1"/>
                </a:solidFill>
                <a:latin typeface="+mn-lt"/>
              </a:defRPr>
            </a:lvl1pPr>
            <a:lvl2pPr marL="571500" indent="-290513">
              <a:buClr>
                <a:srgbClr val="404040"/>
              </a:buClr>
              <a:buFont typeface="+mj-lt"/>
              <a:buAutoNum type="alphaLcPeriod"/>
              <a:defRPr sz="2200">
                <a:solidFill>
                  <a:schemeClr val="tx1"/>
                </a:solidFill>
                <a:latin typeface="+mn-lt"/>
              </a:defRPr>
            </a:lvl2pPr>
            <a:lvl3pPr marL="747713" indent="-228600">
              <a:buClr>
                <a:srgbClr val="404040"/>
              </a:buClr>
              <a:buFont typeface="+mj-lt"/>
              <a:buAutoNum type="romanLcPeriod"/>
              <a:defRPr sz="2000">
                <a:solidFill>
                  <a:schemeClr val="tx1"/>
                </a:solidFill>
                <a:latin typeface="+mn-lt"/>
              </a:defRPr>
            </a:lvl3pPr>
          </a:lstStyle>
          <a:p>
            <a:pPr lvl="0"/>
            <a:r>
              <a:rPr lang="en-US" dirty="0"/>
              <a:t>First Level</a:t>
            </a:r>
          </a:p>
          <a:p>
            <a:pPr lvl="1"/>
            <a:r>
              <a:rPr lang="en-US" dirty="0"/>
              <a:t>Second level</a:t>
            </a:r>
          </a:p>
          <a:p>
            <a:pPr lvl="2"/>
            <a:r>
              <a:rPr lang="en-US" dirty="0"/>
              <a:t>Third level</a:t>
            </a:r>
          </a:p>
        </p:txBody>
      </p:sp>
      <p:sp>
        <p:nvSpPr>
          <p:cNvPr id="9" name="TextBox 8"/>
          <p:cNvSpPr txBox="1"/>
          <p:nvPr userDrawn="1"/>
        </p:nvSpPr>
        <p:spPr>
          <a:xfrm>
            <a:off x="0" y="6318775"/>
            <a:ext cx="12192000" cy="369332"/>
          </a:xfrm>
          <a:prstGeom prst="rect">
            <a:avLst/>
          </a:prstGeom>
          <a:noFill/>
        </p:spPr>
        <p:txBody>
          <a:bodyPr wrap="square" rtlCol="0">
            <a:spAutoFit/>
          </a:bodyPr>
          <a:lstStyle/>
          <a:p>
            <a:pPr algn="ctr"/>
            <a:r>
              <a:rPr lang="en-US" sz="1800" dirty="0">
                <a:solidFill>
                  <a:srgbClr val="349D96"/>
                </a:solidFill>
                <a:latin typeface="Century Gothic" panose="020B0502020202020204" pitchFamily="34" charset="0"/>
              </a:rPr>
              <a:t>Washington </a:t>
            </a:r>
            <a:r>
              <a:rPr lang="en-US" sz="1800" baseline="0" dirty="0">
                <a:solidFill>
                  <a:srgbClr val="349D96"/>
                </a:solidFill>
                <a:latin typeface="Century Gothic" panose="020B0502020202020204" pitchFamily="34" charset="0"/>
              </a:rPr>
              <a:t>State Department of Health </a:t>
            </a:r>
            <a:r>
              <a:rPr lang="en-US" sz="1800" dirty="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t>‹#›</a:t>
            </a:fld>
            <a:endParaRPr lang="en-US" sz="1800" dirty="0">
              <a:solidFill>
                <a:schemeClr val="tx1"/>
              </a:solidFill>
              <a:latin typeface="Century Gothic" panose="020B0502020202020204" pitchFamily="34" charset="0"/>
            </a:endParaRPr>
          </a:p>
        </p:txBody>
      </p:sp>
      <p:sp>
        <p:nvSpPr>
          <p:cNvPr id="10" name="Title 1"/>
          <p:cNvSpPr>
            <a:spLocks noGrp="1"/>
          </p:cNvSpPr>
          <p:nvPr>
            <p:ph type="title" hasCustomPrompt="1"/>
          </p:nvPr>
        </p:nvSpPr>
        <p:spPr>
          <a:xfrm>
            <a:off x="-11081" y="673973"/>
            <a:ext cx="12180916" cy="482030"/>
          </a:xfrm>
        </p:spPr>
        <p:txBody>
          <a:bodyPr>
            <a:normAutofit/>
          </a:bodyPr>
          <a:lstStyle>
            <a:lvl1pPr algn="ctr">
              <a:defRPr sz="3000"/>
            </a:lvl1pPr>
          </a:lstStyle>
          <a:p>
            <a:pPr lvl="0"/>
            <a:r>
              <a:rPr lang="en-US" dirty="0"/>
              <a:t>Number List 2: Traditional</a:t>
            </a:r>
          </a:p>
        </p:txBody>
      </p:sp>
    </p:spTree>
    <p:extLst>
      <p:ext uri="{BB962C8B-B14F-4D97-AF65-F5344CB8AC3E}">
        <p14:creationId xmlns:p14="http://schemas.microsoft.com/office/powerpoint/2010/main" val="13329658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con List">
    <p:spTree>
      <p:nvGrpSpPr>
        <p:cNvPr id="1" name=""/>
        <p:cNvGrpSpPr/>
        <p:nvPr/>
      </p:nvGrpSpPr>
      <p:grpSpPr>
        <a:xfrm>
          <a:off x="0" y="0"/>
          <a:ext cx="0" cy="0"/>
          <a:chOff x="0" y="0"/>
          <a:chExt cx="0" cy="0"/>
        </a:xfrm>
      </p:grpSpPr>
      <p:cxnSp>
        <p:nvCxnSpPr>
          <p:cNvPr id="25" name="Straight Connector 24"/>
          <p:cNvCxnSpPr/>
          <p:nvPr userDrawn="1"/>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sz="quarter" idx="22" hasCustomPrompt="1"/>
          </p:nvPr>
        </p:nvSpPr>
        <p:spPr>
          <a:xfrm>
            <a:off x="1693987" y="2616608"/>
            <a:ext cx="2387600" cy="372955"/>
          </a:xfrm>
        </p:spPr>
        <p:txBody>
          <a:bodyPr>
            <a:noAutofit/>
          </a:bodyPr>
          <a:lstStyle>
            <a:lvl1pPr marL="285750" indent="-285750" algn="l">
              <a:buFont typeface="Arial" panose="020B0604020202020204" pitchFamily="34" charset="0"/>
              <a:buNone/>
              <a:defRPr lang="en-US" sz="2200" b="1"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dirty="0"/>
              <a:t>Text…</a:t>
            </a:r>
          </a:p>
        </p:txBody>
      </p:sp>
      <p:sp>
        <p:nvSpPr>
          <p:cNvPr id="19" name="Text Placeholder 2"/>
          <p:cNvSpPr>
            <a:spLocks noGrp="1"/>
          </p:cNvSpPr>
          <p:nvPr>
            <p:ph type="body" sz="quarter" idx="23" hasCustomPrompt="1"/>
          </p:nvPr>
        </p:nvSpPr>
        <p:spPr>
          <a:xfrm>
            <a:off x="4902735" y="2616606"/>
            <a:ext cx="2387600" cy="372955"/>
          </a:xfrm>
        </p:spPr>
        <p:txBody>
          <a:bodyPr>
            <a:noAutofit/>
          </a:bodyPr>
          <a:lstStyle>
            <a:lvl1pPr marL="285750" indent="-285750" algn="l">
              <a:buFont typeface="Arial" panose="020B0604020202020204" pitchFamily="34" charset="0"/>
              <a:buNone/>
              <a:defRPr lang="en-US" sz="2200" b="1" kern="120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dirty="0"/>
              <a:t>Text…</a:t>
            </a:r>
          </a:p>
        </p:txBody>
      </p:sp>
      <p:sp>
        <p:nvSpPr>
          <p:cNvPr id="22" name="Text Placeholder 2"/>
          <p:cNvSpPr>
            <a:spLocks noGrp="1"/>
          </p:cNvSpPr>
          <p:nvPr>
            <p:ph type="body" sz="quarter" idx="24" hasCustomPrompt="1"/>
          </p:nvPr>
        </p:nvSpPr>
        <p:spPr>
          <a:xfrm>
            <a:off x="8132184" y="2616610"/>
            <a:ext cx="2387600" cy="372955"/>
          </a:xfrm>
        </p:spPr>
        <p:txBody>
          <a:bodyPr>
            <a:noAutofit/>
          </a:bodyPr>
          <a:lstStyle>
            <a:lvl1pPr marL="285750" indent="-285750" algn="l">
              <a:buFont typeface="Arial" panose="020B0604020202020204" pitchFamily="34" charset="0"/>
              <a:buNone/>
              <a:defRPr lang="en-US" sz="2200" b="1" kern="120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dirty="0"/>
              <a:t>Text…</a:t>
            </a:r>
          </a:p>
        </p:txBody>
      </p:sp>
      <p:sp>
        <p:nvSpPr>
          <p:cNvPr id="5" name="Text Placeholder 4"/>
          <p:cNvSpPr>
            <a:spLocks noGrp="1"/>
          </p:cNvSpPr>
          <p:nvPr>
            <p:ph type="body" sz="quarter" idx="25" hasCustomPrompt="1"/>
          </p:nvPr>
        </p:nvSpPr>
        <p:spPr>
          <a:xfrm>
            <a:off x="1693987" y="2992984"/>
            <a:ext cx="2387600" cy="3198287"/>
          </a:xfrm>
        </p:spPr>
        <p:txBody>
          <a:bodyPr>
            <a:noAutofit/>
          </a:bodyPr>
          <a:lstStyle>
            <a:lvl1pPr marL="285750" indent="-285750">
              <a:buFont typeface="Arial" panose="020B0604020202020204" pitchFamily="34" charset="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dirty="0"/>
              <a:t>Text…</a:t>
            </a:r>
          </a:p>
        </p:txBody>
      </p:sp>
      <p:sp>
        <p:nvSpPr>
          <p:cNvPr id="26" name="Text Placeholder 4"/>
          <p:cNvSpPr>
            <a:spLocks noGrp="1"/>
          </p:cNvSpPr>
          <p:nvPr>
            <p:ph type="body" sz="quarter" idx="26" hasCustomPrompt="1"/>
          </p:nvPr>
        </p:nvSpPr>
        <p:spPr>
          <a:xfrm>
            <a:off x="4902557" y="2992982"/>
            <a:ext cx="2387600" cy="3198289"/>
          </a:xfrm>
        </p:spPr>
        <p:txBody>
          <a:bodyPr>
            <a:noAutofit/>
          </a:bodyPr>
          <a:lstStyle>
            <a:lvl1pPr marL="285750" indent="-285750">
              <a:buFont typeface="Arial" panose="020B0604020202020204" pitchFamily="34" charset="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dirty="0"/>
              <a:t>Text…</a:t>
            </a:r>
          </a:p>
        </p:txBody>
      </p:sp>
      <p:sp>
        <p:nvSpPr>
          <p:cNvPr id="27" name="Text Placeholder 4"/>
          <p:cNvSpPr>
            <a:spLocks noGrp="1"/>
          </p:cNvSpPr>
          <p:nvPr>
            <p:ph type="body" sz="quarter" idx="27" hasCustomPrompt="1"/>
          </p:nvPr>
        </p:nvSpPr>
        <p:spPr>
          <a:xfrm>
            <a:off x="8131597" y="2992986"/>
            <a:ext cx="2387600" cy="3198285"/>
          </a:xfrm>
        </p:spPr>
        <p:txBody>
          <a:bodyPr>
            <a:noAutofit/>
          </a:bodyPr>
          <a:lstStyle>
            <a:lvl1pPr marL="285750" indent="-285750">
              <a:buFont typeface="Arial" panose="020B0604020202020204" pitchFamily="34" charset="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dirty="0"/>
              <a:t>Text…</a:t>
            </a:r>
          </a:p>
        </p:txBody>
      </p:sp>
      <p:sp>
        <p:nvSpPr>
          <p:cNvPr id="14" name="Oval 13"/>
          <p:cNvSpPr/>
          <p:nvPr/>
        </p:nvSpPr>
        <p:spPr>
          <a:xfrm>
            <a:off x="2381156" y="1700861"/>
            <a:ext cx="986529" cy="740152"/>
          </a:xfrm>
          <a:prstGeom prst="ellipse">
            <a:avLst/>
          </a:prstGeom>
          <a:solidFill>
            <a:srgbClr val="349D96"/>
          </a:solidFill>
          <a:ln w="19050">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dirty="0"/>
          </a:p>
        </p:txBody>
      </p:sp>
      <p:sp>
        <p:nvSpPr>
          <p:cNvPr id="17" name="Oval 16"/>
          <p:cNvSpPr/>
          <p:nvPr/>
        </p:nvSpPr>
        <p:spPr>
          <a:xfrm>
            <a:off x="5531382" y="1700861"/>
            <a:ext cx="986529" cy="740152"/>
          </a:xfrm>
          <a:prstGeom prst="ellipse">
            <a:avLst/>
          </a:prstGeom>
          <a:solidFill>
            <a:srgbClr val="349D96"/>
          </a:solidFill>
          <a:ln w="19050">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dirty="0"/>
          </a:p>
        </p:txBody>
      </p:sp>
      <p:sp>
        <p:nvSpPr>
          <p:cNvPr id="21" name="Oval 20"/>
          <p:cNvSpPr/>
          <p:nvPr/>
        </p:nvSpPr>
        <p:spPr>
          <a:xfrm>
            <a:off x="8773424" y="1700861"/>
            <a:ext cx="986529" cy="740152"/>
          </a:xfrm>
          <a:prstGeom prst="ellipse">
            <a:avLst/>
          </a:prstGeom>
          <a:solidFill>
            <a:srgbClr val="349D96"/>
          </a:solidFill>
          <a:ln w="19050">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dirty="0"/>
          </a:p>
        </p:txBody>
      </p:sp>
      <p:sp>
        <p:nvSpPr>
          <p:cNvPr id="16" name="TextBox 15"/>
          <p:cNvSpPr txBox="1"/>
          <p:nvPr userDrawn="1"/>
        </p:nvSpPr>
        <p:spPr>
          <a:xfrm>
            <a:off x="0" y="6318775"/>
            <a:ext cx="12192000" cy="369332"/>
          </a:xfrm>
          <a:prstGeom prst="rect">
            <a:avLst/>
          </a:prstGeom>
          <a:noFill/>
        </p:spPr>
        <p:txBody>
          <a:bodyPr wrap="square" rtlCol="0">
            <a:spAutoFit/>
          </a:bodyPr>
          <a:lstStyle/>
          <a:p>
            <a:pPr algn="ctr"/>
            <a:r>
              <a:rPr lang="en-US" sz="1800" dirty="0">
                <a:solidFill>
                  <a:srgbClr val="349D96"/>
                </a:solidFill>
                <a:latin typeface="Century Gothic" panose="020B0502020202020204" pitchFamily="34" charset="0"/>
              </a:rPr>
              <a:t>Washington </a:t>
            </a:r>
            <a:r>
              <a:rPr lang="en-US" sz="1800" baseline="0" dirty="0">
                <a:solidFill>
                  <a:srgbClr val="349D96"/>
                </a:solidFill>
                <a:latin typeface="Century Gothic" panose="020B0502020202020204" pitchFamily="34" charset="0"/>
              </a:rPr>
              <a:t>State Department of Health </a:t>
            </a:r>
            <a:r>
              <a:rPr lang="en-US" sz="1800" dirty="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t>‹#›</a:t>
            </a:fld>
            <a:endParaRPr lang="en-US" sz="1800" dirty="0">
              <a:solidFill>
                <a:schemeClr val="tx1"/>
              </a:solidFill>
              <a:latin typeface="Century Gothic" panose="020B0502020202020204" pitchFamily="34" charset="0"/>
            </a:endParaRPr>
          </a:p>
        </p:txBody>
      </p:sp>
      <p:sp>
        <p:nvSpPr>
          <p:cNvPr id="15" name="Title 1"/>
          <p:cNvSpPr>
            <a:spLocks noGrp="1"/>
          </p:cNvSpPr>
          <p:nvPr>
            <p:ph type="title" hasCustomPrompt="1"/>
          </p:nvPr>
        </p:nvSpPr>
        <p:spPr>
          <a:xfrm>
            <a:off x="-11081" y="670552"/>
            <a:ext cx="12180916" cy="485451"/>
          </a:xfrm>
        </p:spPr>
        <p:txBody>
          <a:bodyPr>
            <a:normAutofit/>
          </a:bodyPr>
          <a:lstStyle>
            <a:lvl1pPr algn="ctr">
              <a:defRPr sz="3000"/>
            </a:lvl1pPr>
          </a:lstStyle>
          <a:p>
            <a:pPr lvl="0"/>
            <a:r>
              <a:rPr lang="en-US" dirty="0"/>
              <a:t>Icon List (insert icons inside the circles)</a:t>
            </a:r>
          </a:p>
        </p:txBody>
      </p:sp>
    </p:spTree>
    <p:extLst>
      <p:ext uri="{BB962C8B-B14F-4D97-AF65-F5344CB8AC3E}">
        <p14:creationId xmlns:p14="http://schemas.microsoft.com/office/powerpoint/2010/main" val="41059244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Washington State Map with Population">
    <p:spTree>
      <p:nvGrpSpPr>
        <p:cNvPr id="1" name=""/>
        <p:cNvGrpSpPr/>
        <p:nvPr/>
      </p:nvGrpSpPr>
      <p:grpSpPr>
        <a:xfrm>
          <a:off x="0" y="0"/>
          <a:ext cx="0" cy="0"/>
          <a:chOff x="0" y="0"/>
          <a:chExt cx="0" cy="0"/>
        </a:xfrm>
      </p:grpSpPr>
      <p:sp>
        <p:nvSpPr>
          <p:cNvPr id="5" name="Rectangle 4"/>
          <p:cNvSpPr/>
          <p:nvPr userDrawn="1"/>
        </p:nvSpPr>
        <p:spPr>
          <a:xfrm>
            <a:off x="1" y="0"/>
            <a:ext cx="12192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Rectangle 7"/>
          <p:cNvSpPr/>
          <p:nvPr userDrawn="1"/>
        </p:nvSpPr>
        <p:spPr>
          <a:xfrm>
            <a:off x="3697619" y="5894225"/>
            <a:ext cx="286603" cy="204716"/>
          </a:xfrm>
          <a:prstGeom prst="rect">
            <a:avLst/>
          </a:prstGeom>
          <a:solidFill>
            <a:srgbClr val="99999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200"/>
              </a:spcBef>
            </a:pPr>
            <a:endParaRPr lang="en-US" sz="800" dirty="0">
              <a:solidFill>
                <a:schemeClr val="tx1">
                  <a:lumMod val="75000"/>
                  <a:lumOff val="25000"/>
                </a:schemeClr>
              </a:solidFill>
              <a:latin typeface="Century Gothic" panose="020B0502020202020204" pitchFamily="34" charset="0"/>
            </a:endParaRPr>
          </a:p>
        </p:txBody>
      </p:sp>
      <p:sp>
        <p:nvSpPr>
          <p:cNvPr id="9" name="Rectangle 8"/>
          <p:cNvSpPr/>
          <p:nvPr userDrawn="1"/>
        </p:nvSpPr>
        <p:spPr>
          <a:xfrm>
            <a:off x="7602024" y="5890326"/>
            <a:ext cx="286603" cy="204716"/>
          </a:xfrm>
          <a:prstGeom prst="rect">
            <a:avLst/>
          </a:prstGeom>
          <a:solidFill>
            <a:srgbClr val="F3D17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200"/>
              </a:spcBef>
            </a:pPr>
            <a:endParaRPr lang="en-US" sz="1800" dirty="0"/>
          </a:p>
        </p:txBody>
      </p:sp>
      <p:sp>
        <p:nvSpPr>
          <p:cNvPr id="14" name="Rectangle 13"/>
          <p:cNvSpPr/>
          <p:nvPr userDrawn="1"/>
        </p:nvSpPr>
        <p:spPr>
          <a:xfrm>
            <a:off x="3699036" y="6272819"/>
            <a:ext cx="286603" cy="204716"/>
          </a:xfrm>
          <a:prstGeom prst="rect">
            <a:avLst/>
          </a:prstGeom>
          <a:solidFill>
            <a:srgbClr val="E8E8E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dirty="0"/>
          </a:p>
        </p:txBody>
      </p:sp>
      <p:sp>
        <p:nvSpPr>
          <p:cNvPr id="15" name="Rectangle 14"/>
          <p:cNvSpPr/>
          <p:nvPr userDrawn="1"/>
        </p:nvSpPr>
        <p:spPr>
          <a:xfrm>
            <a:off x="7612959" y="6272819"/>
            <a:ext cx="286603" cy="204716"/>
          </a:xfrm>
          <a:prstGeom prst="rect">
            <a:avLst/>
          </a:prstGeom>
          <a:solidFill>
            <a:srgbClr val="349D9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dirty="0"/>
          </a:p>
        </p:txBody>
      </p:sp>
      <p:pic>
        <p:nvPicPr>
          <p:cNvPr id="16" name="Picture 1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70118" y="6037360"/>
            <a:ext cx="1422005" cy="471857"/>
          </a:xfrm>
          <a:prstGeom prst="rect">
            <a:avLst/>
          </a:prstGeom>
        </p:spPr>
      </p:pic>
      <p:sp>
        <p:nvSpPr>
          <p:cNvPr id="17" name="TextBox 16"/>
          <p:cNvSpPr txBox="1"/>
          <p:nvPr userDrawn="1"/>
        </p:nvSpPr>
        <p:spPr>
          <a:xfrm>
            <a:off x="799879" y="5183825"/>
            <a:ext cx="1965175" cy="400110"/>
          </a:xfrm>
          <a:prstGeom prst="rect">
            <a:avLst/>
          </a:prstGeom>
          <a:noFill/>
          <a:effectLst/>
        </p:spPr>
        <p:txBody>
          <a:bodyPr wrap="square" rtlCol="0">
            <a:spAutoFit/>
          </a:bodyPr>
          <a:lstStyle/>
          <a:p>
            <a:r>
              <a:rPr lang="en-US" sz="1000" b="1" dirty="0">
                <a:solidFill>
                  <a:schemeClr val="tx1"/>
                </a:solidFill>
                <a:latin typeface="+mn-lt"/>
              </a:rPr>
              <a:t>*</a:t>
            </a:r>
            <a:r>
              <a:rPr lang="en-US" sz="1000" b="1" kern="1200" dirty="0">
                <a:solidFill>
                  <a:schemeClr val="tx1"/>
                </a:solidFill>
                <a:latin typeface="+mn-lt"/>
                <a:ea typeface="+mn-ea"/>
                <a:cs typeface="+mn-cs"/>
              </a:rPr>
              <a:t>Agency leader is both director and health officer (2)</a:t>
            </a:r>
          </a:p>
        </p:txBody>
      </p:sp>
      <p:grpSp>
        <p:nvGrpSpPr>
          <p:cNvPr id="19" name="Group 18"/>
          <p:cNvGrpSpPr/>
          <p:nvPr/>
        </p:nvGrpSpPr>
        <p:grpSpPr>
          <a:xfrm>
            <a:off x="1540761" y="1367869"/>
            <a:ext cx="8924847" cy="4194289"/>
            <a:chOff x="1777366" y="2155881"/>
            <a:chExt cx="4480731" cy="2843080"/>
          </a:xfrm>
          <a:effectLst/>
        </p:grpSpPr>
        <p:sp>
          <p:nvSpPr>
            <p:cNvPr id="63" name="Freeform 26"/>
            <p:cNvSpPr>
              <a:spLocks/>
            </p:cNvSpPr>
            <p:nvPr/>
          </p:nvSpPr>
          <p:spPr bwMode="auto">
            <a:xfrm>
              <a:off x="3095735" y="2769165"/>
              <a:ext cx="842722" cy="427767"/>
            </a:xfrm>
            <a:custGeom>
              <a:avLst/>
              <a:gdLst/>
              <a:ahLst/>
              <a:cxnLst>
                <a:cxn ang="0">
                  <a:pos x="3" y="449"/>
                </a:cxn>
                <a:cxn ang="0">
                  <a:pos x="6" y="435"/>
                </a:cxn>
                <a:cxn ang="0">
                  <a:pos x="30" y="409"/>
                </a:cxn>
                <a:cxn ang="0">
                  <a:pos x="41" y="395"/>
                </a:cxn>
                <a:cxn ang="0">
                  <a:pos x="45" y="375"/>
                </a:cxn>
                <a:cxn ang="0">
                  <a:pos x="46" y="355"/>
                </a:cxn>
                <a:cxn ang="0">
                  <a:pos x="55" y="337"/>
                </a:cxn>
                <a:cxn ang="0">
                  <a:pos x="60" y="315"/>
                </a:cxn>
                <a:cxn ang="0">
                  <a:pos x="78" y="306"/>
                </a:cxn>
                <a:cxn ang="0">
                  <a:pos x="108" y="295"/>
                </a:cxn>
                <a:cxn ang="0">
                  <a:pos x="112" y="266"/>
                </a:cxn>
                <a:cxn ang="0">
                  <a:pos x="108" y="237"/>
                </a:cxn>
                <a:cxn ang="0">
                  <a:pos x="77" y="220"/>
                </a:cxn>
                <a:cxn ang="0">
                  <a:pos x="55" y="197"/>
                </a:cxn>
                <a:cxn ang="0">
                  <a:pos x="41" y="179"/>
                </a:cxn>
                <a:cxn ang="0">
                  <a:pos x="28" y="157"/>
                </a:cxn>
                <a:cxn ang="0">
                  <a:pos x="28" y="140"/>
                </a:cxn>
                <a:cxn ang="0">
                  <a:pos x="23" y="117"/>
                </a:cxn>
                <a:cxn ang="0">
                  <a:pos x="25" y="97"/>
                </a:cxn>
                <a:cxn ang="0">
                  <a:pos x="13" y="70"/>
                </a:cxn>
                <a:cxn ang="0">
                  <a:pos x="12" y="53"/>
                </a:cxn>
                <a:cxn ang="0">
                  <a:pos x="12" y="25"/>
                </a:cxn>
                <a:cxn ang="0">
                  <a:pos x="15" y="15"/>
                </a:cxn>
                <a:cxn ang="0">
                  <a:pos x="165" y="1"/>
                </a:cxn>
                <a:cxn ang="0">
                  <a:pos x="273" y="1"/>
                </a:cxn>
                <a:cxn ang="0">
                  <a:pos x="513" y="5"/>
                </a:cxn>
                <a:cxn ang="0">
                  <a:pos x="912" y="15"/>
                </a:cxn>
                <a:cxn ang="0">
                  <a:pos x="912" y="32"/>
                </a:cxn>
                <a:cxn ang="0">
                  <a:pos x="927" y="57"/>
                </a:cxn>
                <a:cxn ang="0">
                  <a:pos x="940" y="70"/>
                </a:cxn>
                <a:cxn ang="0">
                  <a:pos x="945" y="85"/>
                </a:cxn>
                <a:cxn ang="0">
                  <a:pos x="960" y="97"/>
                </a:cxn>
                <a:cxn ang="0">
                  <a:pos x="972" y="117"/>
                </a:cxn>
                <a:cxn ang="0">
                  <a:pos x="970" y="132"/>
                </a:cxn>
                <a:cxn ang="0">
                  <a:pos x="945" y="137"/>
                </a:cxn>
                <a:cxn ang="0">
                  <a:pos x="938" y="155"/>
                </a:cxn>
                <a:cxn ang="0">
                  <a:pos x="947" y="172"/>
                </a:cxn>
                <a:cxn ang="0">
                  <a:pos x="932" y="184"/>
                </a:cxn>
                <a:cxn ang="0">
                  <a:pos x="918" y="197"/>
                </a:cxn>
                <a:cxn ang="0">
                  <a:pos x="900" y="204"/>
                </a:cxn>
                <a:cxn ang="0">
                  <a:pos x="883" y="212"/>
                </a:cxn>
                <a:cxn ang="0">
                  <a:pos x="860" y="217"/>
                </a:cxn>
                <a:cxn ang="0">
                  <a:pos x="842" y="224"/>
                </a:cxn>
                <a:cxn ang="0">
                  <a:pos x="822" y="235"/>
                </a:cxn>
                <a:cxn ang="0">
                  <a:pos x="820" y="252"/>
                </a:cxn>
                <a:cxn ang="0">
                  <a:pos x="838" y="266"/>
                </a:cxn>
                <a:cxn ang="0">
                  <a:pos x="829" y="284"/>
                </a:cxn>
                <a:cxn ang="0">
                  <a:pos x="817" y="302"/>
                </a:cxn>
                <a:cxn ang="0">
                  <a:pos x="807" y="322"/>
                </a:cxn>
                <a:cxn ang="0">
                  <a:pos x="802" y="340"/>
                </a:cxn>
                <a:cxn ang="0">
                  <a:pos x="802" y="357"/>
                </a:cxn>
                <a:cxn ang="0">
                  <a:pos x="800" y="375"/>
                </a:cxn>
                <a:cxn ang="0">
                  <a:pos x="812" y="389"/>
                </a:cxn>
                <a:cxn ang="0">
                  <a:pos x="815" y="407"/>
                </a:cxn>
                <a:cxn ang="0">
                  <a:pos x="830" y="419"/>
                </a:cxn>
                <a:cxn ang="0">
                  <a:pos x="843" y="426"/>
                </a:cxn>
                <a:cxn ang="0">
                  <a:pos x="862" y="424"/>
                </a:cxn>
                <a:cxn ang="0">
                  <a:pos x="862" y="439"/>
                </a:cxn>
                <a:cxn ang="0">
                  <a:pos x="850" y="455"/>
                </a:cxn>
                <a:cxn ang="0">
                  <a:pos x="837" y="474"/>
                </a:cxn>
                <a:cxn ang="0">
                  <a:pos x="282" y="471"/>
                </a:cxn>
                <a:cxn ang="0">
                  <a:pos x="133" y="467"/>
                </a:cxn>
                <a:cxn ang="0">
                  <a:pos x="1" y="459"/>
                </a:cxn>
              </a:cxnLst>
              <a:rect l="0" t="0" r="r" b="b"/>
              <a:pathLst>
                <a:path w="978" h="475">
                  <a:moveTo>
                    <a:pt x="1" y="459"/>
                  </a:moveTo>
                  <a:lnTo>
                    <a:pt x="3" y="449"/>
                  </a:lnTo>
                  <a:lnTo>
                    <a:pt x="0" y="442"/>
                  </a:lnTo>
                  <a:lnTo>
                    <a:pt x="6" y="435"/>
                  </a:lnTo>
                  <a:lnTo>
                    <a:pt x="13" y="426"/>
                  </a:lnTo>
                  <a:lnTo>
                    <a:pt x="30" y="409"/>
                  </a:lnTo>
                  <a:lnTo>
                    <a:pt x="35" y="404"/>
                  </a:lnTo>
                  <a:lnTo>
                    <a:pt x="41" y="395"/>
                  </a:lnTo>
                  <a:lnTo>
                    <a:pt x="45" y="384"/>
                  </a:lnTo>
                  <a:lnTo>
                    <a:pt x="45" y="375"/>
                  </a:lnTo>
                  <a:lnTo>
                    <a:pt x="45" y="366"/>
                  </a:lnTo>
                  <a:lnTo>
                    <a:pt x="46" y="355"/>
                  </a:lnTo>
                  <a:lnTo>
                    <a:pt x="52" y="342"/>
                  </a:lnTo>
                  <a:lnTo>
                    <a:pt x="55" y="337"/>
                  </a:lnTo>
                  <a:lnTo>
                    <a:pt x="57" y="324"/>
                  </a:lnTo>
                  <a:lnTo>
                    <a:pt x="60" y="315"/>
                  </a:lnTo>
                  <a:lnTo>
                    <a:pt x="73" y="312"/>
                  </a:lnTo>
                  <a:lnTo>
                    <a:pt x="78" y="306"/>
                  </a:lnTo>
                  <a:lnTo>
                    <a:pt x="97" y="306"/>
                  </a:lnTo>
                  <a:lnTo>
                    <a:pt x="108" y="295"/>
                  </a:lnTo>
                  <a:lnTo>
                    <a:pt x="112" y="279"/>
                  </a:lnTo>
                  <a:lnTo>
                    <a:pt x="112" y="266"/>
                  </a:lnTo>
                  <a:lnTo>
                    <a:pt x="115" y="252"/>
                  </a:lnTo>
                  <a:lnTo>
                    <a:pt x="108" y="237"/>
                  </a:lnTo>
                  <a:lnTo>
                    <a:pt x="88" y="225"/>
                  </a:lnTo>
                  <a:lnTo>
                    <a:pt x="77" y="220"/>
                  </a:lnTo>
                  <a:lnTo>
                    <a:pt x="68" y="205"/>
                  </a:lnTo>
                  <a:lnTo>
                    <a:pt x="55" y="197"/>
                  </a:lnTo>
                  <a:lnTo>
                    <a:pt x="52" y="186"/>
                  </a:lnTo>
                  <a:lnTo>
                    <a:pt x="41" y="179"/>
                  </a:lnTo>
                  <a:lnTo>
                    <a:pt x="35" y="170"/>
                  </a:lnTo>
                  <a:lnTo>
                    <a:pt x="28" y="157"/>
                  </a:lnTo>
                  <a:lnTo>
                    <a:pt x="28" y="146"/>
                  </a:lnTo>
                  <a:lnTo>
                    <a:pt x="28" y="140"/>
                  </a:lnTo>
                  <a:lnTo>
                    <a:pt x="25" y="128"/>
                  </a:lnTo>
                  <a:lnTo>
                    <a:pt x="23" y="117"/>
                  </a:lnTo>
                  <a:lnTo>
                    <a:pt x="28" y="108"/>
                  </a:lnTo>
                  <a:lnTo>
                    <a:pt x="25" y="97"/>
                  </a:lnTo>
                  <a:lnTo>
                    <a:pt x="18" y="88"/>
                  </a:lnTo>
                  <a:lnTo>
                    <a:pt x="13" y="70"/>
                  </a:lnTo>
                  <a:lnTo>
                    <a:pt x="6" y="65"/>
                  </a:lnTo>
                  <a:lnTo>
                    <a:pt x="12" y="53"/>
                  </a:lnTo>
                  <a:lnTo>
                    <a:pt x="8" y="32"/>
                  </a:lnTo>
                  <a:lnTo>
                    <a:pt x="12" y="25"/>
                  </a:lnTo>
                  <a:lnTo>
                    <a:pt x="5" y="15"/>
                  </a:lnTo>
                  <a:lnTo>
                    <a:pt x="15" y="15"/>
                  </a:lnTo>
                  <a:lnTo>
                    <a:pt x="18" y="0"/>
                  </a:lnTo>
                  <a:lnTo>
                    <a:pt x="165" y="1"/>
                  </a:lnTo>
                  <a:lnTo>
                    <a:pt x="265" y="1"/>
                  </a:lnTo>
                  <a:lnTo>
                    <a:pt x="273" y="1"/>
                  </a:lnTo>
                  <a:lnTo>
                    <a:pt x="378" y="5"/>
                  </a:lnTo>
                  <a:lnTo>
                    <a:pt x="513" y="5"/>
                  </a:lnTo>
                  <a:lnTo>
                    <a:pt x="912" y="8"/>
                  </a:lnTo>
                  <a:lnTo>
                    <a:pt x="912" y="15"/>
                  </a:lnTo>
                  <a:lnTo>
                    <a:pt x="907" y="21"/>
                  </a:lnTo>
                  <a:lnTo>
                    <a:pt x="912" y="32"/>
                  </a:lnTo>
                  <a:lnTo>
                    <a:pt x="923" y="46"/>
                  </a:lnTo>
                  <a:lnTo>
                    <a:pt x="927" y="57"/>
                  </a:lnTo>
                  <a:lnTo>
                    <a:pt x="932" y="65"/>
                  </a:lnTo>
                  <a:lnTo>
                    <a:pt x="940" y="70"/>
                  </a:lnTo>
                  <a:lnTo>
                    <a:pt x="938" y="83"/>
                  </a:lnTo>
                  <a:lnTo>
                    <a:pt x="945" y="85"/>
                  </a:lnTo>
                  <a:lnTo>
                    <a:pt x="949" y="93"/>
                  </a:lnTo>
                  <a:lnTo>
                    <a:pt x="960" y="97"/>
                  </a:lnTo>
                  <a:lnTo>
                    <a:pt x="967" y="102"/>
                  </a:lnTo>
                  <a:lnTo>
                    <a:pt x="972" y="117"/>
                  </a:lnTo>
                  <a:lnTo>
                    <a:pt x="977" y="126"/>
                  </a:lnTo>
                  <a:lnTo>
                    <a:pt x="970" y="132"/>
                  </a:lnTo>
                  <a:lnTo>
                    <a:pt x="960" y="133"/>
                  </a:lnTo>
                  <a:lnTo>
                    <a:pt x="945" y="137"/>
                  </a:lnTo>
                  <a:lnTo>
                    <a:pt x="940" y="146"/>
                  </a:lnTo>
                  <a:lnTo>
                    <a:pt x="938" y="155"/>
                  </a:lnTo>
                  <a:lnTo>
                    <a:pt x="943" y="165"/>
                  </a:lnTo>
                  <a:lnTo>
                    <a:pt x="947" y="172"/>
                  </a:lnTo>
                  <a:lnTo>
                    <a:pt x="940" y="179"/>
                  </a:lnTo>
                  <a:lnTo>
                    <a:pt x="932" y="184"/>
                  </a:lnTo>
                  <a:lnTo>
                    <a:pt x="923" y="192"/>
                  </a:lnTo>
                  <a:lnTo>
                    <a:pt x="918" y="197"/>
                  </a:lnTo>
                  <a:lnTo>
                    <a:pt x="909" y="200"/>
                  </a:lnTo>
                  <a:lnTo>
                    <a:pt x="900" y="204"/>
                  </a:lnTo>
                  <a:lnTo>
                    <a:pt x="892" y="205"/>
                  </a:lnTo>
                  <a:lnTo>
                    <a:pt x="883" y="212"/>
                  </a:lnTo>
                  <a:lnTo>
                    <a:pt x="869" y="215"/>
                  </a:lnTo>
                  <a:lnTo>
                    <a:pt x="860" y="217"/>
                  </a:lnTo>
                  <a:lnTo>
                    <a:pt x="850" y="217"/>
                  </a:lnTo>
                  <a:lnTo>
                    <a:pt x="842" y="224"/>
                  </a:lnTo>
                  <a:lnTo>
                    <a:pt x="829" y="233"/>
                  </a:lnTo>
                  <a:lnTo>
                    <a:pt x="822" y="235"/>
                  </a:lnTo>
                  <a:lnTo>
                    <a:pt x="815" y="237"/>
                  </a:lnTo>
                  <a:lnTo>
                    <a:pt x="820" y="252"/>
                  </a:lnTo>
                  <a:lnTo>
                    <a:pt x="830" y="260"/>
                  </a:lnTo>
                  <a:lnTo>
                    <a:pt x="838" y="266"/>
                  </a:lnTo>
                  <a:lnTo>
                    <a:pt x="835" y="279"/>
                  </a:lnTo>
                  <a:lnTo>
                    <a:pt x="829" y="284"/>
                  </a:lnTo>
                  <a:lnTo>
                    <a:pt x="820" y="292"/>
                  </a:lnTo>
                  <a:lnTo>
                    <a:pt x="817" y="302"/>
                  </a:lnTo>
                  <a:lnTo>
                    <a:pt x="807" y="312"/>
                  </a:lnTo>
                  <a:lnTo>
                    <a:pt x="807" y="322"/>
                  </a:lnTo>
                  <a:lnTo>
                    <a:pt x="803" y="332"/>
                  </a:lnTo>
                  <a:lnTo>
                    <a:pt x="802" y="340"/>
                  </a:lnTo>
                  <a:lnTo>
                    <a:pt x="797" y="347"/>
                  </a:lnTo>
                  <a:lnTo>
                    <a:pt x="802" y="357"/>
                  </a:lnTo>
                  <a:lnTo>
                    <a:pt x="797" y="364"/>
                  </a:lnTo>
                  <a:lnTo>
                    <a:pt x="800" y="375"/>
                  </a:lnTo>
                  <a:lnTo>
                    <a:pt x="807" y="384"/>
                  </a:lnTo>
                  <a:lnTo>
                    <a:pt x="812" y="389"/>
                  </a:lnTo>
                  <a:lnTo>
                    <a:pt x="817" y="399"/>
                  </a:lnTo>
                  <a:lnTo>
                    <a:pt x="815" y="407"/>
                  </a:lnTo>
                  <a:lnTo>
                    <a:pt x="817" y="415"/>
                  </a:lnTo>
                  <a:lnTo>
                    <a:pt x="830" y="419"/>
                  </a:lnTo>
                  <a:lnTo>
                    <a:pt x="837" y="426"/>
                  </a:lnTo>
                  <a:lnTo>
                    <a:pt x="843" y="426"/>
                  </a:lnTo>
                  <a:lnTo>
                    <a:pt x="852" y="424"/>
                  </a:lnTo>
                  <a:lnTo>
                    <a:pt x="862" y="424"/>
                  </a:lnTo>
                  <a:lnTo>
                    <a:pt x="865" y="433"/>
                  </a:lnTo>
                  <a:lnTo>
                    <a:pt x="862" y="439"/>
                  </a:lnTo>
                  <a:lnTo>
                    <a:pt x="858" y="449"/>
                  </a:lnTo>
                  <a:lnTo>
                    <a:pt x="850" y="455"/>
                  </a:lnTo>
                  <a:lnTo>
                    <a:pt x="843" y="464"/>
                  </a:lnTo>
                  <a:lnTo>
                    <a:pt x="837" y="474"/>
                  </a:lnTo>
                  <a:lnTo>
                    <a:pt x="535" y="471"/>
                  </a:lnTo>
                  <a:lnTo>
                    <a:pt x="282" y="471"/>
                  </a:lnTo>
                  <a:lnTo>
                    <a:pt x="265" y="471"/>
                  </a:lnTo>
                  <a:lnTo>
                    <a:pt x="133" y="467"/>
                  </a:lnTo>
                  <a:lnTo>
                    <a:pt x="92" y="467"/>
                  </a:lnTo>
                  <a:lnTo>
                    <a:pt x="1" y="459"/>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64" name="Freeform 5"/>
            <p:cNvSpPr>
              <a:spLocks/>
            </p:cNvSpPr>
            <p:nvPr/>
          </p:nvSpPr>
          <p:spPr bwMode="auto">
            <a:xfrm>
              <a:off x="4821678" y="3587777"/>
              <a:ext cx="809978" cy="446680"/>
            </a:xfrm>
            <a:custGeom>
              <a:avLst/>
              <a:gdLst/>
              <a:ahLst/>
              <a:cxnLst>
                <a:cxn ang="0">
                  <a:pos x="854" y="436"/>
                </a:cxn>
                <a:cxn ang="0">
                  <a:pos x="845" y="441"/>
                </a:cxn>
                <a:cxn ang="0">
                  <a:pos x="837" y="448"/>
                </a:cxn>
                <a:cxn ang="0">
                  <a:pos x="815" y="454"/>
                </a:cxn>
                <a:cxn ang="0">
                  <a:pos x="809" y="461"/>
                </a:cxn>
                <a:cxn ang="0">
                  <a:pos x="797" y="465"/>
                </a:cxn>
                <a:cxn ang="0">
                  <a:pos x="789" y="461"/>
                </a:cxn>
                <a:cxn ang="0">
                  <a:pos x="782" y="470"/>
                </a:cxn>
                <a:cxn ang="0">
                  <a:pos x="778" y="473"/>
                </a:cxn>
                <a:cxn ang="0">
                  <a:pos x="482" y="483"/>
                </a:cxn>
                <a:cxn ang="0">
                  <a:pos x="315" y="485"/>
                </a:cxn>
                <a:cxn ang="0">
                  <a:pos x="3" y="495"/>
                </a:cxn>
                <a:cxn ang="0">
                  <a:pos x="0" y="334"/>
                </a:cxn>
                <a:cxn ang="0">
                  <a:pos x="80" y="334"/>
                </a:cxn>
                <a:cxn ang="0">
                  <a:pos x="257" y="332"/>
                </a:cxn>
                <a:cxn ang="0">
                  <a:pos x="252" y="175"/>
                </a:cxn>
                <a:cxn ang="0">
                  <a:pos x="249" y="90"/>
                </a:cxn>
                <a:cxn ang="0">
                  <a:pos x="249" y="15"/>
                </a:cxn>
                <a:cxn ang="0">
                  <a:pos x="925" y="0"/>
                </a:cxn>
                <a:cxn ang="0">
                  <a:pos x="932" y="167"/>
                </a:cxn>
                <a:cxn ang="0">
                  <a:pos x="939" y="308"/>
                </a:cxn>
                <a:cxn ang="0">
                  <a:pos x="932" y="352"/>
                </a:cxn>
                <a:cxn ang="0">
                  <a:pos x="924" y="358"/>
                </a:cxn>
                <a:cxn ang="0">
                  <a:pos x="917" y="366"/>
                </a:cxn>
                <a:cxn ang="0">
                  <a:pos x="911" y="376"/>
                </a:cxn>
                <a:cxn ang="0">
                  <a:pos x="917" y="381"/>
                </a:cxn>
                <a:cxn ang="0">
                  <a:pos x="914" y="390"/>
                </a:cxn>
                <a:cxn ang="0">
                  <a:pos x="909" y="399"/>
                </a:cxn>
                <a:cxn ang="0">
                  <a:pos x="902" y="405"/>
                </a:cxn>
                <a:cxn ang="0">
                  <a:pos x="904" y="413"/>
                </a:cxn>
                <a:cxn ang="0">
                  <a:pos x="907" y="425"/>
                </a:cxn>
                <a:cxn ang="0">
                  <a:pos x="898" y="425"/>
                </a:cxn>
                <a:cxn ang="0">
                  <a:pos x="887" y="430"/>
                </a:cxn>
                <a:cxn ang="0">
                  <a:pos x="887" y="441"/>
                </a:cxn>
                <a:cxn ang="0">
                  <a:pos x="871" y="441"/>
                </a:cxn>
                <a:cxn ang="0">
                  <a:pos x="854" y="436"/>
                </a:cxn>
              </a:cxnLst>
              <a:rect l="0" t="0" r="r" b="b"/>
              <a:pathLst>
                <a:path w="940" h="496">
                  <a:moveTo>
                    <a:pt x="854" y="436"/>
                  </a:moveTo>
                  <a:lnTo>
                    <a:pt x="845" y="441"/>
                  </a:lnTo>
                  <a:lnTo>
                    <a:pt x="837" y="448"/>
                  </a:lnTo>
                  <a:lnTo>
                    <a:pt x="815" y="454"/>
                  </a:lnTo>
                  <a:lnTo>
                    <a:pt x="809" y="461"/>
                  </a:lnTo>
                  <a:lnTo>
                    <a:pt x="797" y="465"/>
                  </a:lnTo>
                  <a:lnTo>
                    <a:pt x="789" y="461"/>
                  </a:lnTo>
                  <a:lnTo>
                    <a:pt x="782" y="470"/>
                  </a:lnTo>
                  <a:lnTo>
                    <a:pt x="778" y="473"/>
                  </a:lnTo>
                  <a:lnTo>
                    <a:pt x="482" y="483"/>
                  </a:lnTo>
                  <a:lnTo>
                    <a:pt x="315" y="485"/>
                  </a:lnTo>
                  <a:lnTo>
                    <a:pt x="3" y="495"/>
                  </a:lnTo>
                  <a:lnTo>
                    <a:pt x="0" y="334"/>
                  </a:lnTo>
                  <a:lnTo>
                    <a:pt x="80" y="334"/>
                  </a:lnTo>
                  <a:lnTo>
                    <a:pt x="257" y="332"/>
                  </a:lnTo>
                  <a:lnTo>
                    <a:pt x="252" y="175"/>
                  </a:lnTo>
                  <a:lnTo>
                    <a:pt x="249" y="90"/>
                  </a:lnTo>
                  <a:lnTo>
                    <a:pt x="249" y="15"/>
                  </a:lnTo>
                  <a:lnTo>
                    <a:pt x="925" y="0"/>
                  </a:lnTo>
                  <a:lnTo>
                    <a:pt x="932" y="167"/>
                  </a:lnTo>
                  <a:lnTo>
                    <a:pt x="939" y="308"/>
                  </a:lnTo>
                  <a:lnTo>
                    <a:pt x="932" y="352"/>
                  </a:lnTo>
                  <a:lnTo>
                    <a:pt x="924" y="358"/>
                  </a:lnTo>
                  <a:lnTo>
                    <a:pt x="917" y="366"/>
                  </a:lnTo>
                  <a:lnTo>
                    <a:pt x="911" y="376"/>
                  </a:lnTo>
                  <a:lnTo>
                    <a:pt x="917" y="381"/>
                  </a:lnTo>
                  <a:lnTo>
                    <a:pt x="914" y="390"/>
                  </a:lnTo>
                  <a:lnTo>
                    <a:pt x="909" y="399"/>
                  </a:lnTo>
                  <a:lnTo>
                    <a:pt x="902" y="405"/>
                  </a:lnTo>
                  <a:lnTo>
                    <a:pt x="904" y="413"/>
                  </a:lnTo>
                  <a:lnTo>
                    <a:pt x="907" y="425"/>
                  </a:lnTo>
                  <a:lnTo>
                    <a:pt x="898" y="425"/>
                  </a:lnTo>
                  <a:lnTo>
                    <a:pt x="887" y="430"/>
                  </a:lnTo>
                  <a:lnTo>
                    <a:pt x="887" y="441"/>
                  </a:lnTo>
                  <a:lnTo>
                    <a:pt x="871" y="441"/>
                  </a:lnTo>
                  <a:lnTo>
                    <a:pt x="854" y="436"/>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65" name="Freeform 6"/>
            <p:cNvSpPr>
              <a:spLocks/>
            </p:cNvSpPr>
            <p:nvPr/>
          </p:nvSpPr>
          <p:spPr bwMode="auto">
            <a:xfrm>
              <a:off x="5927212" y="4217271"/>
              <a:ext cx="330885" cy="384541"/>
            </a:xfrm>
            <a:custGeom>
              <a:avLst/>
              <a:gdLst/>
              <a:ahLst/>
              <a:cxnLst>
                <a:cxn ang="0">
                  <a:pos x="150" y="0"/>
                </a:cxn>
                <a:cxn ang="0">
                  <a:pos x="165" y="12"/>
                </a:cxn>
                <a:cxn ang="0">
                  <a:pos x="165" y="33"/>
                </a:cxn>
                <a:cxn ang="0">
                  <a:pos x="184" y="37"/>
                </a:cxn>
                <a:cxn ang="0">
                  <a:pos x="212" y="28"/>
                </a:cxn>
                <a:cxn ang="0">
                  <a:pos x="231" y="33"/>
                </a:cxn>
                <a:cxn ang="0">
                  <a:pos x="264" y="28"/>
                </a:cxn>
                <a:cxn ang="0">
                  <a:pos x="279" y="28"/>
                </a:cxn>
                <a:cxn ang="0">
                  <a:pos x="281" y="50"/>
                </a:cxn>
                <a:cxn ang="0">
                  <a:pos x="279" y="70"/>
                </a:cxn>
                <a:cxn ang="0">
                  <a:pos x="269" y="86"/>
                </a:cxn>
                <a:cxn ang="0">
                  <a:pos x="279" y="101"/>
                </a:cxn>
                <a:cxn ang="0">
                  <a:pos x="296" y="106"/>
                </a:cxn>
                <a:cxn ang="0">
                  <a:pos x="300" y="126"/>
                </a:cxn>
                <a:cxn ang="0">
                  <a:pos x="316" y="139"/>
                </a:cxn>
                <a:cxn ang="0">
                  <a:pos x="320" y="156"/>
                </a:cxn>
                <a:cxn ang="0">
                  <a:pos x="336" y="170"/>
                </a:cxn>
                <a:cxn ang="0">
                  <a:pos x="346" y="192"/>
                </a:cxn>
                <a:cxn ang="0">
                  <a:pos x="346" y="213"/>
                </a:cxn>
                <a:cxn ang="0">
                  <a:pos x="355" y="238"/>
                </a:cxn>
                <a:cxn ang="0">
                  <a:pos x="364" y="250"/>
                </a:cxn>
                <a:cxn ang="0">
                  <a:pos x="369" y="266"/>
                </a:cxn>
                <a:cxn ang="0">
                  <a:pos x="366" y="283"/>
                </a:cxn>
                <a:cxn ang="0">
                  <a:pos x="356" y="308"/>
                </a:cxn>
                <a:cxn ang="0">
                  <a:pos x="341" y="321"/>
                </a:cxn>
                <a:cxn ang="0">
                  <a:pos x="341" y="339"/>
                </a:cxn>
                <a:cxn ang="0">
                  <a:pos x="361" y="352"/>
                </a:cxn>
                <a:cxn ang="0">
                  <a:pos x="369" y="371"/>
                </a:cxn>
                <a:cxn ang="0">
                  <a:pos x="378" y="391"/>
                </a:cxn>
                <a:cxn ang="0">
                  <a:pos x="256" y="418"/>
                </a:cxn>
                <a:cxn ang="0">
                  <a:pos x="0" y="312"/>
                </a:cxn>
                <a:cxn ang="0">
                  <a:pos x="30" y="153"/>
                </a:cxn>
                <a:cxn ang="0">
                  <a:pos x="41" y="78"/>
                </a:cxn>
                <a:cxn ang="0">
                  <a:pos x="67" y="63"/>
                </a:cxn>
                <a:cxn ang="0">
                  <a:pos x="152" y="46"/>
                </a:cxn>
              </a:cxnLst>
              <a:rect l="0" t="0" r="r" b="b"/>
              <a:pathLst>
                <a:path w="384" h="427">
                  <a:moveTo>
                    <a:pt x="152" y="46"/>
                  </a:moveTo>
                  <a:lnTo>
                    <a:pt x="150" y="0"/>
                  </a:lnTo>
                  <a:lnTo>
                    <a:pt x="159" y="1"/>
                  </a:lnTo>
                  <a:lnTo>
                    <a:pt x="165" y="12"/>
                  </a:lnTo>
                  <a:lnTo>
                    <a:pt x="164" y="25"/>
                  </a:lnTo>
                  <a:lnTo>
                    <a:pt x="165" y="33"/>
                  </a:lnTo>
                  <a:lnTo>
                    <a:pt x="174" y="37"/>
                  </a:lnTo>
                  <a:lnTo>
                    <a:pt x="184" y="37"/>
                  </a:lnTo>
                  <a:lnTo>
                    <a:pt x="202" y="28"/>
                  </a:lnTo>
                  <a:lnTo>
                    <a:pt x="212" y="28"/>
                  </a:lnTo>
                  <a:lnTo>
                    <a:pt x="219" y="32"/>
                  </a:lnTo>
                  <a:lnTo>
                    <a:pt x="231" y="33"/>
                  </a:lnTo>
                  <a:lnTo>
                    <a:pt x="239" y="33"/>
                  </a:lnTo>
                  <a:lnTo>
                    <a:pt x="264" y="28"/>
                  </a:lnTo>
                  <a:lnTo>
                    <a:pt x="269" y="25"/>
                  </a:lnTo>
                  <a:lnTo>
                    <a:pt x="279" y="28"/>
                  </a:lnTo>
                  <a:lnTo>
                    <a:pt x="284" y="37"/>
                  </a:lnTo>
                  <a:lnTo>
                    <a:pt x="281" y="50"/>
                  </a:lnTo>
                  <a:lnTo>
                    <a:pt x="279" y="57"/>
                  </a:lnTo>
                  <a:lnTo>
                    <a:pt x="279" y="70"/>
                  </a:lnTo>
                  <a:lnTo>
                    <a:pt x="271" y="78"/>
                  </a:lnTo>
                  <a:lnTo>
                    <a:pt x="269" y="86"/>
                  </a:lnTo>
                  <a:lnTo>
                    <a:pt x="269" y="98"/>
                  </a:lnTo>
                  <a:lnTo>
                    <a:pt x="279" y="101"/>
                  </a:lnTo>
                  <a:lnTo>
                    <a:pt x="287" y="105"/>
                  </a:lnTo>
                  <a:lnTo>
                    <a:pt x="296" y="106"/>
                  </a:lnTo>
                  <a:lnTo>
                    <a:pt x="298" y="119"/>
                  </a:lnTo>
                  <a:lnTo>
                    <a:pt x="300" y="126"/>
                  </a:lnTo>
                  <a:lnTo>
                    <a:pt x="309" y="132"/>
                  </a:lnTo>
                  <a:lnTo>
                    <a:pt x="316" y="139"/>
                  </a:lnTo>
                  <a:lnTo>
                    <a:pt x="324" y="143"/>
                  </a:lnTo>
                  <a:lnTo>
                    <a:pt x="320" y="156"/>
                  </a:lnTo>
                  <a:lnTo>
                    <a:pt x="326" y="165"/>
                  </a:lnTo>
                  <a:lnTo>
                    <a:pt x="336" y="170"/>
                  </a:lnTo>
                  <a:lnTo>
                    <a:pt x="341" y="179"/>
                  </a:lnTo>
                  <a:lnTo>
                    <a:pt x="346" y="192"/>
                  </a:lnTo>
                  <a:lnTo>
                    <a:pt x="349" y="203"/>
                  </a:lnTo>
                  <a:lnTo>
                    <a:pt x="346" y="213"/>
                  </a:lnTo>
                  <a:lnTo>
                    <a:pt x="341" y="223"/>
                  </a:lnTo>
                  <a:lnTo>
                    <a:pt x="355" y="238"/>
                  </a:lnTo>
                  <a:lnTo>
                    <a:pt x="360" y="243"/>
                  </a:lnTo>
                  <a:lnTo>
                    <a:pt x="364" y="250"/>
                  </a:lnTo>
                  <a:lnTo>
                    <a:pt x="371" y="256"/>
                  </a:lnTo>
                  <a:lnTo>
                    <a:pt x="369" y="266"/>
                  </a:lnTo>
                  <a:lnTo>
                    <a:pt x="364" y="276"/>
                  </a:lnTo>
                  <a:lnTo>
                    <a:pt x="366" y="283"/>
                  </a:lnTo>
                  <a:lnTo>
                    <a:pt x="360" y="292"/>
                  </a:lnTo>
                  <a:lnTo>
                    <a:pt x="356" y="308"/>
                  </a:lnTo>
                  <a:lnTo>
                    <a:pt x="355" y="316"/>
                  </a:lnTo>
                  <a:lnTo>
                    <a:pt x="341" y="321"/>
                  </a:lnTo>
                  <a:lnTo>
                    <a:pt x="336" y="331"/>
                  </a:lnTo>
                  <a:lnTo>
                    <a:pt x="341" y="339"/>
                  </a:lnTo>
                  <a:lnTo>
                    <a:pt x="355" y="343"/>
                  </a:lnTo>
                  <a:lnTo>
                    <a:pt x="361" y="352"/>
                  </a:lnTo>
                  <a:lnTo>
                    <a:pt x="364" y="361"/>
                  </a:lnTo>
                  <a:lnTo>
                    <a:pt x="369" y="371"/>
                  </a:lnTo>
                  <a:lnTo>
                    <a:pt x="375" y="379"/>
                  </a:lnTo>
                  <a:lnTo>
                    <a:pt x="378" y="391"/>
                  </a:lnTo>
                  <a:lnTo>
                    <a:pt x="383" y="407"/>
                  </a:lnTo>
                  <a:lnTo>
                    <a:pt x="256" y="418"/>
                  </a:lnTo>
                  <a:lnTo>
                    <a:pt x="3" y="426"/>
                  </a:lnTo>
                  <a:lnTo>
                    <a:pt x="0" y="312"/>
                  </a:lnTo>
                  <a:lnTo>
                    <a:pt x="39" y="311"/>
                  </a:lnTo>
                  <a:lnTo>
                    <a:pt x="30" y="153"/>
                  </a:lnTo>
                  <a:lnTo>
                    <a:pt x="28" y="78"/>
                  </a:lnTo>
                  <a:lnTo>
                    <a:pt x="41" y="78"/>
                  </a:lnTo>
                  <a:lnTo>
                    <a:pt x="41" y="63"/>
                  </a:lnTo>
                  <a:lnTo>
                    <a:pt x="67" y="63"/>
                  </a:lnTo>
                  <a:lnTo>
                    <a:pt x="68" y="50"/>
                  </a:lnTo>
                  <a:lnTo>
                    <a:pt x="152" y="46"/>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66" name="Freeform 7"/>
            <p:cNvSpPr>
              <a:spLocks/>
            </p:cNvSpPr>
            <p:nvPr/>
          </p:nvSpPr>
          <p:spPr bwMode="auto">
            <a:xfrm>
              <a:off x="4527845" y="4040761"/>
              <a:ext cx="553198" cy="727656"/>
            </a:xfrm>
            <a:custGeom>
              <a:avLst/>
              <a:gdLst/>
              <a:ahLst/>
              <a:cxnLst>
                <a:cxn ang="0">
                  <a:pos x="57" y="797"/>
                </a:cxn>
                <a:cxn ang="0">
                  <a:pos x="13" y="624"/>
                </a:cxn>
                <a:cxn ang="0">
                  <a:pos x="8" y="475"/>
                </a:cxn>
                <a:cxn ang="0">
                  <a:pos x="0" y="93"/>
                </a:cxn>
                <a:cxn ang="0">
                  <a:pos x="33" y="97"/>
                </a:cxn>
                <a:cxn ang="0">
                  <a:pos x="55" y="90"/>
                </a:cxn>
                <a:cxn ang="0">
                  <a:pos x="83" y="88"/>
                </a:cxn>
                <a:cxn ang="0">
                  <a:pos x="126" y="75"/>
                </a:cxn>
                <a:cxn ang="0">
                  <a:pos x="164" y="77"/>
                </a:cxn>
                <a:cxn ang="0">
                  <a:pos x="184" y="68"/>
                </a:cxn>
                <a:cxn ang="0">
                  <a:pos x="226" y="17"/>
                </a:cxn>
                <a:cxn ang="0">
                  <a:pos x="240" y="0"/>
                </a:cxn>
                <a:cxn ang="0">
                  <a:pos x="259" y="12"/>
                </a:cxn>
                <a:cxn ang="0">
                  <a:pos x="277" y="32"/>
                </a:cxn>
                <a:cxn ang="0">
                  <a:pos x="282" y="45"/>
                </a:cxn>
                <a:cxn ang="0">
                  <a:pos x="293" y="61"/>
                </a:cxn>
                <a:cxn ang="0">
                  <a:pos x="309" y="70"/>
                </a:cxn>
                <a:cxn ang="0">
                  <a:pos x="315" y="99"/>
                </a:cxn>
                <a:cxn ang="0">
                  <a:pos x="342" y="133"/>
                </a:cxn>
                <a:cxn ang="0">
                  <a:pos x="366" y="146"/>
                </a:cxn>
                <a:cxn ang="0">
                  <a:pos x="406" y="183"/>
                </a:cxn>
                <a:cxn ang="0">
                  <a:pos x="412" y="208"/>
                </a:cxn>
                <a:cxn ang="0">
                  <a:pos x="412" y="228"/>
                </a:cxn>
                <a:cxn ang="0">
                  <a:pos x="412" y="255"/>
                </a:cxn>
                <a:cxn ang="0">
                  <a:pos x="411" y="286"/>
                </a:cxn>
                <a:cxn ang="0">
                  <a:pos x="412" y="310"/>
                </a:cxn>
                <a:cxn ang="0">
                  <a:pos x="412" y="337"/>
                </a:cxn>
                <a:cxn ang="0">
                  <a:pos x="422" y="362"/>
                </a:cxn>
                <a:cxn ang="0">
                  <a:pos x="412" y="392"/>
                </a:cxn>
                <a:cxn ang="0">
                  <a:pos x="419" y="412"/>
                </a:cxn>
                <a:cxn ang="0">
                  <a:pos x="453" y="437"/>
                </a:cxn>
                <a:cxn ang="0">
                  <a:pos x="479" y="446"/>
                </a:cxn>
                <a:cxn ang="0">
                  <a:pos x="509" y="448"/>
                </a:cxn>
                <a:cxn ang="0">
                  <a:pos x="582" y="490"/>
                </a:cxn>
                <a:cxn ang="0">
                  <a:pos x="614" y="528"/>
                </a:cxn>
                <a:cxn ang="0">
                  <a:pos x="622" y="548"/>
                </a:cxn>
                <a:cxn ang="0">
                  <a:pos x="634" y="592"/>
                </a:cxn>
                <a:cxn ang="0">
                  <a:pos x="641" y="620"/>
                </a:cxn>
                <a:cxn ang="0">
                  <a:pos x="627" y="630"/>
                </a:cxn>
                <a:cxn ang="0">
                  <a:pos x="594" y="670"/>
                </a:cxn>
                <a:cxn ang="0">
                  <a:pos x="514" y="713"/>
                </a:cxn>
                <a:cxn ang="0">
                  <a:pos x="486" y="719"/>
                </a:cxn>
                <a:cxn ang="0">
                  <a:pos x="427" y="708"/>
                </a:cxn>
                <a:cxn ang="0">
                  <a:pos x="355" y="724"/>
                </a:cxn>
                <a:cxn ang="0">
                  <a:pos x="295" y="730"/>
                </a:cxn>
                <a:cxn ang="0">
                  <a:pos x="247" y="739"/>
                </a:cxn>
                <a:cxn ang="0">
                  <a:pos x="193" y="730"/>
                </a:cxn>
                <a:cxn ang="0">
                  <a:pos x="148" y="788"/>
                </a:cxn>
              </a:cxnLst>
              <a:rect l="0" t="0" r="r" b="b"/>
              <a:pathLst>
                <a:path w="642" h="808">
                  <a:moveTo>
                    <a:pt x="79" y="797"/>
                  </a:moveTo>
                  <a:lnTo>
                    <a:pt x="57" y="797"/>
                  </a:lnTo>
                  <a:lnTo>
                    <a:pt x="13" y="807"/>
                  </a:lnTo>
                  <a:lnTo>
                    <a:pt x="13" y="624"/>
                  </a:lnTo>
                  <a:lnTo>
                    <a:pt x="10" y="546"/>
                  </a:lnTo>
                  <a:lnTo>
                    <a:pt x="8" y="475"/>
                  </a:lnTo>
                  <a:lnTo>
                    <a:pt x="1" y="195"/>
                  </a:lnTo>
                  <a:lnTo>
                    <a:pt x="0" y="93"/>
                  </a:lnTo>
                  <a:lnTo>
                    <a:pt x="13" y="97"/>
                  </a:lnTo>
                  <a:lnTo>
                    <a:pt x="33" y="97"/>
                  </a:lnTo>
                  <a:lnTo>
                    <a:pt x="45" y="93"/>
                  </a:lnTo>
                  <a:lnTo>
                    <a:pt x="55" y="90"/>
                  </a:lnTo>
                  <a:lnTo>
                    <a:pt x="70" y="88"/>
                  </a:lnTo>
                  <a:lnTo>
                    <a:pt x="83" y="88"/>
                  </a:lnTo>
                  <a:lnTo>
                    <a:pt x="102" y="75"/>
                  </a:lnTo>
                  <a:lnTo>
                    <a:pt x="126" y="75"/>
                  </a:lnTo>
                  <a:lnTo>
                    <a:pt x="142" y="81"/>
                  </a:lnTo>
                  <a:lnTo>
                    <a:pt x="164" y="77"/>
                  </a:lnTo>
                  <a:lnTo>
                    <a:pt x="173" y="72"/>
                  </a:lnTo>
                  <a:lnTo>
                    <a:pt x="184" y="68"/>
                  </a:lnTo>
                  <a:lnTo>
                    <a:pt x="192" y="59"/>
                  </a:lnTo>
                  <a:lnTo>
                    <a:pt x="226" y="17"/>
                  </a:lnTo>
                  <a:lnTo>
                    <a:pt x="232" y="6"/>
                  </a:lnTo>
                  <a:lnTo>
                    <a:pt x="240" y="0"/>
                  </a:lnTo>
                  <a:lnTo>
                    <a:pt x="247" y="6"/>
                  </a:lnTo>
                  <a:lnTo>
                    <a:pt x="259" y="12"/>
                  </a:lnTo>
                  <a:lnTo>
                    <a:pt x="267" y="23"/>
                  </a:lnTo>
                  <a:lnTo>
                    <a:pt x="277" y="32"/>
                  </a:lnTo>
                  <a:lnTo>
                    <a:pt x="282" y="39"/>
                  </a:lnTo>
                  <a:lnTo>
                    <a:pt x="282" y="45"/>
                  </a:lnTo>
                  <a:lnTo>
                    <a:pt x="282" y="52"/>
                  </a:lnTo>
                  <a:lnTo>
                    <a:pt x="293" y="61"/>
                  </a:lnTo>
                  <a:lnTo>
                    <a:pt x="302" y="65"/>
                  </a:lnTo>
                  <a:lnTo>
                    <a:pt x="309" y="70"/>
                  </a:lnTo>
                  <a:lnTo>
                    <a:pt x="315" y="81"/>
                  </a:lnTo>
                  <a:lnTo>
                    <a:pt x="315" y="99"/>
                  </a:lnTo>
                  <a:lnTo>
                    <a:pt x="319" y="108"/>
                  </a:lnTo>
                  <a:lnTo>
                    <a:pt x="342" y="133"/>
                  </a:lnTo>
                  <a:lnTo>
                    <a:pt x="355" y="139"/>
                  </a:lnTo>
                  <a:lnTo>
                    <a:pt x="366" y="146"/>
                  </a:lnTo>
                  <a:lnTo>
                    <a:pt x="380" y="163"/>
                  </a:lnTo>
                  <a:lnTo>
                    <a:pt x="406" y="183"/>
                  </a:lnTo>
                  <a:lnTo>
                    <a:pt x="411" y="195"/>
                  </a:lnTo>
                  <a:lnTo>
                    <a:pt x="412" y="208"/>
                  </a:lnTo>
                  <a:lnTo>
                    <a:pt x="412" y="217"/>
                  </a:lnTo>
                  <a:lnTo>
                    <a:pt x="412" y="228"/>
                  </a:lnTo>
                  <a:lnTo>
                    <a:pt x="412" y="245"/>
                  </a:lnTo>
                  <a:lnTo>
                    <a:pt x="412" y="255"/>
                  </a:lnTo>
                  <a:lnTo>
                    <a:pt x="412" y="266"/>
                  </a:lnTo>
                  <a:lnTo>
                    <a:pt x="411" y="286"/>
                  </a:lnTo>
                  <a:lnTo>
                    <a:pt x="412" y="299"/>
                  </a:lnTo>
                  <a:lnTo>
                    <a:pt x="412" y="310"/>
                  </a:lnTo>
                  <a:lnTo>
                    <a:pt x="411" y="323"/>
                  </a:lnTo>
                  <a:lnTo>
                    <a:pt x="412" y="337"/>
                  </a:lnTo>
                  <a:lnTo>
                    <a:pt x="419" y="346"/>
                  </a:lnTo>
                  <a:lnTo>
                    <a:pt x="422" y="362"/>
                  </a:lnTo>
                  <a:lnTo>
                    <a:pt x="422" y="375"/>
                  </a:lnTo>
                  <a:lnTo>
                    <a:pt x="412" y="392"/>
                  </a:lnTo>
                  <a:lnTo>
                    <a:pt x="412" y="405"/>
                  </a:lnTo>
                  <a:lnTo>
                    <a:pt x="419" y="412"/>
                  </a:lnTo>
                  <a:lnTo>
                    <a:pt x="427" y="415"/>
                  </a:lnTo>
                  <a:lnTo>
                    <a:pt x="453" y="437"/>
                  </a:lnTo>
                  <a:lnTo>
                    <a:pt x="466" y="445"/>
                  </a:lnTo>
                  <a:lnTo>
                    <a:pt x="479" y="446"/>
                  </a:lnTo>
                  <a:lnTo>
                    <a:pt x="499" y="448"/>
                  </a:lnTo>
                  <a:lnTo>
                    <a:pt x="509" y="448"/>
                  </a:lnTo>
                  <a:lnTo>
                    <a:pt x="567" y="479"/>
                  </a:lnTo>
                  <a:lnTo>
                    <a:pt x="582" y="490"/>
                  </a:lnTo>
                  <a:lnTo>
                    <a:pt x="607" y="519"/>
                  </a:lnTo>
                  <a:lnTo>
                    <a:pt x="614" y="528"/>
                  </a:lnTo>
                  <a:lnTo>
                    <a:pt x="618" y="535"/>
                  </a:lnTo>
                  <a:lnTo>
                    <a:pt x="622" y="548"/>
                  </a:lnTo>
                  <a:lnTo>
                    <a:pt x="634" y="579"/>
                  </a:lnTo>
                  <a:lnTo>
                    <a:pt x="634" y="592"/>
                  </a:lnTo>
                  <a:lnTo>
                    <a:pt x="633" y="602"/>
                  </a:lnTo>
                  <a:lnTo>
                    <a:pt x="641" y="620"/>
                  </a:lnTo>
                  <a:lnTo>
                    <a:pt x="634" y="626"/>
                  </a:lnTo>
                  <a:lnTo>
                    <a:pt x="627" y="630"/>
                  </a:lnTo>
                  <a:lnTo>
                    <a:pt x="607" y="650"/>
                  </a:lnTo>
                  <a:lnTo>
                    <a:pt x="594" y="670"/>
                  </a:lnTo>
                  <a:lnTo>
                    <a:pt x="582" y="679"/>
                  </a:lnTo>
                  <a:lnTo>
                    <a:pt x="514" y="713"/>
                  </a:lnTo>
                  <a:lnTo>
                    <a:pt x="504" y="713"/>
                  </a:lnTo>
                  <a:lnTo>
                    <a:pt x="486" y="719"/>
                  </a:lnTo>
                  <a:lnTo>
                    <a:pt x="469" y="719"/>
                  </a:lnTo>
                  <a:lnTo>
                    <a:pt x="427" y="708"/>
                  </a:lnTo>
                  <a:lnTo>
                    <a:pt x="382" y="713"/>
                  </a:lnTo>
                  <a:lnTo>
                    <a:pt x="355" y="724"/>
                  </a:lnTo>
                  <a:lnTo>
                    <a:pt x="309" y="728"/>
                  </a:lnTo>
                  <a:lnTo>
                    <a:pt x="295" y="730"/>
                  </a:lnTo>
                  <a:lnTo>
                    <a:pt x="272" y="739"/>
                  </a:lnTo>
                  <a:lnTo>
                    <a:pt x="247" y="739"/>
                  </a:lnTo>
                  <a:lnTo>
                    <a:pt x="215" y="724"/>
                  </a:lnTo>
                  <a:lnTo>
                    <a:pt x="193" y="730"/>
                  </a:lnTo>
                  <a:lnTo>
                    <a:pt x="177" y="742"/>
                  </a:lnTo>
                  <a:lnTo>
                    <a:pt x="148" y="788"/>
                  </a:lnTo>
                  <a:lnTo>
                    <a:pt x="79" y="797"/>
                  </a:lnTo>
                </a:path>
              </a:pathLst>
            </a:custGeom>
            <a:solidFill>
              <a:srgbClr val="349D96"/>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67" name="Freeform 8"/>
            <p:cNvSpPr>
              <a:spLocks/>
            </p:cNvSpPr>
            <p:nvPr/>
          </p:nvSpPr>
          <p:spPr bwMode="auto">
            <a:xfrm>
              <a:off x="3783355" y="2572842"/>
              <a:ext cx="742767" cy="1045554"/>
            </a:xfrm>
            <a:custGeom>
              <a:avLst/>
              <a:gdLst/>
              <a:ahLst/>
              <a:cxnLst>
                <a:cxn ang="0">
                  <a:pos x="450" y="1112"/>
                </a:cxn>
                <a:cxn ang="0">
                  <a:pos x="399" y="1113"/>
                </a:cxn>
                <a:cxn ang="0">
                  <a:pos x="349" y="1086"/>
                </a:cxn>
                <a:cxn ang="0">
                  <a:pos x="299" y="1057"/>
                </a:cxn>
                <a:cxn ang="0">
                  <a:pos x="254" y="1026"/>
                </a:cxn>
                <a:cxn ang="0">
                  <a:pos x="207" y="1018"/>
                </a:cxn>
                <a:cxn ang="0">
                  <a:pos x="150" y="979"/>
                </a:cxn>
                <a:cxn ang="0">
                  <a:pos x="101" y="921"/>
                </a:cxn>
                <a:cxn ang="0">
                  <a:pos x="57" y="873"/>
                </a:cxn>
                <a:cxn ang="0">
                  <a:pos x="35" y="828"/>
                </a:cxn>
                <a:cxn ang="0">
                  <a:pos x="45" y="774"/>
                </a:cxn>
                <a:cxn ang="0">
                  <a:pos x="61" y="743"/>
                </a:cxn>
                <a:cxn ang="0">
                  <a:pos x="39" y="692"/>
                </a:cxn>
                <a:cxn ang="0">
                  <a:pos x="63" y="643"/>
                </a:cxn>
                <a:cxn ang="0">
                  <a:pos x="15" y="626"/>
                </a:cxn>
                <a:cxn ang="0">
                  <a:pos x="5" y="576"/>
                </a:cxn>
                <a:cxn ang="0">
                  <a:pos x="17" y="522"/>
                </a:cxn>
                <a:cxn ang="0">
                  <a:pos x="23" y="470"/>
                </a:cxn>
                <a:cxn ang="0">
                  <a:pos x="63" y="437"/>
                </a:cxn>
                <a:cxn ang="0">
                  <a:pos x="121" y="415"/>
                </a:cxn>
                <a:cxn ang="0">
                  <a:pos x="139" y="374"/>
                </a:cxn>
                <a:cxn ang="0">
                  <a:pos x="174" y="335"/>
                </a:cxn>
                <a:cxn ang="0">
                  <a:pos x="143" y="288"/>
                </a:cxn>
                <a:cxn ang="0">
                  <a:pos x="115" y="234"/>
                </a:cxn>
                <a:cxn ang="0">
                  <a:pos x="73" y="195"/>
                </a:cxn>
                <a:cxn ang="0">
                  <a:pos x="79" y="150"/>
                </a:cxn>
                <a:cxn ang="0">
                  <a:pos x="92" y="95"/>
                </a:cxn>
                <a:cxn ang="0">
                  <a:pos x="119" y="50"/>
                </a:cxn>
                <a:cxn ang="0">
                  <a:pos x="167" y="19"/>
                </a:cxn>
                <a:cxn ang="0">
                  <a:pos x="214" y="0"/>
                </a:cxn>
                <a:cxn ang="0">
                  <a:pos x="252" y="37"/>
                </a:cxn>
                <a:cxn ang="0">
                  <a:pos x="312" y="13"/>
                </a:cxn>
                <a:cxn ang="0">
                  <a:pos x="343" y="37"/>
                </a:cxn>
                <a:cxn ang="0">
                  <a:pos x="342" y="86"/>
                </a:cxn>
                <a:cxn ang="0">
                  <a:pos x="357" y="135"/>
                </a:cxn>
                <a:cxn ang="0">
                  <a:pos x="397" y="179"/>
                </a:cxn>
                <a:cxn ang="0">
                  <a:pos x="432" y="210"/>
                </a:cxn>
                <a:cxn ang="0">
                  <a:pos x="484" y="262"/>
                </a:cxn>
                <a:cxn ang="0">
                  <a:pos x="524" y="295"/>
                </a:cxn>
                <a:cxn ang="0">
                  <a:pos x="534" y="342"/>
                </a:cxn>
                <a:cxn ang="0">
                  <a:pos x="579" y="379"/>
                </a:cxn>
                <a:cxn ang="0">
                  <a:pos x="632" y="422"/>
                </a:cxn>
                <a:cxn ang="0">
                  <a:pos x="679" y="442"/>
                </a:cxn>
                <a:cxn ang="0">
                  <a:pos x="714" y="481"/>
                </a:cxn>
                <a:cxn ang="0">
                  <a:pos x="854" y="526"/>
                </a:cxn>
                <a:cxn ang="0">
                  <a:pos x="833" y="574"/>
                </a:cxn>
                <a:cxn ang="0">
                  <a:pos x="796" y="637"/>
                </a:cxn>
                <a:cxn ang="0">
                  <a:pos x="762" y="689"/>
                </a:cxn>
                <a:cxn ang="0">
                  <a:pos x="632" y="724"/>
                </a:cxn>
                <a:cxn ang="0">
                  <a:pos x="634" y="794"/>
                </a:cxn>
                <a:cxn ang="0">
                  <a:pos x="619" y="853"/>
                </a:cxn>
                <a:cxn ang="0">
                  <a:pos x="574" y="926"/>
                </a:cxn>
                <a:cxn ang="0">
                  <a:pos x="579" y="1021"/>
                </a:cxn>
                <a:cxn ang="0">
                  <a:pos x="644" y="1053"/>
                </a:cxn>
                <a:cxn ang="0">
                  <a:pos x="722" y="1086"/>
                </a:cxn>
                <a:cxn ang="0">
                  <a:pos x="714" y="1157"/>
                </a:cxn>
              </a:cxnLst>
              <a:rect l="0" t="0" r="r" b="b"/>
              <a:pathLst>
                <a:path w="862" h="1161">
                  <a:moveTo>
                    <a:pt x="490" y="1145"/>
                  </a:moveTo>
                  <a:lnTo>
                    <a:pt x="482" y="1133"/>
                  </a:lnTo>
                  <a:lnTo>
                    <a:pt x="474" y="1125"/>
                  </a:lnTo>
                  <a:lnTo>
                    <a:pt x="469" y="1123"/>
                  </a:lnTo>
                  <a:lnTo>
                    <a:pt x="456" y="1118"/>
                  </a:lnTo>
                  <a:lnTo>
                    <a:pt x="450" y="1112"/>
                  </a:lnTo>
                  <a:lnTo>
                    <a:pt x="442" y="1108"/>
                  </a:lnTo>
                  <a:lnTo>
                    <a:pt x="430" y="1099"/>
                  </a:lnTo>
                  <a:lnTo>
                    <a:pt x="425" y="1105"/>
                  </a:lnTo>
                  <a:lnTo>
                    <a:pt x="417" y="1113"/>
                  </a:lnTo>
                  <a:lnTo>
                    <a:pt x="407" y="1118"/>
                  </a:lnTo>
                  <a:lnTo>
                    <a:pt x="399" y="1113"/>
                  </a:lnTo>
                  <a:lnTo>
                    <a:pt x="397" y="1103"/>
                  </a:lnTo>
                  <a:lnTo>
                    <a:pt x="394" y="1092"/>
                  </a:lnTo>
                  <a:lnTo>
                    <a:pt x="383" y="1086"/>
                  </a:lnTo>
                  <a:lnTo>
                    <a:pt x="370" y="1085"/>
                  </a:lnTo>
                  <a:lnTo>
                    <a:pt x="357" y="1086"/>
                  </a:lnTo>
                  <a:lnTo>
                    <a:pt x="349" y="1086"/>
                  </a:lnTo>
                  <a:lnTo>
                    <a:pt x="342" y="1086"/>
                  </a:lnTo>
                  <a:lnTo>
                    <a:pt x="332" y="1081"/>
                  </a:lnTo>
                  <a:lnTo>
                    <a:pt x="319" y="1072"/>
                  </a:lnTo>
                  <a:lnTo>
                    <a:pt x="312" y="1066"/>
                  </a:lnTo>
                  <a:lnTo>
                    <a:pt x="305" y="1063"/>
                  </a:lnTo>
                  <a:lnTo>
                    <a:pt x="299" y="1057"/>
                  </a:lnTo>
                  <a:lnTo>
                    <a:pt x="295" y="1046"/>
                  </a:lnTo>
                  <a:lnTo>
                    <a:pt x="290" y="1041"/>
                  </a:lnTo>
                  <a:lnTo>
                    <a:pt x="279" y="1041"/>
                  </a:lnTo>
                  <a:lnTo>
                    <a:pt x="268" y="1033"/>
                  </a:lnTo>
                  <a:lnTo>
                    <a:pt x="262" y="1033"/>
                  </a:lnTo>
                  <a:lnTo>
                    <a:pt x="254" y="1026"/>
                  </a:lnTo>
                  <a:lnTo>
                    <a:pt x="248" y="1018"/>
                  </a:lnTo>
                  <a:lnTo>
                    <a:pt x="239" y="1018"/>
                  </a:lnTo>
                  <a:lnTo>
                    <a:pt x="230" y="1013"/>
                  </a:lnTo>
                  <a:lnTo>
                    <a:pt x="223" y="1021"/>
                  </a:lnTo>
                  <a:lnTo>
                    <a:pt x="215" y="1021"/>
                  </a:lnTo>
                  <a:lnTo>
                    <a:pt x="207" y="1018"/>
                  </a:lnTo>
                  <a:lnTo>
                    <a:pt x="187" y="1008"/>
                  </a:lnTo>
                  <a:lnTo>
                    <a:pt x="175" y="1011"/>
                  </a:lnTo>
                  <a:lnTo>
                    <a:pt x="168" y="1006"/>
                  </a:lnTo>
                  <a:lnTo>
                    <a:pt x="167" y="991"/>
                  </a:lnTo>
                  <a:lnTo>
                    <a:pt x="159" y="979"/>
                  </a:lnTo>
                  <a:lnTo>
                    <a:pt x="150" y="979"/>
                  </a:lnTo>
                  <a:lnTo>
                    <a:pt x="150" y="966"/>
                  </a:lnTo>
                  <a:lnTo>
                    <a:pt x="143" y="963"/>
                  </a:lnTo>
                  <a:lnTo>
                    <a:pt x="137" y="953"/>
                  </a:lnTo>
                  <a:lnTo>
                    <a:pt x="121" y="943"/>
                  </a:lnTo>
                  <a:lnTo>
                    <a:pt x="119" y="930"/>
                  </a:lnTo>
                  <a:lnTo>
                    <a:pt x="101" y="921"/>
                  </a:lnTo>
                  <a:lnTo>
                    <a:pt x="93" y="916"/>
                  </a:lnTo>
                  <a:lnTo>
                    <a:pt x="85" y="911"/>
                  </a:lnTo>
                  <a:lnTo>
                    <a:pt x="70" y="898"/>
                  </a:lnTo>
                  <a:lnTo>
                    <a:pt x="63" y="893"/>
                  </a:lnTo>
                  <a:lnTo>
                    <a:pt x="61" y="883"/>
                  </a:lnTo>
                  <a:lnTo>
                    <a:pt x="57" y="873"/>
                  </a:lnTo>
                  <a:lnTo>
                    <a:pt x="53" y="866"/>
                  </a:lnTo>
                  <a:lnTo>
                    <a:pt x="45" y="861"/>
                  </a:lnTo>
                  <a:lnTo>
                    <a:pt x="41" y="858"/>
                  </a:lnTo>
                  <a:lnTo>
                    <a:pt x="39" y="848"/>
                  </a:lnTo>
                  <a:lnTo>
                    <a:pt x="39" y="837"/>
                  </a:lnTo>
                  <a:lnTo>
                    <a:pt x="35" y="828"/>
                  </a:lnTo>
                  <a:lnTo>
                    <a:pt x="33" y="819"/>
                  </a:lnTo>
                  <a:lnTo>
                    <a:pt x="28" y="811"/>
                  </a:lnTo>
                  <a:lnTo>
                    <a:pt x="33" y="803"/>
                  </a:lnTo>
                  <a:lnTo>
                    <a:pt x="30" y="788"/>
                  </a:lnTo>
                  <a:lnTo>
                    <a:pt x="35" y="777"/>
                  </a:lnTo>
                  <a:lnTo>
                    <a:pt x="45" y="774"/>
                  </a:lnTo>
                  <a:lnTo>
                    <a:pt x="52" y="770"/>
                  </a:lnTo>
                  <a:lnTo>
                    <a:pt x="55" y="763"/>
                  </a:lnTo>
                  <a:lnTo>
                    <a:pt x="63" y="763"/>
                  </a:lnTo>
                  <a:lnTo>
                    <a:pt x="73" y="754"/>
                  </a:lnTo>
                  <a:lnTo>
                    <a:pt x="66" y="748"/>
                  </a:lnTo>
                  <a:lnTo>
                    <a:pt x="61" y="743"/>
                  </a:lnTo>
                  <a:lnTo>
                    <a:pt x="63" y="729"/>
                  </a:lnTo>
                  <a:lnTo>
                    <a:pt x="61" y="724"/>
                  </a:lnTo>
                  <a:lnTo>
                    <a:pt x="55" y="714"/>
                  </a:lnTo>
                  <a:lnTo>
                    <a:pt x="45" y="714"/>
                  </a:lnTo>
                  <a:lnTo>
                    <a:pt x="45" y="701"/>
                  </a:lnTo>
                  <a:lnTo>
                    <a:pt x="39" y="692"/>
                  </a:lnTo>
                  <a:lnTo>
                    <a:pt x="45" y="684"/>
                  </a:lnTo>
                  <a:lnTo>
                    <a:pt x="53" y="676"/>
                  </a:lnTo>
                  <a:lnTo>
                    <a:pt x="61" y="668"/>
                  </a:lnTo>
                  <a:lnTo>
                    <a:pt x="63" y="657"/>
                  </a:lnTo>
                  <a:lnTo>
                    <a:pt x="68" y="652"/>
                  </a:lnTo>
                  <a:lnTo>
                    <a:pt x="63" y="643"/>
                  </a:lnTo>
                  <a:lnTo>
                    <a:pt x="55" y="643"/>
                  </a:lnTo>
                  <a:lnTo>
                    <a:pt x="46" y="644"/>
                  </a:lnTo>
                  <a:lnTo>
                    <a:pt x="39" y="644"/>
                  </a:lnTo>
                  <a:lnTo>
                    <a:pt x="33" y="637"/>
                  </a:lnTo>
                  <a:lnTo>
                    <a:pt x="17" y="634"/>
                  </a:lnTo>
                  <a:lnTo>
                    <a:pt x="15" y="626"/>
                  </a:lnTo>
                  <a:lnTo>
                    <a:pt x="17" y="617"/>
                  </a:lnTo>
                  <a:lnTo>
                    <a:pt x="15" y="608"/>
                  </a:lnTo>
                  <a:lnTo>
                    <a:pt x="10" y="602"/>
                  </a:lnTo>
                  <a:lnTo>
                    <a:pt x="3" y="594"/>
                  </a:lnTo>
                  <a:lnTo>
                    <a:pt x="0" y="582"/>
                  </a:lnTo>
                  <a:lnTo>
                    <a:pt x="5" y="576"/>
                  </a:lnTo>
                  <a:lnTo>
                    <a:pt x="0" y="566"/>
                  </a:lnTo>
                  <a:lnTo>
                    <a:pt x="5" y="559"/>
                  </a:lnTo>
                  <a:lnTo>
                    <a:pt x="6" y="550"/>
                  </a:lnTo>
                  <a:lnTo>
                    <a:pt x="10" y="541"/>
                  </a:lnTo>
                  <a:lnTo>
                    <a:pt x="10" y="530"/>
                  </a:lnTo>
                  <a:lnTo>
                    <a:pt x="17" y="522"/>
                  </a:lnTo>
                  <a:lnTo>
                    <a:pt x="23" y="510"/>
                  </a:lnTo>
                  <a:lnTo>
                    <a:pt x="30" y="504"/>
                  </a:lnTo>
                  <a:lnTo>
                    <a:pt x="35" y="497"/>
                  </a:lnTo>
                  <a:lnTo>
                    <a:pt x="41" y="486"/>
                  </a:lnTo>
                  <a:lnTo>
                    <a:pt x="33" y="481"/>
                  </a:lnTo>
                  <a:lnTo>
                    <a:pt x="23" y="470"/>
                  </a:lnTo>
                  <a:lnTo>
                    <a:pt x="15" y="457"/>
                  </a:lnTo>
                  <a:lnTo>
                    <a:pt x="25" y="454"/>
                  </a:lnTo>
                  <a:lnTo>
                    <a:pt x="30" y="452"/>
                  </a:lnTo>
                  <a:lnTo>
                    <a:pt x="45" y="442"/>
                  </a:lnTo>
                  <a:lnTo>
                    <a:pt x="53" y="437"/>
                  </a:lnTo>
                  <a:lnTo>
                    <a:pt x="63" y="437"/>
                  </a:lnTo>
                  <a:lnTo>
                    <a:pt x="70" y="434"/>
                  </a:lnTo>
                  <a:lnTo>
                    <a:pt x="87" y="432"/>
                  </a:lnTo>
                  <a:lnTo>
                    <a:pt x="93" y="424"/>
                  </a:lnTo>
                  <a:lnTo>
                    <a:pt x="103" y="422"/>
                  </a:lnTo>
                  <a:lnTo>
                    <a:pt x="112" y="421"/>
                  </a:lnTo>
                  <a:lnTo>
                    <a:pt x="121" y="415"/>
                  </a:lnTo>
                  <a:lnTo>
                    <a:pt x="127" y="412"/>
                  </a:lnTo>
                  <a:lnTo>
                    <a:pt x="135" y="402"/>
                  </a:lnTo>
                  <a:lnTo>
                    <a:pt x="143" y="397"/>
                  </a:lnTo>
                  <a:lnTo>
                    <a:pt x="150" y="390"/>
                  </a:lnTo>
                  <a:lnTo>
                    <a:pt x="147" y="382"/>
                  </a:lnTo>
                  <a:lnTo>
                    <a:pt x="139" y="374"/>
                  </a:lnTo>
                  <a:lnTo>
                    <a:pt x="143" y="367"/>
                  </a:lnTo>
                  <a:lnTo>
                    <a:pt x="148" y="355"/>
                  </a:lnTo>
                  <a:lnTo>
                    <a:pt x="161" y="354"/>
                  </a:lnTo>
                  <a:lnTo>
                    <a:pt x="174" y="350"/>
                  </a:lnTo>
                  <a:lnTo>
                    <a:pt x="177" y="344"/>
                  </a:lnTo>
                  <a:lnTo>
                    <a:pt x="174" y="335"/>
                  </a:lnTo>
                  <a:lnTo>
                    <a:pt x="170" y="321"/>
                  </a:lnTo>
                  <a:lnTo>
                    <a:pt x="161" y="315"/>
                  </a:lnTo>
                  <a:lnTo>
                    <a:pt x="152" y="312"/>
                  </a:lnTo>
                  <a:lnTo>
                    <a:pt x="148" y="304"/>
                  </a:lnTo>
                  <a:lnTo>
                    <a:pt x="139" y="300"/>
                  </a:lnTo>
                  <a:lnTo>
                    <a:pt x="143" y="288"/>
                  </a:lnTo>
                  <a:lnTo>
                    <a:pt x="135" y="285"/>
                  </a:lnTo>
                  <a:lnTo>
                    <a:pt x="130" y="275"/>
                  </a:lnTo>
                  <a:lnTo>
                    <a:pt x="127" y="267"/>
                  </a:lnTo>
                  <a:lnTo>
                    <a:pt x="115" y="252"/>
                  </a:lnTo>
                  <a:lnTo>
                    <a:pt x="110" y="240"/>
                  </a:lnTo>
                  <a:lnTo>
                    <a:pt x="115" y="234"/>
                  </a:lnTo>
                  <a:lnTo>
                    <a:pt x="115" y="228"/>
                  </a:lnTo>
                  <a:lnTo>
                    <a:pt x="103" y="219"/>
                  </a:lnTo>
                  <a:lnTo>
                    <a:pt x="95" y="214"/>
                  </a:lnTo>
                  <a:lnTo>
                    <a:pt x="87" y="214"/>
                  </a:lnTo>
                  <a:lnTo>
                    <a:pt x="79" y="208"/>
                  </a:lnTo>
                  <a:lnTo>
                    <a:pt x="73" y="195"/>
                  </a:lnTo>
                  <a:lnTo>
                    <a:pt x="73" y="187"/>
                  </a:lnTo>
                  <a:lnTo>
                    <a:pt x="79" y="182"/>
                  </a:lnTo>
                  <a:lnTo>
                    <a:pt x="92" y="179"/>
                  </a:lnTo>
                  <a:lnTo>
                    <a:pt x="90" y="167"/>
                  </a:lnTo>
                  <a:lnTo>
                    <a:pt x="87" y="159"/>
                  </a:lnTo>
                  <a:lnTo>
                    <a:pt x="79" y="150"/>
                  </a:lnTo>
                  <a:lnTo>
                    <a:pt x="73" y="140"/>
                  </a:lnTo>
                  <a:lnTo>
                    <a:pt x="77" y="130"/>
                  </a:lnTo>
                  <a:lnTo>
                    <a:pt x="81" y="120"/>
                  </a:lnTo>
                  <a:lnTo>
                    <a:pt x="88" y="115"/>
                  </a:lnTo>
                  <a:lnTo>
                    <a:pt x="92" y="105"/>
                  </a:lnTo>
                  <a:lnTo>
                    <a:pt x="92" y="95"/>
                  </a:lnTo>
                  <a:lnTo>
                    <a:pt x="81" y="86"/>
                  </a:lnTo>
                  <a:lnTo>
                    <a:pt x="77" y="77"/>
                  </a:lnTo>
                  <a:lnTo>
                    <a:pt x="81" y="70"/>
                  </a:lnTo>
                  <a:lnTo>
                    <a:pt x="87" y="53"/>
                  </a:lnTo>
                  <a:lnTo>
                    <a:pt x="95" y="50"/>
                  </a:lnTo>
                  <a:lnTo>
                    <a:pt x="119" y="50"/>
                  </a:lnTo>
                  <a:lnTo>
                    <a:pt x="133" y="45"/>
                  </a:lnTo>
                  <a:lnTo>
                    <a:pt x="143" y="45"/>
                  </a:lnTo>
                  <a:lnTo>
                    <a:pt x="150" y="37"/>
                  </a:lnTo>
                  <a:lnTo>
                    <a:pt x="148" y="26"/>
                  </a:lnTo>
                  <a:lnTo>
                    <a:pt x="153" y="17"/>
                  </a:lnTo>
                  <a:lnTo>
                    <a:pt x="167" y="19"/>
                  </a:lnTo>
                  <a:lnTo>
                    <a:pt x="181" y="23"/>
                  </a:lnTo>
                  <a:lnTo>
                    <a:pt x="183" y="13"/>
                  </a:lnTo>
                  <a:lnTo>
                    <a:pt x="194" y="10"/>
                  </a:lnTo>
                  <a:lnTo>
                    <a:pt x="205" y="17"/>
                  </a:lnTo>
                  <a:lnTo>
                    <a:pt x="208" y="8"/>
                  </a:lnTo>
                  <a:lnTo>
                    <a:pt x="214" y="0"/>
                  </a:lnTo>
                  <a:lnTo>
                    <a:pt x="223" y="0"/>
                  </a:lnTo>
                  <a:lnTo>
                    <a:pt x="232" y="8"/>
                  </a:lnTo>
                  <a:lnTo>
                    <a:pt x="239" y="13"/>
                  </a:lnTo>
                  <a:lnTo>
                    <a:pt x="237" y="28"/>
                  </a:lnTo>
                  <a:lnTo>
                    <a:pt x="245" y="30"/>
                  </a:lnTo>
                  <a:lnTo>
                    <a:pt x="252" y="37"/>
                  </a:lnTo>
                  <a:lnTo>
                    <a:pt x="265" y="37"/>
                  </a:lnTo>
                  <a:lnTo>
                    <a:pt x="274" y="33"/>
                  </a:lnTo>
                  <a:lnTo>
                    <a:pt x="282" y="28"/>
                  </a:lnTo>
                  <a:lnTo>
                    <a:pt x="295" y="28"/>
                  </a:lnTo>
                  <a:lnTo>
                    <a:pt x="302" y="23"/>
                  </a:lnTo>
                  <a:lnTo>
                    <a:pt x="312" y="13"/>
                  </a:lnTo>
                  <a:lnTo>
                    <a:pt x="323" y="17"/>
                  </a:lnTo>
                  <a:lnTo>
                    <a:pt x="334" y="13"/>
                  </a:lnTo>
                  <a:lnTo>
                    <a:pt x="343" y="10"/>
                  </a:lnTo>
                  <a:lnTo>
                    <a:pt x="343" y="19"/>
                  </a:lnTo>
                  <a:lnTo>
                    <a:pt x="342" y="28"/>
                  </a:lnTo>
                  <a:lnTo>
                    <a:pt x="343" y="37"/>
                  </a:lnTo>
                  <a:lnTo>
                    <a:pt x="357" y="45"/>
                  </a:lnTo>
                  <a:lnTo>
                    <a:pt x="347" y="52"/>
                  </a:lnTo>
                  <a:lnTo>
                    <a:pt x="343" y="60"/>
                  </a:lnTo>
                  <a:lnTo>
                    <a:pt x="349" y="66"/>
                  </a:lnTo>
                  <a:lnTo>
                    <a:pt x="357" y="72"/>
                  </a:lnTo>
                  <a:lnTo>
                    <a:pt x="342" y="86"/>
                  </a:lnTo>
                  <a:lnTo>
                    <a:pt x="335" y="95"/>
                  </a:lnTo>
                  <a:lnTo>
                    <a:pt x="343" y="103"/>
                  </a:lnTo>
                  <a:lnTo>
                    <a:pt x="343" y="112"/>
                  </a:lnTo>
                  <a:lnTo>
                    <a:pt x="347" y="120"/>
                  </a:lnTo>
                  <a:lnTo>
                    <a:pt x="349" y="130"/>
                  </a:lnTo>
                  <a:lnTo>
                    <a:pt x="357" y="135"/>
                  </a:lnTo>
                  <a:lnTo>
                    <a:pt x="372" y="140"/>
                  </a:lnTo>
                  <a:lnTo>
                    <a:pt x="379" y="147"/>
                  </a:lnTo>
                  <a:lnTo>
                    <a:pt x="390" y="153"/>
                  </a:lnTo>
                  <a:lnTo>
                    <a:pt x="397" y="155"/>
                  </a:lnTo>
                  <a:lnTo>
                    <a:pt x="402" y="170"/>
                  </a:lnTo>
                  <a:lnTo>
                    <a:pt x="397" y="179"/>
                  </a:lnTo>
                  <a:lnTo>
                    <a:pt x="387" y="187"/>
                  </a:lnTo>
                  <a:lnTo>
                    <a:pt x="387" y="199"/>
                  </a:lnTo>
                  <a:lnTo>
                    <a:pt x="394" y="208"/>
                  </a:lnTo>
                  <a:lnTo>
                    <a:pt x="410" y="217"/>
                  </a:lnTo>
                  <a:lnTo>
                    <a:pt x="425" y="217"/>
                  </a:lnTo>
                  <a:lnTo>
                    <a:pt x="432" y="210"/>
                  </a:lnTo>
                  <a:lnTo>
                    <a:pt x="442" y="222"/>
                  </a:lnTo>
                  <a:lnTo>
                    <a:pt x="450" y="234"/>
                  </a:lnTo>
                  <a:lnTo>
                    <a:pt x="459" y="242"/>
                  </a:lnTo>
                  <a:lnTo>
                    <a:pt x="465" y="252"/>
                  </a:lnTo>
                  <a:lnTo>
                    <a:pt x="472" y="257"/>
                  </a:lnTo>
                  <a:lnTo>
                    <a:pt x="484" y="262"/>
                  </a:lnTo>
                  <a:lnTo>
                    <a:pt x="490" y="267"/>
                  </a:lnTo>
                  <a:lnTo>
                    <a:pt x="504" y="268"/>
                  </a:lnTo>
                  <a:lnTo>
                    <a:pt x="510" y="272"/>
                  </a:lnTo>
                  <a:lnTo>
                    <a:pt x="517" y="277"/>
                  </a:lnTo>
                  <a:lnTo>
                    <a:pt x="517" y="288"/>
                  </a:lnTo>
                  <a:lnTo>
                    <a:pt x="524" y="295"/>
                  </a:lnTo>
                  <a:lnTo>
                    <a:pt x="536" y="295"/>
                  </a:lnTo>
                  <a:lnTo>
                    <a:pt x="539" y="304"/>
                  </a:lnTo>
                  <a:lnTo>
                    <a:pt x="544" y="315"/>
                  </a:lnTo>
                  <a:lnTo>
                    <a:pt x="539" y="324"/>
                  </a:lnTo>
                  <a:lnTo>
                    <a:pt x="536" y="334"/>
                  </a:lnTo>
                  <a:lnTo>
                    <a:pt x="534" y="342"/>
                  </a:lnTo>
                  <a:lnTo>
                    <a:pt x="537" y="354"/>
                  </a:lnTo>
                  <a:lnTo>
                    <a:pt x="544" y="362"/>
                  </a:lnTo>
                  <a:lnTo>
                    <a:pt x="551" y="367"/>
                  </a:lnTo>
                  <a:lnTo>
                    <a:pt x="559" y="379"/>
                  </a:lnTo>
                  <a:lnTo>
                    <a:pt x="571" y="379"/>
                  </a:lnTo>
                  <a:lnTo>
                    <a:pt x="579" y="379"/>
                  </a:lnTo>
                  <a:lnTo>
                    <a:pt x="592" y="388"/>
                  </a:lnTo>
                  <a:lnTo>
                    <a:pt x="602" y="397"/>
                  </a:lnTo>
                  <a:lnTo>
                    <a:pt x="611" y="404"/>
                  </a:lnTo>
                  <a:lnTo>
                    <a:pt x="616" y="412"/>
                  </a:lnTo>
                  <a:lnTo>
                    <a:pt x="624" y="417"/>
                  </a:lnTo>
                  <a:lnTo>
                    <a:pt x="632" y="422"/>
                  </a:lnTo>
                  <a:lnTo>
                    <a:pt x="642" y="422"/>
                  </a:lnTo>
                  <a:lnTo>
                    <a:pt x="651" y="422"/>
                  </a:lnTo>
                  <a:lnTo>
                    <a:pt x="656" y="429"/>
                  </a:lnTo>
                  <a:lnTo>
                    <a:pt x="671" y="432"/>
                  </a:lnTo>
                  <a:lnTo>
                    <a:pt x="678" y="434"/>
                  </a:lnTo>
                  <a:lnTo>
                    <a:pt x="679" y="442"/>
                  </a:lnTo>
                  <a:lnTo>
                    <a:pt x="674" y="449"/>
                  </a:lnTo>
                  <a:lnTo>
                    <a:pt x="676" y="461"/>
                  </a:lnTo>
                  <a:lnTo>
                    <a:pt x="687" y="462"/>
                  </a:lnTo>
                  <a:lnTo>
                    <a:pt x="696" y="470"/>
                  </a:lnTo>
                  <a:lnTo>
                    <a:pt x="711" y="474"/>
                  </a:lnTo>
                  <a:lnTo>
                    <a:pt x="714" y="481"/>
                  </a:lnTo>
                  <a:lnTo>
                    <a:pt x="719" y="494"/>
                  </a:lnTo>
                  <a:lnTo>
                    <a:pt x="726" y="506"/>
                  </a:lnTo>
                  <a:lnTo>
                    <a:pt x="727" y="512"/>
                  </a:lnTo>
                  <a:lnTo>
                    <a:pt x="727" y="522"/>
                  </a:lnTo>
                  <a:lnTo>
                    <a:pt x="738" y="526"/>
                  </a:lnTo>
                  <a:lnTo>
                    <a:pt x="854" y="526"/>
                  </a:lnTo>
                  <a:lnTo>
                    <a:pt x="861" y="536"/>
                  </a:lnTo>
                  <a:lnTo>
                    <a:pt x="861" y="544"/>
                  </a:lnTo>
                  <a:lnTo>
                    <a:pt x="854" y="554"/>
                  </a:lnTo>
                  <a:lnTo>
                    <a:pt x="846" y="562"/>
                  </a:lnTo>
                  <a:lnTo>
                    <a:pt x="839" y="566"/>
                  </a:lnTo>
                  <a:lnTo>
                    <a:pt x="833" y="574"/>
                  </a:lnTo>
                  <a:lnTo>
                    <a:pt x="827" y="579"/>
                  </a:lnTo>
                  <a:lnTo>
                    <a:pt x="831" y="596"/>
                  </a:lnTo>
                  <a:lnTo>
                    <a:pt x="827" y="614"/>
                  </a:lnTo>
                  <a:lnTo>
                    <a:pt x="819" y="619"/>
                  </a:lnTo>
                  <a:lnTo>
                    <a:pt x="802" y="628"/>
                  </a:lnTo>
                  <a:lnTo>
                    <a:pt x="796" y="637"/>
                  </a:lnTo>
                  <a:lnTo>
                    <a:pt x="794" y="648"/>
                  </a:lnTo>
                  <a:lnTo>
                    <a:pt x="791" y="661"/>
                  </a:lnTo>
                  <a:lnTo>
                    <a:pt x="787" y="668"/>
                  </a:lnTo>
                  <a:lnTo>
                    <a:pt x="779" y="677"/>
                  </a:lnTo>
                  <a:lnTo>
                    <a:pt x="776" y="689"/>
                  </a:lnTo>
                  <a:lnTo>
                    <a:pt x="762" y="689"/>
                  </a:lnTo>
                  <a:lnTo>
                    <a:pt x="718" y="703"/>
                  </a:lnTo>
                  <a:lnTo>
                    <a:pt x="706" y="701"/>
                  </a:lnTo>
                  <a:lnTo>
                    <a:pt x="692" y="694"/>
                  </a:lnTo>
                  <a:lnTo>
                    <a:pt x="649" y="709"/>
                  </a:lnTo>
                  <a:lnTo>
                    <a:pt x="638" y="716"/>
                  </a:lnTo>
                  <a:lnTo>
                    <a:pt x="632" y="724"/>
                  </a:lnTo>
                  <a:lnTo>
                    <a:pt x="629" y="736"/>
                  </a:lnTo>
                  <a:lnTo>
                    <a:pt x="629" y="748"/>
                  </a:lnTo>
                  <a:lnTo>
                    <a:pt x="634" y="756"/>
                  </a:lnTo>
                  <a:lnTo>
                    <a:pt x="644" y="777"/>
                  </a:lnTo>
                  <a:lnTo>
                    <a:pt x="642" y="784"/>
                  </a:lnTo>
                  <a:lnTo>
                    <a:pt x="634" y="794"/>
                  </a:lnTo>
                  <a:lnTo>
                    <a:pt x="629" y="803"/>
                  </a:lnTo>
                  <a:lnTo>
                    <a:pt x="624" y="811"/>
                  </a:lnTo>
                  <a:lnTo>
                    <a:pt x="619" y="819"/>
                  </a:lnTo>
                  <a:lnTo>
                    <a:pt x="616" y="831"/>
                  </a:lnTo>
                  <a:lnTo>
                    <a:pt x="619" y="844"/>
                  </a:lnTo>
                  <a:lnTo>
                    <a:pt x="619" y="853"/>
                  </a:lnTo>
                  <a:lnTo>
                    <a:pt x="616" y="863"/>
                  </a:lnTo>
                  <a:lnTo>
                    <a:pt x="609" y="873"/>
                  </a:lnTo>
                  <a:lnTo>
                    <a:pt x="607" y="884"/>
                  </a:lnTo>
                  <a:lnTo>
                    <a:pt x="594" y="898"/>
                  </a:lnTo>
                  <a:lnTo>
                    <a:pt x="587" y="903"/>
                  </a:lnTo>
                  <a:lnTo>
                    <a:pt x="574" y="926"/>
                  </a:lnTo>
                  <a:lnTo>
                    <a:pt x="569" y="971"/>
                  </a:lnTo>
                  <a:lnTo>
                    <a:pt x="565" y="983"/>
                  </a:lnTo>
                  <a:lnTo>
                    <a:pt x="571" y="991"/>
                  </a:lnTo>
                  <a:lnTo>
                    <a:pt x="571" y="1003"/>
                  </a:lnTo>
                  <a:lnTo>
                    <a:pt x="576" y="1008"/>
                  </a:lnTo>
                  <a:lnTo>
                    <a:pt x="579" y="1021"/>
                  </a:lnTo>
                  <a:lnTo>
                    <a:pt x="584" y="1030"/>
                  </a:lnTo>
                  <a:lnTo>
                    <a:pt x="587" y="1038"/>
                  </a:lnTo>
                  <a:lnTo>
                    <a:pt x="609" y="1050"/>
                  </a:lnTo>
                  <a:lnTo>
                    <a:pt x="619" y="1051"/>
                  </a:lnTo>
                  <a:lnTo>
                    <a:pt x="629" y="1051"/>
                  </a:lnTo>
                  <a:lnTo>
                    <a:pt x="644" y="1053"/>
                  </a:lnTo>
                  <a:lnTo>
                    <a:pt x="665" y="1061"/>
                  </a:lnTo>
                  <a:lnTo>
                    <a:pt x="691" y="1063"/>
                  </a:lnTo>
                  <a:lnTo>
                    <a:pt x="698" y="1066"/>
                  </a:lnTo>
                  <a:lnTo>
                    <a:pt x="707" y="1077"/>
                  </a:lnTo>
                  <a:lnTo>
                    <a:pt x="714" y="1085"/>
                  </a:lnTo>
                  <a:lnTo>
                    <a:pt x="722" y="1086"/>
                  </a:lnTo>
                  <a:lnTo>
                    <a:pt x="722" y="1099"/>
                  </a:lnTo>
                  <a:lnTo>
                    <a:pt x="722" y="1108"/>
                  </a:lnTo>
                  <a:lnTo>
                    <a:pt x="722" y="1118"/>
                  </a:lnTo>
                  <a:lnTo>
                    <a:pt x="719" y="1143"/>
                  </a:lnTo>
                  <a:lnTo>
                    <a:pt x="718" y="1150"/>
                  </a:lnTo>
                  <a:lnTo>
                    <a:pt x="714" y="1157"/>
                  </a:lnTo>
                  <a:lnTo>
                    <a:pt x="522" y="1160"/>
                  </a:lnTo>
                  <a:lnTo>
                    <a:pt x="514" y="1150"/>
                  </a:lnTo>
                  <a:lnTo>
                    <a:pt x="499" y="1145"/>
                  </a:lnTo>
                  <a:lnTo>
                    <a:pt x="490" y="1145"/>
                  </a:lnTo>
                </a:path>
              </a:pathLst>
            </a:custGeom>
            <a:solidFill>
              <a:srgbClr val="349D96"/>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68" name="Freeform 9"/>
            <p:cNvSpPr>
              <a:spLocks/>
            </p:cNvSpPr>
            <p:nvPr/>
          </p:nvSpPr>
          <p:spPr bwMode="auto">
            <a:xfrm>
              <a:off x="1777366" y="2643086"/>
              <a:ext cx="1031430" cy="462890"/>
            </a:xfrm>
            <a:custGeom>
              <a:avLst/>
              <a:gdLst/>
              <a:ahLst/>
              <a:cxnLst>
                <a:cxn ang="0">
                  <a:pos x="1196" y="309"/>
                </a:cxn>
                <a:cxn ang="0">
                  <a:pos x="1117" y="319"/>
                </a:cxn>
                <a:cxn ang="0">
                  <a:pos x="1088" y="274"/>
                </a:cxn>
                <a:cxn ang="0">
                  <a:pos x="1069" y="257"/>
                </a:cxn>
                <a:cxn ang="0">
                  <a:pos x="1069" y="227"/>
                </a:cxn>
                <a:cxn ang="0">
                  <a:pos x="1037" y="242"/>
                </a:cxn>
                <a:cxn ang="0">
                  <a:pos x="1002" y="272"/>
                </a:cxn>
                <a:cxn ang="0">
                  <a:pos x="969" y="286"/>
                </a:cxn>
                <a:cxn ang="0">
                  <a:pos x="937" y="286"/>
                </a:cxn>
                <a:cxn ang="0">
                  <a:pos x="892" y="284"/>
                </a:cxn>
                <a:cxn ang="0">
                  <a:pos x="862" y="274"/>
                </a:cxn>
                <a:cxn ang="0">
                  <a:pos x="846" y="259"/>
                </a:cxn>
                <a:cxn ang="0">
                  <a:pos x="809" y="264"/>
                </a:cxn>
                <a:cxn ang="0">
                  <a:pos x="787" y="247"/>
                </a:cxn>
                <a:cxn ang="0">
                  <a:pos x="755" y="259"/>
                </a:cxn>
                <a:cxn ang="0">
                  <a:pos x="726" y="247"/>
                </a:cxn>
                <a:cxn ang="0">
                  <a:pos x="684" y="229"/>
                </a:cxn>
                <a:cxn ang="0">
                  <a:pos x="640" y="239"/>
                </a:cxn>
                <a:cxn ang="0">
                  <a:pos x="597" y="234"/>
                </a:cxn>
                <a:cxn ang="0">
                  <a:pos x="559" y="232"/>
                </a:cxn>
                <a:cxn ang="0">
                  <a:pos x="530" y="224"/>
                </a:cxn>
                <a:cxn ang="0">
                  <a:pos x="494" y="219"/>
                </a:cxn>
                <a:cxn ang="0">
                  <a:pos x="452" y="204"/>
                </a:cxn>
                <a:cxn ang="0">
                  <a:pos x="428" y="184"/>
                </a:cxn>
                <a:cxn ang="0">
                  <a:pos x="407" y="165"/>
                </a:cxn>
                <a:cxn ang="0">
                  <a:pos x="365" y="144"/>
                </a:cxn>
                <a:cxn ang="0">
                  <a:pos x="340" y="132"/>
                </a:cxn>
                <a:cxn ang="0">
                  <a:pos x="315" y="139"/>
                </a:cxn>
                <a:cxn ang="0">
                  <a:pos x="279" y="113"/>
                </a:cxn>
                <a:cxn ang="0">
                  <a:pos x="257" y="108"/>
                </a:cxn>
                <a:cxn ang="0">
                  <a:pos x="105" y="15"/>
                </a:cxn>
                <a:cxn ang="0">
                  <a:pos x="79" y="5"/>
                </a:cxn>
                <a:cxn ang="0">
                  <a:pos x="21" y="0"/>
                </a:cxn>
                <a:cxn ang="0">
                  <a:pos x="43" y="35"/>
                </a:cxn>
                <a:cxn ang="0">
                  <a:pos x="65" y="68"/>
                </a:cxn>
                <a:cxn ang="0">
                  <a:pos x="53" y="97"/>
                </a:cxn>
                <a:cxn ang="0">
                  <a:pos x="52" y="125"/>
                </a:cxn>
                <a:cxn ang="0">
                  <a:pos x="46" y="155"/>
                </a:cxn>
                <a:cxn ang="0">
                  <a:pos x="37" y="185"/>
                </a:cxn>
                <a:cxn ang="0">
                  <a:pos x="0" y="193"/>
                </a:cxn>
                <a:cxn ang="0">
                  <a:pos x="28" y="227"/>
                </a:cxn>
                <a:cxn ang="0">
                  <a:pos x="41" y="257"/>
                </a:cxn>
                <a:cxn ang="0">
                  <a:pos x="35" y="286"/>
                </a:cxn>
                <a:cxn ang="0">
                  <a:pos x="43" y="312"/>
                </a:cxn>
                <a:cxn ang="0">
                  <a:pos x="28" y="344"/>
                </a:cxn>
                <a:cxn ang="0">
                  <a:pos x="46" y="376"/>
                </a:cxn>
                <a:cxn ang="0">
                  <a:pos x="57" y="401"/>
                </a:cxn>
                <a:cxn ang="0">
                  <a:pos x="65" y="429"/>
                </a:cxn>
                <a:cxn ang="0">
                  <a:pos x="68" y="461"/>
                </a:cxn>
                <a:cxn ang="0">
                  <a:pos x="827" y="499"/>
                </a:cxn>
                <a:cxn ang="0">
                  <a:pos x="1168" y="513"/>
                </a:cxn>
                <a:cxn ang="0">
                  <a:pos x="1188" y="334"/>
                </a:cxn>
              </a:cxnLst>
              <a:rect l="0" t="0" r="r" b="b"/>
              <a:pathLst>
                <a:path w="1197" h="514">
                  <a:moveTo>
                    <a:pt x="1188" y="334"/>
                  </a:moveTo>
                  <a:lnTo>
                    <a:pt x="1188" y="327"/>
                  </a:lnTo>
                  <a:lnTo>
                    <a:pt x="1196" y="309"/>
                  </a:lnTo>
                  <a:lnTo>
                    <a:pt x="1177" y="304"/>
                  </a:lnTo>
                  <a:lnTo>
                    <a:pt x="1159" y="304"/>
                  </a:lnTo>
                  <a:lnTo>
                    <a:pt x="1117" y="319"/>
                  </a:lnTo>
                  <a:lnTo>
                    <a:pt x="1109" y="300"/>
                  </a:lnTo>
                  <a:lnTo>
                    <a:pt x="1099" y="284"/>
                  </a:lnTo>
                  <a:lnTo>
                    <a:pt x="1088" y="274"/>
                  </a:lnTo>
                  <a:lnTo>
                    <a:pt x="1081" y="271"/>
                  </a:lnTo>
                  <a:lnTo>
                    <a:pt x="1075" y="264"/>
                  </a:lnTo>
                  <a:lnTo>
                    <a:pt x="1069" y="257"/>
                  </a:lnTo>
                  <a:lnTo>
                    <a:pt x="1061" y="252"/>
                  </a:lnTo>
                  <a:lnTo>
                    <a:pt x="1059" y="232"/>
                  </a:lnTo>
                  <a:lnTo>
                    <a:pt x="1069" y="227"/>
                  </a:lnTo>
                  <a:lnTo>
                    <a:pt x="1059" y="232"/>
                  </a:lnTo>
                  <a:lnTo>
                    <a:pt x="1046" y="232"/>
                  </a:lnTo>
                  <a:lnTo>
                    <a:pt x="1037" y="242"/>
                  </a:lnTo>
                  <a:lnTo>
                    <a:pt x="1029" y="247"/>
                  </a:lnTo>
                  <a:lnTo>
                    <a:pt x="1021" y="259"/>
                  </a:lnTo>
                  <a:lnTo>
                    <a:pt x="1002" y="272"/>
                  </a:lnTo>
                  <a:lnTo>
                    <a:pt x="989" y="284"/>
                  </a:lnTo>
                  <a:lnTo>
                    <a:pt x="981" y="286"/>
                  </a:lnTo>
                  <a:lnTo>
                    <a:pt x="969" y="286"/>
                  </a:lnTo>
                  <a:lnTo>
                    <a:pt x="959" y="284"/>
                  </a:lnTo>
                  <a:lnTo>
                    <a:pt x="949" y="284"/>
                  </a:lnTo>
                  <a:lnTo>
                    <a:pt x="937" y="286"/>
                  </a:lnTo>
                  <a:lnTo>
                    <a:pt x="924" y="286"/>
                  </a:lnTo>
                  <a:lnTo>
                    <a:pt x="915" y="284"/>
                  </a:lnTo>
                  <a:lnTo>
                    <a:pt x="892" y="284"/>
                  </a:lnTo>
                  <a:lnTo>
                    <a:pt x="882" y="284"/>
                  </a:lnTo>
                  <a:lnTo>
                    <a:pt x="875" y="280"/>
                  </a:lnTo>
                  <a:lnTo>
                    <a:pt x="862" y="274"/>
                  </a:lnTo>
                  <a:lnTo>
                    <a:pt x="855" y="272"/>
                  </a:lnTo>
                  <a:lnTo>
                    <a:pt x="855" y="259"/>
                  </a:lnTo>
                  <a:lnTo>
                    <a:pt x="846" y="259"/>
                  </a:lnTo>
                  <a:lnTo>
                    <a:pt x="837" y="264"/>
                  </a:lnTo>
                  <a:lnTo>
                    <a:pt x="827" y="264"/>
                  </a:lnTo>
                  <a:lnTo>
                    <a:pt x="809" y="264"/>
                  </a:lnTo>
                  <a:lnTo>
                    <a:pt x="802" y="259"/>
                  </a:lnTo>
                  <a:lnTo>
                    <a:pt x="794" y="252"/>
                  </a:lnTo>
                  <a:lnTo>
                    <a:pt x="787" y="247"/>
                  </a:lnTo>
                  <a:lnTo>
                    <a:pt x="779" y="247"/>
                  </a:lnTo>
                  <a:lnTo>
                    <a:pt x="767" y="259"/>
                  </a:lnTo>
                  <a:lnTo>
                    <a:pt x="755" y="259"/>
                  </a:lnTo>
                  <a:lnTo>
                    <a:pt x="742" y="257"/>
                  </a:lnTo>
                  <a:lnTo>
                    <a:pt x="735" y="257"/>
                  </a:lnTo>
                  <a:lnTo>
                    <a:pt x="726" y="247"/>
                  </a:lnTo>
                  <a:lnTo>
                    <a:pt x="722" y="242"/>
                  </a:lnTo>
                  <a:lnTo>
                    <a:pt x="710" y="234"/>
                  </a:lnTo>
                  <a:lnTo>
                    <a:pt x="684" y="229"/>
                  </a:lnTo>
                  <a:lnTo>
                    <a:pt x="659" y="232"/>
                  </a:lnTo>
                  <a:lnTo>
                    <a:pt x="650" y="234"/>
                  </a:lnTo>
                  <a:lnTo>
                    <a:pt x="640" y="239"/>
                  </a:lnTo>
                  <a:lnTo>
                    <a:pt x="615" y="239"/>
                  </a:lnTo>
                  <a:lnTo>
                    <a:pt x="610" y="232"/>
                  </a:lnTo>
                  <a:lnTo>
                    <a:pt x="597" y="234"/>
                  </a:lnTo>
                  <a:lnTo>
                    <a:pt x="580" y="234"/>
                  </a:lnTo>
                  <a:lnTo>
                    <a:pt x="572" y="232"/>
                  </a:lnTo>
                  <a:lnTo>
                    <a:pt x="559" y="232"/>
                  </a:lnTo>
                  <a:lnTo>
                    <a:pt x="550" y="229"/>
                  </a:lnTo>
                  <a:lnTo>
                    <a:pt x="535" y="229"/>
                  </a:lnTo>
                  <a:lnTo>
                    <a:pt x="530" y="224"/>
                  </a:lnTo>
                  <a:lnTo>
                    <a:pt x="522" y="224"/>
                  </a:lnTo>
                  <a:lnTo>
                    <a:pt x="499" y="222"/>
                  </a:lnTo>
                  <a:lnTo>
                    <a:pt x="494" y="219"/>
                  </a:lnTo>
                  <a:lnTo>
                    <a:pt x="480" y="215"/>
                  </a:lnTo>
                  <a:lnTo>
                    <a:pt x="473" y="215"/>
                  </a:lnTo>
                  <a:lnTo>
                    <a:pt x="452" y="204"/>
                  </a:lnTo>
                  <a:lnTo>
                    <a:pt x="442" y="199"/>
                  </a:lnTo>
                  <a:lnTo>
                    <a:pt x="432" y="193"/>
                  </a:lnTo>
                  <a:lnTo>
                    <a:pt x="428" y="184"/>
                  </a:lnTo>
                  <a:lnTo>
                    <a:pt x="422" y="172"/>
                  </a:lnTo>
                  <a:lnTo>
                    <a:pt x="412" y="172"/>
                  </a:lnTo>
                  <a:lnTo>
                    <a:pt x="407" y="165"/>
                  </a:lnTo>
                  <a:lnTo>
                    <a:pt x="387" y="155"/>
                  </a:lnTo>
                  <a:lnTo>
                    <a:pt x="377" y="147"/>
                  </a:lnTo>
                  <a:lnTo>
                    <a:pt x="365" y="144"/>
                  </a:lnTo>
                  <a:lnTo>
                    <a:pt x="355" y="139"/>
                  </a:lnTo>
                  <a:lnTo>
                    <a:pt x="350" y="139"/>
                  </a:lnTo>
                  <a:lnTo>
                    <a:pt x="340" y="132"/>
                  </a:lnTo>
                  <a:lnTo>
                    <a:pt x="332" y="132"/>
                  </a:lnTo>
                  <a:lnTo>
                    <a:pt x="322" y="139"/>
                  </a:lnTo>
                  <a:lnTo>
                    <a:pt x="315" y="139"/>
                  </a:lnTo>
                  <a:lnTo>
                    <a:pt x="305" y="132"/>
                  </a:lnTo>
                  <a:lnTo>
                    <a:pt x="302" y="124"/>
                  </a:lnTo>
                  <a:lnTo>
                    <a:pt x="279" y="113"/>
                  </a:lnTo>
                  <a:lnTo>
                    <a:pt x="272" y="108"/>
                  </a:lnTo>
                  <a:lnTo>
                    <a:pt x="262" y="105"/>
                  </a:lnTo>
                  <a:lnTo>
                    <a:pt x="257" y="108"/>
                  </a:lnTo>
                  <a:lnTo>
                    <a:pt x="247" y="105"/>
                  </a:lnTo>
                  <a:lnTo>
                    <a:pt x="115" y="15"/>
                  </a:lnTo>
                  <a:lnTo>
                    <a:pt x="105" y="15"/>
                  </a:lnTo>
                  <a:lnTo>
                    <a:pt x="93" y="15"/>
                  </a:lnTo>
                  <a:lnTo>
                    <a:pt x="90" y="6"/>
                  </a:lnTo>
                  <a:lnTo>
                    <a:pt x="79" y="5"/>
                  </a:lnTo>
                  <a:lnTo>
                    <a:pt x="63" y="1"/>
                  </a:lnTo>
                  <a:lnTo>
                    <a:pt x="41" y="5"/>
                  </a:lnTo>
                  <a:lnTo>
                    <a:pt x="21" y="0"/>
                  </a:lnTo>
                  <a:lnTo>
                    <a:pt x="26" y="10"/>
                  </a:lnTo>
                  <a:lnTo>
                    <a:pt x="28" y="25"/>
                  </a:lnTo>
                  <a:lnTo>
                    <a:pt x="43" y="35"/>
                  </a:lnTo>
                  <a:lnTo>
                    <a:pt x="53" y="48"/>
                  </a:lnTo>
                  <a:lnTo>
                    <a:pt x="63" y="59"/>
                  </a:lnTo>
                  <a:lnTo>
                    <a:pt x="65" y="68"/>
                  </a:lnTo>
                  <a:lnTo>
                    <a:pt x="59" y="79"/>
                  </a:lnTo>
                  <a:lnTo>
                    <a:pt x="52" y="82"/>
                  </a:lnTo>
                  <a:lnTo>
                    <a:pt x="53" y="97"/>
                  </a:lnTo>
                  <a:lnTo>
                    <a:pt x="57" y="108"/>
                  </a:lnTo>
                  <a:lnTo>
                    <a:pt x="55" y="117"/>
                  </a:lnTo>
                  <a:lnTo>
                    <a:pt x="52" y="125"/>
                  </a:lnTo>
                  <a:lnTo>
                    <a:pt x="45" y="132"/>
                  </a:lnTo>
                  <a:lnTo>
                    <a:pt x="41" y="139"/>
                  </a:lnTo>
                  <a:lnTo>
                    <a:pt x="46" y="155"/>
                  </a:lnTo>
                  <a:lnTo>
                    <a:pt x="45" y="165"/>
                  </a:lnTo>
                  <a:lnTo>
                    <a:pt x="43" y="173"/>
                  </a:lnTo>
                  <a:lnTo>
                    <a:pt x="37" y="185"/>
                  </a:lnTo>
                  <a:lnTo>
                    <a:pt x="28" y="189"/>
                  </a:lnTo>
                  <a:lnTo>
                    <a:pt x="19" y="199"/>
                  </a:lnTo>
                  <a:lnTo>
                    <a:pt x="0" y="193"/>
                  </a:lnTo>
                  <a:lnTo>
                    <a:pt x="6" y="212"/>
                  </a:lnTo>
                  <a:lnTo>
                    <a:pt x="25" y="219"/>
                  </a:lnTo>
                  <a:lnTo>
                    <a:pt x="28" y="227"/>
                  </a:lnTo>
                  <a:lnTo>
                    <a:pt x="28" y="239"/>
                  </a:lnTo>
                  <a:lnTo>
                    <a:pt x="35" y="247"/>
                  </a:lnTo>
                  <a:lnTo>
                    <a:pt x="41" y="257"/>
                  </a:lnTo>
                  <a:lnTo>
                    <a:pt x="45" y="264"/>
                  </a:lnTo>
                  <a:lnTo>
                    <a:pt x="41" y="272"/>
                  </a:lnTo>
                  <a:lnTo>
                    <a:pt x="35" y="286"/>
                  </a:lnTo>
                  <a:lnTo>
                    <a:pt x="37" y="296"/>
                  </a:lnTo>
                  <a:lnTo>
                    <a:pt x="41" y="304"/>
                  </a:lnTo>
                  <a:lnTo>
                    <a:pt x="43" y="312"/>
                  </a:lnTo>
                  <a:lnTo>
                    <a:pt x="28" y="326"/>
                  </a:lnTo>
                  <a:lnTo>
                    <a:pt x="35" y="336"/>
                  </a:lnTo>
                  <a:lnTo>
                    <a:pt x="28" y="344"/>
                  </a:lnTo>
                  <a:lnTo>
                    <a:pt x="30" y="352"/>
                  </a:lnTo>
                  <a:lnTo>
                    <a:pt x="35" y="366"/>
                  </a:lnTo>
                  <a:lnTo>
                    <a:pt x="46" y="376"/>
                  </a:lnTo>
                  <a:lnTo>
                    <a:pt x="41" y="381"/>
                  </a:lnTo>
                  <a:lnTo>
                    <a:pt x="46" y="398"/>
                  </a:lnTo>
                  <a:lnTo>
                    <a:pt x="57" y="401"/>
                  </a:lnTo>
                  <a:lnTo>
                    <a:pt x="63" y="411"/>
                  </a:lnTo>
                  <a:lnTo>
                    <a:pt x="65" y="421"/>
                  </a:lnTo>
                  <a:lnTo>
                    <a:pt x="65" y="429"/>
                  </a:lnTo>
                  <a:lnTo>
                    <a:pt x="59" y="441"/>
                  </a:lnTo>
                  <a:lnTo>
                    <a:pt x="68" y="451"/>
                  </a:lnTo>
                  <a:lnTo>
                    <a:pt x="68" y="461"/>
                  </a:lnTo>
                  <a:lnTo>
                    <a:pt x="315" y="476"/>
                  </a:lnTo>
                  <a:lnTo>
                    <a:pt x="821" y="499"/>
                  </a:lnTo>
                  <a:lnTo>
                    <a:pt x="827" y="499"/>
                  </a:lnTo>
                  <a:lnTo>
                    <a:pt x="1021" y="508"/>
                  </a:lnTo>
                  <a:lnTo>
                    <a:pt x="1037" y="508"/>
                  </a:lnTo>
                  <a:lnTo>
                    <a:pt x="1168" y="513"/>
                  </a:lnTo>
                  <a:lnTo>
                    <a:pt x="1169" y="425"/>
                  </a:lnTo>
                  <a:lnTo>
                    <a:pt x="1174" y="334"/>
                  </a:lnTo>
                  <a:lnTo>
                    <a:pt x="1188" y="334"/>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69" name="Freeform 10"/>
            <p:cNvSpPr>
              <a:spLocks/>
            </p:cNvSpPr>
            <p:nvPr/>
          </p:nvSpPr>
          <p:spPr bwMode="auto">
            <a:xfrm>
              <a:off x="2826029" y="4581099"/>
              <a:ext cx="323991" cy="417862"/>
            </a:xfrm>
            <a:custGeom>
              <a:avLst/>
              <a:gdLst/>
              <a:ahLst/>
              <a:cxnLst>
                <a:cxn ang="0">
                  <a:pos x="0" y="216"/>
                </a:cxn>
                <a:cxn ang="0">
                  <a:pos x="6" y="183"/>
                </a:cxn>
                <a:cxn ang="0">
                  <a:pos x="17" y="169"/>
                </a:cxn>
                <a:cxn ang="0">
                  <a:pos x="35" y="159"/>
                </a:cxn>
                <a:cxn ang="0">
                  <a:pos x="45" y="154"/>
                </a:cxn>
                <a:cxn ang="0">
                  <a:pos x="32" y="134"/>
                </a:cxn>
                <a:cxn ang="0">
                  <a:pos x="38" y="119"/>
                </a:cxn>
                <a:cxn ang="0">
                  <a:pos x="63" y="105"/>
                </a:cxn>
                <a:cxn ang="0">
                  <a:pos x="90" y="102"/>
                </a:cxn>
                <a:cxn ang="0">
                  <a:pos x="100" y="102"/>
                </a:cxn>
                <a:cxn ang="0">
                  <a:pos x="120" y="102"/>
                </a:cxn>
                <a:cxn ang="0">
                  <a:pos x="140" y="88"/>
                </a:cxn>
                <a:cxn ang="0">
                  <a:pos x="160" y="87"/>
                </a:cxn>
                <a:cxn ang="0">
                  <a:pos x="171" y="75"/>
                </a:cxn>
                <a:cxn ang="0">
                  <a:pos x="182" y="61"/>
                </a:cxn>
                <a:cxn ang="0">
                  <a:pos x="200" y="65"/>
                </a:cxn>
                <a:cxn ang="0">
                  <a:pos x="236" y="61"/>
                </a:cxn>
                <a:cxn ang="0">
                  <a:pos x="251" y="67"/>
                </a:cxn>
                <a:cxn ang="0">
                  <a:pos x="271" y="75"/>
                </a:cxn>
                <a:cxn ang="0">
                  <a:pos x="288" y="81"/>
                </a:cxn>
                <a:cxn ang="0">
                  <a:pos x="315" y="81"/>
                </a:cxn>
                <a:cxn ang="0">
                  <a:pos x="321" y="61"/>
                </a:cxn>
                <a:cxn ang="0">
                  <a:pos x="320" y="43"/>
                </a:cxn>
                <a:cxn ang="0">
                  <a:pos x="328" y="26"/>
                </a:cxn>
                <a:cxn ang="0">
                  <a:pos x="341" y="6"/>
                </a:cxn>
                <a:cxn ang="0">
                  <a:pos x="356" y="0"/>
                </a:cxn>
                <a:cxn ang="0">
                  <a:pos x="375" y="0"/>
                </a:cxn>
                <a:cxn ang="0">
                  <a:pos x="365" y="354"/>
                </a:cxn>
                <a:cxn ang="0">
                  <a:pos x="348" y="463"/>
                </a:cxn>
                <a:cxn ang="0">
                  <a:pos x="308" y="456"/>
                </a:cxn>
                <a:cxn ang="0">
                  <a:pos x="276" y="433"/>
                </a:cxn>
                <a:cxn ang="0">
                  <a:pos x="253" y="438"/>
                </a:cxn>
                <a:cxn ang="0">
                  <a:pos x="223" y="438"/>
                </a:cxn>
                <a:cxn ang="0">
                  <a:pos x="160" y="411"/>
                </a:cxn>
                <a:cxn ang="0">
                  <a:pos x="97" y="398"/>
                </a:cxn>
                <a:cxn ang="0">
                  <a:pos x="63" y="384"/>
                </a:cxn>
                <a:cxn ang="0">
                  <a:pos x="32" y="364"/>
                </a:cxn>
                <a:cxn ang="0">
                  <a:pos x="8" y="331"/>
                </a:cxn>
                <a:cxn ang="0">
                  <a:pos x="17" y="289"/>
                </a:cxn>
                <a:cxn ang="0">
                  <a:pos x="18" y="259"/>
                </a:cxn>
                <a:cxn ang="0">
                  <a:pos x="13" y="242"/>
                </a:cxn>
              </a:cxnLst>
              <a:rect l="0" t="0" r="r" b="b"/>
              <a:pathLst>
                <a:path w="376" h="464">
                  <a:moveTo>
                    <a:pt x="13" y="242"/>
                  </a:moveTo>
                  <a:lnTo>
                    <a:pt x="0" y="216"/>
                  </a:lnTo>
                  <a:lnTo>
                    <a:pt x="0" y="199"/>
                  </a:lnTo>
                  <a:lnTo>
                    <a:pt x="6" y="183"/>
                  </a:lnTo>
                  <a:lnTo>
                    <a:pt x="8" y="177"/>
                  </a:lnTo>
                  <a:lnTo>
                    <a:pt x="17" y="169"/>
                  </a:lnTo>
                  <a:lnTo>
                    <a:pt x="30" y="167"/>
                  </a:lnTo>
                  <a:lnTo>
                    <a:pt x="35" y="159"/>
                  </a:lnTo>
                  <a:lnTo>
                    <a:pt x="45" y="163"/>
                  </a:lnTo>
                  <a:lnTo>
                    <a:pt x="45" y="154"/>
                  </a:lnTo>
                  <a:lnTo>
                    <a:pt x="43" y="143"/>
                  </a:lnTo>
                  <a:lnTo>
                    <a:pt x="32" y="134"/>
                  </a:lnTo>
                  <a:lnTo>
                    <a:pt x="38" y="130"/>
                  </a:lnTo>
                  <a:lnTo>
                    <a:pt x="38" y="119"/>
                  </a:lnTo>
                  <a:lnTo>
                    <a:pt x="52" y="110"/>
                  </a:lnTo>
                  <a:lnTo>
                    <a:pt x="63" y="105"/>
                  </a:lnTo>
                  <a:lnTo>
                    <a:pt x="70" y="95"/>
                  </a:lnTo>
                  <a:lnTo>
                    <a:pt x="90" y="102"/>
                  </a:lnTo>
                  <a:lnTo>
                    <a:pt x="95" y="107"/>
                  </a:lnTo>
                  <a:lnTo>
                    <a:pt x="100" y="102"/>
                  </a:lnTo>
                  <a:lnTo>
                    <a:pt x="110" y="102"/>
                  </a:lnTo>
                  <a:lnTo>
                    <a:pt x="120" y="102"/>
                  </a:lnTo>
                  <a:lnTo>
                    <a:pt x="131" y="95"/>
                  </a:lnTo>
                  <a:lnTo>
                    <a:pt x="140" y="88"/>
                  </a:lnTo>
                  <a:lnTo>
                    <a:pt x="148" y="87"/>
                  </a:lnTo>
                  <a:lnTo>
                    <a:pt x="160" y="87"/>
                  </a:lnTo>
                  <a:lnTo>
                    <a:pt x="162" y="81"/>
                  </a:lnTo>
                  <a:lnTo>
                    <a:pt x="171" y="75"/>
                  </a:lnTo>
                  <a:lnTo>
                    <a:pt x="178" y="68"/>
                  </a:lnTo>
                  <a:lnTo>
                    <a:pt x="182" y="61"/>
                  </a:lnTo>
                  <a:lnTo>
                    <a:pt x="190" y="61"/>
                  </a:lnTo>
                  <a:lnTo>
                    <a:pt x="200" y="65"/>
                  </a:lnTo>
                  <a:lnTo>
                    <a:pt x="218" y="59"/>
                  </a:lnTo>
                  <a:lnTo>
                    <a:pt x="236" y="61"/>
                  </a:lnTo>
                  <a:lnTo>
                    <a:pt x="243" y="68"/>
                  </a:lnTo>
                  <a:lnTo>
                    <a:pt x="251" y="67"/>
                  </a:lnTo>
                  <a:lnTo>
                    <a:pt x="263" y="72"/>
                  </a:lnTo>
                  <a:lnTo>
                    <a:pt x="271" y="75"/>
                  </a:lnTo>
                  <a:lnTo>
                    <a:pt x="280" y="79"/>
                  </a:lnTo>
                  <a:lnTo>
                    <a:pt x="288" y="81"/>
                  </a:lnTo>
                  <a:lnTo>
                    <a:pt x="302" y="87"/>
                  </a:lnTo>
                  <a:lnTo>
                    <a:pt x="315" y="81"/>
                  </a:lnTo>
                  <a:lnTo>
                    <a:pt x="320" y="68"/>
                  </a:lnTo>
                  <a:lnTo>
                    <a:pt x="321" y="61"/>
                  </a:lnTo>
                  <a:lnTo>
                    <a:pt x="321" y="52"/>
                  </a:lnTo>
                  <a:lnTo>
                    <a:pt x="320" y="43"/>
                  </a:lnTo>
                  <a:lnTo>
                    <a:pt x="327" y="39"/>
                  </a:lnTo>
                  <a:lnTo>
                    <a:pt x="328" y="26"/>
                  </a:lnTo>
                  <a:lnTo>
                    <a:pt x="340" y="17"/>
                  </a:lnTo>
                  <a:lnTo>
                    <a:pt x="341" y="6"/>
                  </a:lnTo>
                  <a:lnTo>
                    <a:pt x="348" y="3"/>
                  </a:lnTo>
                  <a:lnTo>
                    <a:pt x="356" y="0"/>
                  </a:lnTo>
                  <a:lnTo>
                    <a:pt x="370" y="0"/>
                  </a:lnTo>
                  <a:lnTo>
                    <a:pt x="375" y="0"/>
                  </a:lnTo>
                  <a:lnTo>
                    <a:pt x="368" y="216"/>
                  </a:lnTo>
                  <a:lnTo>
                    <a:pt x="365" y="354"/>
                  </a:lnTo>
                  <a:lnTo>
                    <a:pt x="363" y="456"/>
                  </a:lnTo>
                  <a:lnTo>
                    <a:pt x="348" y="463"/>
                  </a:lnTo>
                  <a:lnTo>
                    <a:pt x="330" y="463"/>
                  </a:lnTo>
                  <a:lnTo>
                    <a:pt x="308" y="456"/>
                  </a:lnTo>
                  <a:lnTo>
                    <a:pt x="293" y="436"/>
                  </a:lnTo>
                  <a:lnTo>
                    <a:pt x="276" y="433"/>
                  </a:lnTo>
                  <a:lnTo>
                    <a:pt x="267" y="433"/>
                  </a:lnTo>
                  <a:lnTo>
                    <a:pt x="253" y="438"/>
                  </a:lnTo>
                  <a:lnTo>
                    <a:pt x="235" y="441"/>
                  </a:lnTo>
                  <a:lnTo>
                    <a:pt x="223" y="438"/>
                  </a:lnTo>
                  <a:lnTo>
                    <a:pt x="211" y="428"/>
                  </a:lnTo>
                  <a:lnTo>
                    <a:pt x="160" y="411"/>
                  </a:lnTo>
                  <a:lnTo>
                    <a:pt x="120" y="398"/>
                  </a:lnTo>
                  <a:lnTo>
                    <a:pt x="97" y="398"/>
                  </a:lnTo>
                  <a:lnTo>
                    <a:pt x="75" y="389"/>
                  </a:lnTo>
                  <a:lnTo>
                    <a:pt x="63" y="384"/>
                  </a:lnTo>
                  <a:lnTo>
                    <a:pt x="48" y="373"/>
                  </a:lnTo>
                  <a:lnTo>
                    <a:pt x="32" y="364"/>
                  </a:lnTo>
                  <a:lnTo>
                    <a:pt x="17" y="354"/>
                  </a:lnTo>
                  <a:lnTo>
                    <a:pt x="8" y="331"/>
                  </a:lnTo>
                  <a:lnTo>
                    <a:pt x="12" y="314"/>
                  </a:lnTo>
                  <a:lnTo>
                    <a:pt x="17" y="289"/>
                  </a:lnTo>
                  <a:lnTo>
                    <a:pt x="18" y="267"/>
                  </a:lnTo>
                  <a:lnTo>
                    <a:pt x="18" y="259"/>
                  </a:lnTo>
                  <a:lnTo>
                    <a:pt x="15" y="249"/>
                  </a:lnTo>
                  <a:lnTo>
                    <a:pt x="13" y="242"/>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70" name="Freeform 11"/>
            <p:cNvSpPr>
              <a:spLocks/>
            </p:cNvSpPr>
            <p:nvPr/>
          </p:nvSpPr>
          <p:spPr bwMode="auto">
            <a:xfrm>
              <a:off x="5471383" y="4105601"/>
              <a:ext cx="389479" cy="506117"/>
            </a:xfrm>
            <a:custGeom>
              <a:avLst/>
              <a:gdLst/>
              <a:ahLst/>
              <a:cxnLst>
                <a:cxn ang="0">
                  <a:pos x="12" y="37"/>
                </a:cxn>
                <a:cxn ang="0">
                  <a:pos x="15" y="37"/>
                </a:cxn>
                <a:cxn ang="0">
                  <a:pos x="25" y="45"/>
                </a:cxn>
                <a:cxn ang="0">
                  <a:pos x="37" y="57"/>
                </a:cxn>
                <a:cxn ang="0">
                  <a:pos x="45" y="66"/>
                </a:cxn>
                <a:cxn ang="0">
                  <a:pos x="53" y="68"/>
                </a:cxn>
                <a:cxn ang="0">
                  <a:pos x="65" y="66"/>
                </a:cxn>
                <a:cxn ang="0">
                  <a:pos x="80" y="66"/>
                </a:cxn>
                <a:cxn ang="0">
                  <a:pos x="90" y="63"/>
                </a:cxn>
                <a:cxn ang="0">
                  <a:pos x="95" y="53"/>
                </a:cxn>
                <a:cxn ang="0">
                  <a:pos x="100" y="48"/>
                </a:cxn>
                <a:cxn ang="0">
                  <a:pos x="115" y="48"/>
                </a:cxn>
                <a:cxn ang="0">
                  <a:pos x="124" y="45"/>
                </a:cxn>
                <a:cxn ang="0">
                  <a:pos x="138" y="37"/>
                </a:cxn>
                <a:cxn ang="0">
                  <a:pos x="148" y="33"/>
                </a:cxn>
                <a:cxn ang="0">
                  <a:pos x="162" y="33"/>
                </a:cxn>
                <a:cxn ang="0">
                  <a:pos x="171" y="37"/>
                </a:cxn>
                <a:cxn ang="0">
                  <a:pos x="191" y="28"/>
                </a:cxn>
                <a:cxn ang="0">
                  <a:pos x="220" y="33"/>
                </a:cxn>
                <a:cxn ang="0">
                  <a:pos x="229" y="33"/>
                </a:cxn>
                <a:cxn ang="0">
                  <a:pos x="236" y="33"/>
                </a:cxn>
                <a:cxn ang="0">
                  <a:pos x="241" y="21"/>
                </a:cxn>
                <a:cxn ang="0">
                  <a:pos x="241" y="10"/>
                </a:cxn>
                <a:cxn ang="0">
                  <a:pos x="248" y="1"/>
                </a:cxn>
                <a:cxn ang="0">
                  <a:pos x="253" y="0"/>
                </a:cxn>
                <a:cxn ang="0">
                  <a:pos x="258" y="0"/>
                </a:cxn>
                <a:cxn ang="0">
                  <a:pos x="260" y="57"/>
                </a:cxn>
                <a:cxn ang="0">
                  <a:pos x="256" y="138"/>
                </a:cxn>
                <a:cxn ang="0">
                  <a:pos x="339" y="131"/>
                </a:cxn>
                <a:cxn ang="0">
                  <a:pos x="341" y="158"/>
                </a:cxn>
                <a:cxn ang="0">
                  <a:pos x="354" y="158"/>
                </a:cxn>
                <a:cxn ang="0">
                  <a:pos x="356" y="197"/>
                </a:cxn>
                <a:cxn ang="0">
                  <a:pos x="371" y="197"/>
                </a:cxn>
                <a:cxn ang="0">
                  <a:pos x="371" y="210"/>
                </a:cxn>
                <a:cxn ang="0">
                  <a:pos x="386" y="210"/>
                </a:cxn>
                <a:cxn ang="0">
                  <a:pos x="386" y="250"/>
                </a:cxn>
                <a:cxn ang="0">
                  <a:pos x="428" y="248"/>
                </a:cxn>
                <a:cxn ang="0">
                  <a:pos x="432" y="288"/>
                </a:cxn>
                <a:cxn ang="0">
                  <a:pos x="451" y="554"/>
                </a:cxn>
                <a:cxn ang="0">
                  <a:pos x="195" y="561"/>
                </a:cxn>
                <a:cxn ang="0">
                  <a:pos x="183" y="561"/>
                </a:cxn>
                <a:cxn ang="0">
                  <a:pos x="180" y="375"/>
                </a:cxn>
                <a:cxn ang="0">
                  <a:pos x="95" y="376"/>
                </a:cxn>
                <a:cxn ang="0">
                  <a:pos x="93" y="316"/>
                </a:cxn>
                <a:cxn ang="0">
                  <a:pos x="93" y="301"/>
                </a:cxn>
                <a:cxn ang="0">
                  <a:pos x="46" y="301"/>
                </a:cxn>
                <a:cxn ang="0">
                  <a:pos x="8" y="303"/>
                </a:cxn>
                <a:cxn ang="0">
                  <a:pos x="0" y="63"/>
                </a:cxn>
                <a:cxn ang="0">
                  <a:pos x="8" y="63"/>
                </a:cxn>
                <a:cxn ang="0">
                  <a:pos x="8" y="33"/>
                </a:cxn>
                <a:cxn ang="0">
                  <a:pos x="12" y="37"/>
                </a:cxn>
              </a:cxnLst>
              <a:rect l="0" t="0" r="r" b="b"/>
              <a:pathLst>
                <a:path w="452" h="562">
                  <a:moveTo>
                    <a:pt x="12" y="37"/>
                  </a:moveTo>
                  <a:lnTo>
                    <a:pt x="15" y="37"/>
                  </a:lnTo>
                  <a:lnTo>
                    <a:pt x="25" y="45"/>
                  </a:lnTo>
                  <a:lnTo>
                    <a:pt x="37" y="57"/>
                  </a:lnTo>
                  <a:lnTo>
                    <a:pt x="45" y="66"/>
                  </a:lnTo>
                  <a:lnTo>
                    <a:pt x="53" y="68"/>
                  </a:lnTo>
                  <a:lnTo>
                    <a:pt x="65" y="66"/>
                  </a:lnTo>
                  <a:lnTo>
                    <a:pt x="80" y="66"/>
                  </a:lnTo>
                  <a:lnTo>
                    <a:pt x="90" y="63"/>
                  </a:lnTo>
                  <a:lnTo>
                    <a:pt x="95" y="53"/>
                  </a:lnTo>
                  <a:lnTo>
                    <a:pt x="100" y="48"/>
                  </a:lnTo>
                  <a:lnTo>
                    <a:pt x="115" y="48"/>
                  </a:lnTo>
                  <a:lnTo>
                    <a:pt x="124" y="45"/>
                  </a:lnTo>
                  <a:lnTo>
                    <a:pt x="138" y="37"/>
                  </a:lnTo>
                  <a:lnTo>
                    <a:pt x="148" y="33"/>
                  </a:lnTo>
                  <a:lnTo>
                    <a:pt x="162" y="33"/>
                  </a:lnTo>
                  <a:lnTo>
                    <a:pt x="171" y="37"/>
                  </a:lnTo>
                  <a:lnTo>
                    <a:pt x="191" y="28"/>
                  </a:lnTo>
                  <a:lnTo>
                    <a:pt x="220" y="33"/>
                  </a:lnTo>
                  <a:lnTo>
                    <a:pt x="229" y="33"/>
                  </a:lnTo>
                  <a:lnTo>
                    <a:pt x="236" y="33"/>
                  </a:lnTo>
                  <a:lnTo>
                    <a:pt x="241" y="21"/>
                  </a:lnTo>
                  <a:lnTo>
                    <a:pt x="241" y="10"/>
                  </a:lnTo>
                  <a:lnTo>
                    <a:pt x="248" y="1"/>
                  </a:lnTo>
                  <a:lnTo>
                    <a:pt x="253" y="0"/>
                  </a:lnTo>
                  <a:lnTo>
                    <a:pt x="258" y="0"/>
                  </a:lnTo>
                  <a:lnTo>
                    <a:pt x="260" y="57"/>
                  </a:lnTo>
                  <a:lnTo>
                    <a:pt x="256" y="138"/>
                  </a:lnTo>
                  <a:lnTo>
                    <a:pt x="339" y="131"/>
                  </a:lnTo>
                  <a:lnTo>
                    <a:pt x="341" y="158"/>
                  </a:lnTo>
                  <a:lnTo>
                    <a:pt x="354" y="158"/>
                  </a:lnTo>
                  <a:lnTo>
                    <a:pt x="356" y="197"/>
                  </a:lnTo>
                  <a:lnTo>
                    <a:pt x="371" y="197"/>
                  </a:lnTo>
                  <a:lnTo>
                    <a:pt x="371" y="210"/>
                  </a:lnTo>
                  <a:lnTo>
                    <a:pt x="386" y="210"/>
                  </a:lnTo>
                  <a:lnTo>
                    <a:pt x="386" y="250"/>
                  </a:lnTo>
                  <a:lnTo>
                    <a:pt x="428" y="248"/>
                  </a:lnTo>
                  <a:lnTo>
                    <a:pt x="432" y="288"/>
                  </a:lnTo>
                  <a:lnTo>
                    <a:pt x="451" y="554"/>
                  </a:lnTo>
                  <a:lnTo>
                    <a:pt x="195" y="561"/>
                  </a:lnTo>
                  <a:lnTo>
                    <a:pt x="183" y="561"/>
                  </a:lnTo>
                  <a:lnTo>
                    <a:pt x="180" y="375"/>
                  </a:lnTo>
                  <a:lnTo>
                    <a:pt x="95" y="376"/>
                  </a:lnTo>
                  <a:lnTo>
                    <a:pt x="93" y="316"/>
                  </a:lnTo>
                  <a:lnTo>
                    <a:pt x="93" y="301"/>
                  </a:lnTo>
                  <a:lnTo>
                    <a:pt x="46" y="301"/>
                  </a:lnTo>
                  <a:lnTo>
                    <a:pt x="8" y="303"/>
                  </a:lnTo>
                  <a:lnTo>
                    <a:pt x="0" y="63"/>
                  </a:lnTo>
                  <a:lnTo>
                    <a:pt x="8" y="63"/>
                  </a:lnTo>
                  <a:lnTo>
                    <a:pt x="8" y="33"/>
                  </a:lnTo>
                  <a:lnTo>
                    <a:pt x="12" y="37"/>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71" name="Freeform 12"/>
            <p:cNvSpPr>
              <a:spLocks/>
            </p:cNvSpPr>
            <p:nvPr/>
          </p:nvSpPr>
          <p:spPr bwMode="auto">
            <a:xfrm>
              <a:off x="2587344" y="4304625"/>
              <a:ext cx="572155" cy="443979"/>
            </a:xfrm>
            <a:custGeom>
              <a:avLst/>
              <a:gdLst/>
              <a:ahLst/>
              <a:cxnLst>
                <a:cxn ang="0">
                  <a:pos x="121" y="223"/>
                </a:cxn>
                <a:cxn ang="0">
                  <a:pos x="137" y="228"/>
                </a:cxn>
                <a:cxn ang="0">
                  <a:pos x="207" y="280"/>
                </a:cxn>
                <a:cxn ang="0">
                  <a:pos x="223" y="323"/>
                </a:cxn>
                <a:cxn ang="0">
                  <a:pos x="237" y="342"/>
                </a:cxn>
                <a:cxn ang="0">
                  <a:pos x="265" y="390"/>
                </a:cxn>
                <a:cxn ang="0">
                  <a:pos x="270" y="412"/>
                </a:cxn>
                <a:cxn ang="0">
                  <a:pos x="274" y="458"/>
                </a:cxn>
                <a:cxn ang="0">
                  <a:pos x="285" y="492"/>
                </a:cxn>
                <a:cxn ang="0">
                  <a:pos x="307" y="478"/>
                </a:cxn>
                <a:cxn ang="0">
                  <a:pos x="319" y="475"/>
                </a:cxn>
                <a:cxn ang="0">
                  <a:pos x="317" y="455"/>
                </a:cxn>
                <a:cxn ang="0">
                  <a:pos x="316" y="444"/>
                </a:cxn>
                <a:cxn ang="0">
                  <a:pos x="329" y="422"/>
                </a:cxn>
                <a:cxn ang="0">
                  <a:pos x="345" y="409"/>
                </a:cxn>
                <a:cxn ang="0">
                  <a:pos x="372" y="420"/>
                </a:cxn>
                <a:cxn ang="0">
                  <a:pos x="385" y="412"/>
                </a:cxn>
                <a:cxn ang="0">
                  <a:pos x="409" y="409"/>
                </a:cxn>
                <a:cxn ang="0">
                  <a:pos x="426" y="400"/>
                </a:cxn>
                <a:cxn ang="0">
                  <a:pos x="439" y="392"/>
                </a:cxn>
                <a:cxn ang="0">
                  <a:pos x="456" y="382"/>
                </a:cxn>
                <a:cxn ang="0">
                  <a:pos x="466" y="375"/>
                </a:cxn>
                <a:cxn ang="0">
                  <a:pos x="494" y="370"/>
                </a:cxn>
                <a:cxn ang="0">
                  <a:pos x="520" y="382"/>
                </a:cxn>
                <a:cxn ang="0">
                  <a:pos x="540" y="385"/>
                </a:cxn>
                <a:cxn ang="0">
                  <a:pos x="556" y="390"/>
                </a:cxn>
                <a:cxn ang="0">
                  <a:pos x="578" y="400"/>
                </a:cxn>
                <a:cxn ang="0">
                  <a:pos x="598" y="382"/>
                </a:cxn>
                <a:cxn ang="0">
                  <a:pos x="601" y="365"/>
                </a:cxn>
                <a:cxn ang="0">
                  <a:pos x="604" y="350"/>
                </a:cxn>
                <a:cxn ang="0">
                  <a:pos x="616" y="330"/>
                </a:cxn>
                <a:cxn ang="0">
                  <a:pos x="629" y="315"/>
                </a:cxn>
                <a:cxn ang="0">
                  <a:pos x="649" y="312"/>
                </a:cxn>
                <a:cxn ang="0">
                  <a:pos x="655" y="232"/>
                </a:cxn>
                <a:cxn ang="0">
                  <a:pos x="357" y="8"/>
                </a:cxn>
                <a:cxn ang="0">
                  <a:pos x="65" y="3"/>
                </a:cxn>
                <a:cxn ang="0">
                  <a:pos x="0" y="198"/>
                </a:cxn>
                <a:cxn ang="0">
                  <a:pos x="30" y="180"/>
                </a:cxn>
                <a:cxn ang="0">
                  <a:pos x="67" y="185"/>
                </a:cxn>
                <a:cxn ang="0">
                  <a:pos x="97" y="208"/>
                </a:cxn>
                <a:cxn ang="0">
                  <a:pos x="121" y="220"/>
                </a:cxn>
              </a:cxnLst>
              <a:rect l="0" t="0" r="r" b="b"/>
              <a:pathLst>
                <a:path w="664" h="493">
                  <a:moveTo>
                    <a:pt x="121" y="220"/>
                  </a:moveTo>
                  <a:lnTo>
                    <a:pt x="121" y="223"/>
                  </a:lnTo>
                  <a:lnTo>
                    <a:pt x="128" y="225"/>
                  </a:lnTo>
                  <a:lnTo>
                    <a:pt x="137" y="228"/>
                  </a:lnTo>
                  <a:lnTo>
                    <a:pt x="168" y="258"/>
                  </a:lnTo>
                  <a:lnTo>
                    <a:pt x="207" y="280"/>
                  </a:lnTo>
                  <a:lnTo>
                    <a:pt x="217" y="298"/>
                  </a:lnTo>
                  <a:lnTo>
                    <a:pt x="223" y="323"/>
                  </a:lnTo>
                  <a:lnTo>
                    <a:pt x="229" y="332"/>
                  </a:lnTo>
                  <a:lnTo>
                    <a:pt x="237" y="342"/>
                  </a:lnTo>
                  <a:lnTo>
                    <a:pt x="249" y="370"/>
                  </a:lnTo>
                  <a:lnTo>
                    <a:pt x="265" y="390"/>
                  </a:lnTo>
                  <a:lnTo>
                    <a:pt x="265" y="397"/>
                  </a:lnTo>
                  <a:lnTo>
                    <a:pt x="270" y="412"/>
                  </a:lnTo>
                  <a:lnTo>
                    <a:pt x="265" y="435"/>
                  </a:lnTo>
                  <a:lnTo>
                    <a:pt x="274" y="458"/>
                  </a:lnTo>
                  <a:lnTo>
                    <a:pt x="284" y="475"/>
                  </a:lnTo>
                  <a:lnTo>
                    <a:pt x="285" y="492"/>
                  </a:lnTo>
                  <a:lnTo>
                    <a:pt x="294" y="482"/>
                  </a:lnTo>
                  <a:lnTo>
                    <a:pt x="307" y="478"/>
                  </a:lnTo>
                  <a:lnTo>
                    <a:pt x="310" y="470"/>
                  </a:lnTo>
                  <a:lnTo>
                    <a:pt x="319" y="475"/>
                  </a:lnTo>
                  <a:lnTo>
                    <a:pt x="319" y="467"/>
                  </a:lnTo>
                  <a:lnTo>
                    <a:pt x="317" y="455"/>
                  </a:lnTo>
                  <a:lnTo>
                    <a:pt x="307" y="445"/>
                  </a:lnTo>
                  <a:lnTo>
                    <a:pt x="316" y="444"/>
                  </a:lnTo>
                  <a:lnTo>
                    <a:pt x="316" y="430"/>
                  </a:lnTo>
                  <a:lnTo>
                    <a:pt x="329" y="422"/>
                  </a:lnTo>
                  <a:lnTo>
                    <a:pt x="339" y="418"/>
                  </a:lnTo>
                  <a:lnTo>
                    <a:pt x="345" y="409"/>
                  </a:lnTo>
                  <a:lnTo>
                    <a:pt x="367" y="412"/>
                  </a:lnTo>
                  <a:lnTo>
                    <a:pt x="372" y="420"/>
                  </a:lnTo>
                  <a:lnTo>
                    <a:pt x="378" y="412"/>
                  </a:lnTo>
                  <a:lnTo>
                    <a:pt x="385" y="412"/>
                  </a:lnTo>
                  <a:lnTo>
                    <a:pt x="396" y="412"/>
                  </a:lnTo>
                  <a:lnTo>
                    <a:pt x="409" y="409"/>
                  </a:lnTo>
                  <a:lnTo>
                    <a:pt x="416" y="402"/>
                  </a:lnTo>
                  <a:lnTo>
                    <a:pt x="426" y="400"/>
                  </a:lnTo>
                  <a:lnTo>
                    <a:pt x="436" y="400"/>
                  </a:lnTo>
                  <a:lnTo>
                    <a:pt x="439" y="392"/>
                  </a:lnTo>
                  <a:lnTo>
                    <a:pt x="447" y="387"/>
                  </a:lnTo>
                  <a:lnTo>
                    <a:pt x="456" y="382"/>
                  </a:lnTo>
                  <a:lnTo>
                    <a:pt x="458" y="375"/>
                  </a:lnTo>
                  <a:lnTo>
                    <a:pt x="466" y="375"/>
                  </a:lnTo>
                  <a:lnTo>
                    <a:pt x="476" y="377"/>
                  </a:lnTo>
                  <a:lnTo>
                    <a:pt x="494" y="370"/>
                  </a:lnTo>
                  <a:lnTo>
                    <a:pt x="514" y="375"/>
                  </a:lnTo>
                  <a:lnTo>
                    <a:pt x="520" y="382"/>
                  </a:lnTo>
                  <a:lnTo>
                    <a:pt x="529" y="380"/>
                  </a:lnTo>
                  <a:lnTo>
                    <a:pt x="540" y="385"/>
                  </a:lnTo>
                  <a:lnTo>
                    <a:pt x="547" y="387"/>
                  </a:lnTo>
                  <a:lnTo>
                    <a:pt x="556" y="390"/>
                  </a:lnTo>
                  <a:lnTo>
                    <a:pt x="568" y="392"/>
                  </a:lnTo>
                  <a:lnTo>
                    <a:pt x="578" y="400"/>
                  </a:lnTo>
                  <a:lnTo>
                    <a:pt x="591" y="392"/>
                  </a:lnTo>
                  <a:lnTo>
                    <a:pt x="598" y="382"/>
                  </a:lnTo>
                  <a:lnTo>
                    <a:pt x="601" y="375"/>
                  </a:lnTo>
                  <a:lnTo>
                    <a:pt x="601" y="365"/>
                  </a:lnTo>
                  <a:lnTo>
                    <a:pt x="598" y="357"/>
                  </a:lnTo>
                  <a:lnTo>
                    <a:pt x="604" y="350"/>
                  </a:lnTo>
                  <a:lnTo>
                    <a:pt x="606" y="338"/>
                  </a:lnTo>
                  <a:lnTo>
                    <a:pt x="616" y="330"/>
                  </a:lnTo>
                  <a:lnTo>
                    <a:pt x="620" y="320"/>
                  </a:lnTo>
                  <a:lnTo>
                    <a:pt x="629" y="315"/>
                  </a:lnTo>
                  <a:lnTo>
                    <a:pt x="635" y="310"/>
                  </a:lnTo>
                  <a:lnTo>
                    <a:pt x="649" y="312"/>
                  </a:lnTo>
                  <a:lnTo>
                    <a:pt x="651" y="312"/>
                  </a:lnTo>
                  <a:lnTo>
                    <a:pt x="655" y="232"/>
                  </a:lnTo>
                  <a:lnTo>
                    <a:pt x="663" y="12"/>
                  </a:lnTo>
                  <a:lnTo>
                    <a:pt x="357" y="8"/>
                  </a:lnTo>
                  <a:lnTo>
                    <a:pt x="202" y="5"/>
                  </a:lnTo>
                  <a:lnTo>
                    <a:pt x="65" y="3"/>
                  </a:lnTo>
                  <a:lnTo>
                    <a:pt x="3" y="0"/>
                  </a:lnTo>
                  <a:lnTo>
                    <a:pt x="0" y="198"/>
                  </a:lnTo>
                  <a:lnTo>
                    <a:pt x="19" y="183"/>
                  </a:lnTo>
                  <a:lnTo>
                    <a:pt x="30" y="180"/>
                  </a:lnTo>
                  <a:lnTo>
                    <a:pt x="41" y="180"/>
                  </a:lnTo>
                  <a:lnTo>
                    <a:pt x="67" y="185"/>
                  </a:lnTo>
                  <a:lnTo>
                    <a:pt x="73" y="190"/>
                  </a:lnTo>
                  <a:lnTo>
                    <a:pt x="97" y="208"/>
                  </a:lnTo>
                  <a:lnTo>
                    <a:pt x="110" y="214"/>
                  </a:lnTo>
                  <a:lnTo>
                    <a:pt x="121" y="220"/>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72" name="Freeform 13"/>
            <p:cNvSpPr>
              <a:spLocks/>
            </p:cNvSpPr>
            <p:nvPr/>
          </p:nvSpPr>
          <p:spPr bwMode="auto">
            <a:xfrm>
              <a:off x="4265894" y="2885337"/>
              <a:ext cx="761725" cy="762778"/>
            </a:xfrm>
            <a:custGeom>
              <a:avLst/>
              <a:gdLst/>
              <a:ahLst/>
              <a:cxnLst>
                <a:cxn ang="0">
                  <a:pos x="639" y="75"/>
                </a:cxn>
                <a:cxn ang="0">
                  <a:pos x="665" y="35"/>
                </a:cxn>
                <a:cxn ang="0">
                  <a:pos x="704" y="32"/>
                </a:cxn>
                <a:cxn ang="0">
                  <a:pos x="750" y="8"/>
                </a:cxn>
                <a:cxn ang="0">
                  <a:pos x="790" y="12"/>
                </a:cxn>
                <a:cxn ang="0">
                  <a:pos x="835" y="32"/>
                </a:cxn>
                <a:cxn ang="0">
                  <a:pos x="869" y="100"/>
                </a:cxn>
                <a:cxn ang="0">
                  <a:pos x="878" y="146"/>
                </a:cxn>
                <a:cxn ang="0">
                  <a:pos x="790" y="182"/>
                </a:cxn>
                <a:cxn ang="0">
                  <a:pos x="761" y="222"/>
                </a:cxn>
                <a:cxn ang="0">
                  <a:pos x="719" y="257"/>
                </a:cxn>
                <a:cxn ang="0">
                  <a:pos x="708" y="342"/>
                </a:cxn>
                <a:cxn ang="0">
                  <a:pos x="681" y="382"/>
                </a:cxn>
                <a:cxn ang="0">
                  <a:pos x="653" y="471"/>
                </a:cxn>
                <a:cxn ang="0">
                  <a:pos x="599" y="499"/>
                </a:cxn>
                <a:cxn ang="0">
                  <a:pos x="570" y="524"/>
                </a:cxn>
                <a:cxn ang="0">
                  <a:pos x="543" y="549"/>
                </a:cxn>
                <a:cxn ang="0">
                  <a:pos x="518" y="644"/>
                </a:cxn>
                <a:cxn ang="0">
                  <a:pos x="291" y="672"/>
                </a:cxn>
                <a:cxn ang="0">
                  <a:pos x="263" y="714"/>
                </a:cxn>
                <a:cxn ang="0">
                  <a:pos x="235" y="739"/>
                </a:cxn>
                <a:cxn ang="0">
                  <a:pos x="208" y="846"/>
                </a:cxn>
                <a:cxn ang="0">
                  <a:pos x="153" y="827"/>
                </a:cxn>
                <a:cxn ang="0">
                  <a:pos x="153" y="794"/>
                </a:cxn>
                <a:cxn ang="0">
                  <a:pos x="155" y="738"/>
                </a:cxn>
                <a:cxn ang="0">
                  <a:pos x="122" y="714"/>
                </a:cxn>
                <a:cxn ang="0">
                  <a:pos x="52" y="704"/>
                </a:cxn>
                <a:cxn ang="0">
                  <a:pos x="13" y="671"/>
                </a:cxn>
                <a:cxn ang="0">
                  <a:pos x="0" y="634"/>
                </a:cxn>
                <a:cxn ang="0">
                  <a:pos x="28" y="549"/>
                </a:cxn>
                <a:cxn ang="0">
                  <a:pos x="55" y="505"/>
                </a:cxn>
                <a:cxn ang="0">
                  <a:pos x="57" y="464"/>
                </a:cxn>
                <a:cxn ang="0">
                  <a:pos x="77" y="427"/>
                </a:cxn>
                <a:cxn ang="0">
                  <a:pos x="66" y="375"/>
                </a:cxn>
                <a:cxn ang="0">
                  <a:pos x="138" y="353"/>
                </a:cxn>
                <a:cxn ang="0">
                  <a:pos x="213" y="329"/>
                </a:cxn>
                <a:cxn ang="0">
                  <a:pos x="231" y="290"/>
                </a:cxn>
                <a:cxn ang="0">
                  <a:pos x="263" y="248"/>
                </a:cxn>
                <a:cxn ang="0">
                  <a:pos x="278" y="213"/>
                </a:cxn>
                <a:cxn ang="0">
                  <a:pos x="288" y="179"/>
                </a:cxn>
                <a:cxn ang="0">
                  <a:pos x="289" y="140"/>
                </a:cxn>
                <a:cxn ang="0">
                  <a:pos x="276" y="92"/>
                </a:cxn>
                <a:cxn ang="0">
                  <a:pos x="320" y="68"/>
                </a:cxn>
                <a:cxn ang="0">
                  <a:pos x="363" y="50"/>
                </a:cxn>
                <a:cxn ang="0">
                  <a:pos x="400" y="63"/>
                </a:cxn>
                <a:cxn ang="0">
                  <a:pos x="405" y="106"/>
                </a:cxn>
                <a:cxn ang="0">
                  <a:pos x="443" y="145"/>
                </a:cxn>
                <a:cxn ang="0">
                  <a:pos x="470" y="117"/>
                </a:cxn>
                <a:cxn ang="0">
                  <a:pos x="510" y="88"/>
                </a:cxn>
                <a:cxn ang="0">
                  <a:pos x="543" y="68"/>
                </a:cxn>
                <a:cxn ang="0">
                  <a:pos x="578" y="80"/>
                </a:cxn>
                <a:cxn ang="0">
                  <a:pos x="619" y="88"/>
                </a:cxn>
              </a:cxnLst>
              <a:rect l="0" t="0" r="r" b="b"/>
              <a:pathLst>
                <a:path w="884" h="847">
                  <a:moveTo>
                    <a:pt x="619" y="88"/>
                  </a:moveTo>
                  <a:lnTo>
                    <a:pt x="630" y="92"/>
                  </a:lnTo>
                  <a:lnTo>
                    <a:pt x="638" y="86"/>
                  </a:lnTo>
                  <a:lnTo>
                    <a:pt x="639" y="75"/>
                  </a:lnTo>
                  <a:lnTo>
                    <a:pt x="639" y="63"/>
                  </a:lnTo>
                  <a:lnTo>
                    <a:pt x="639" y="52"/>
                  </a:lnTo>
                  <a:lnTo>
                    <a:pt x="655" y="35"/>
                  </a:lnTo>
                  <a:lnTo>
                    <a:pt x="665" y="35"/>
                  </a:lnTo>
                  <a:lnTo>
                    <a:pt x="675" y="40"/>
                  </a:lnTo>
                  <a:lnTo>
                    <a:pt x="686" y="46"/>
                  </a:lnTo>
                  <a:lnTo>
                    <a:pt x="697" y="40"/>
                  </a:lnTo>
                  <a:lnTo>
                    <a:pt x="704" y="32"/>
                  </a:lnTo>
                  <a:lnTo>
                    <a:pt x="713" y="32"/>
                  </a:lnTo>
                  <a:lnTo>
                    <a:pt x="726" y="23"/>
                  </a:lnTo>
                  <a:lnTo>
                    <a:pt x="737" y="17"/>
                  </a:lnTo>
                  <a:lnTo>
                    <a:pt x="750" y="8"/>
                  </a:lnTo>
                  <a:lnTo>
                    <a:pt x="756" y="3"/>
                  </a:lnTo>
                  <a:lnTo>
                    <a:pt x="770" y="0"/>
                  </a:lnTo>
                  <a:lnTo>
                    <a:pt x="778" y="5"/>
                  </a:lnTo>
                  <a:lnTo>
                    <a:pt x="790" y="12"/>
                  </a:lnTo>
                  <a:lnTo>
                    <a:pt x="801" y="8"/>
                  </a:lnTo>
                  <a:lnTo>
                    <a:pt x="811" y="8"/>
                  </a:lnTo>
                  <a:lnTo>
                    <a:pt x="826" y="23"/>
                  </a:lnTo>
                  <a:lnTo>
                    <a:pt x="835" y="32"/>
                  </a:lnTo>
                  <a:lnTo>
                    <a:pt x="844" y="83"/>
                  </a:lnTo>
                  <a:lnTo>
                    <a:pt x="851" y="88"/>
                  </a:lnTo>
                  <a:lnTo>
                    <a:pt x="858" y="97"/>
                  </a:lnTo>
                  <a:lnTo>
                    <a:pt x="869" y="100"/>
                  </a:lnTo>
                  <a:lnTo>
                    <a:pt x="883" y="115"/>
                  </a:lnTo>
                  <a:lnTo>
                    <a:pt x="883" y="130"/>
                  </a:lnTo>
                  <a:lnTo>
                    <a:pt x="883" y="137"/>
                  </a:lnTo>
                  <a:lnTo>
                    <a:pt x="878" y="146"/>
                  </a:lnTo>
                  <a:lnTo>
                    <a:pt x="869" y="155"/>
                  </a:lnTo>
                  <a:lnTo>
                    <a:pt x="869" y="166"/>
                  </a:lnTo>
                  <a:lnTo>
                    <a:pt x="786" y="166"/>
                  </a:lnTo>
                  <a:lnTo>
                    <a:pt x="790" y="182"/>
                  </a:lnTo>
                  <a:lnTo>
                    <a:pt x="775" y="182"/>
                  </a:lnTo>
                  <a:lnTo>
                    <a:pt x="775" y="208"/>
                  </a:lnTo>
                  <a:lnTo>
                    <a:pt x="761" y="208"/>
                  </a:lnTo>
                  <a:lnTo>
                    <a:pt x="761" y="222"/>
                  </a:lnTo>
                  <a:lnTo>
                    <a:pt x="733" y="222"/>
                  </a:lnTo>
                  <a:lnTo>
                    <a:pt x="733" y="237"/>
                  </a:lnTo>
                  <a:lnTo>
                    <a:pt x="719" y="237"/>
                  </a:lnTo>
                  <a:lnTo>
                    <a:pt x="719" y="257"/>
                  </a:lnTo>
                  <a:lnTo>
                    <a:pt x="719" y="292"/>
                  </a:lnTo>
                  <a:lnTo>
                    <a:pt x="719" y="315"/>
                  </a:lnTo>
                  <a:lnTo>
                    <a:pt x="706" y="315"/>
                  </a:lnTo>
                  <a:lnTo>
                    <a:pt x="708" y="342"/>
                  </a:lnTo>
                  <a:lnTo>
                    <a:pt x="697" y="342"/>
                  </a:lnTo>
                  <a:lnTo>
                    <a:pt x="695" y="362"/>
                  </a:lnTo>
                  <a:lnTo>
                    <a:pt x="681" y="367"/>
                  </a:lnTo>
                  <a:lnTo>
                    <a:pt x="681" y="382"/>
                  </a:lnTo>
                  <a:lnTo>
                    <a:pt x="666" y="382"/>
                  </a:lnTo>
                  <a:lnTo>
                    <a:pt x="666" y="435"/>
                  </a:lnTo>
                  <a:lnTo>
                    <a:pt x="653" y="435"/>
                  </a:lnTo>
                  <a:lnTo>
                    <a:pt x="653" y="471"/>
                  </a:lnTo>
                  <a:lnTo>
                    <a:pt x="639" y="471"/>
                  </a:lnTo>
                  <a:lnTo>
                    <a:pt x="639" y="485"/>
                  </a:lnTo>
                  <a:lnTo>
                    <a:pt x="599" y="485"/>
                  </a:lnTo>
                  <a:lnTo>
                    <a:pt x="599" y="499"/>
                  </a:lnTo>
                  <a:lnTo>
                    <a:pt x="585" y="499"/>
                  </a:lnTo>
                  <a:lnTo>
                    <a:pt x="585" y="511"/>
                  </a:lnTo>
                  <a:lnTo>
                    <a:pt x="570" y="511"/>
                  </a:lnTo>
                  <a:lnTo>
                    <a:pt x="570" y="524"/>
                  </a:lnTo>
                  <a:lnTo>
                    <a:pt x="558" y="524"/>
                  </a:lnTo>
                  <a:lnTo>
                    <a:pt x="558" y="537"/>
                  </a:lnTo>
                  <a:lnTo>
                    <a:pt x="543" y="537"/>
                  </a:lnTo>
                  <a:lnTo>
                    <a:pt x="543" y="549"/>
                  </a:lnTo>
                  <a:lnTo>
                    <a:pt x="530" y="549"/>
                  </a:lnTo>
                  <a:lnTo>
                    <a:pt x="530" y="564"/>
                  </a:lnTo>
                  <a:lnTo>
                    <a:pt x="518" y="564"/>
                  </a:lnTo>
                  <a:lnTo>
                    <a:pt x="518" y="644"/>
                  </a:lnTo>
                  <a:lnTo>
                    <a:pt x="496" y="644"/>
                  </a:lnTo>
                  <a:lnTo>
                    <a:pt x="476" y="644"/>
                  </a:lnTo>
                  <a:lnTo>
                    <a:pt x="291" y="649"/>
                  </a:lnTo>
                  <a:lnTo>
                    <a:pt x="291" y="672"/>
                  </a:lnTo>
                  <a:lnTo>
                    <a:pt x="278" y="672"/>
                  </a:lnTo>
                  <a:lnTo>
                    <a:pt x="278" y="689"/>
                  </a:lnTo>
                  <a:lnTo>
                    <a:pt x="263" y="689"/>
                  </a:lnTo>
                  <a:lnTo>
                    <a:pt x="263" y="714"/>
                  </a:lnTo>
                  <a:lnTo>
                    <a:pt x="251" y="714"/>
                  </a:lnTo>
                  <a:lnTo>
                    <a:pt x="251" y="729"/>
                  </a:lnTo>
                  <a:lnTo>
                    <a:pt x="235" y="729"/>
                  </a:lnTo>
                  <a:lnTo>
                    <a:pt x="235" y="739"/>
                  </a:lnTo>
                  <a:lnTo>
                    <a:pt x="222" y="739"/>
                  </a:lnTo>
                  <a:lnTo>
                    <a:pt x="222" y="754"/>
                  </a:lnTo>
                  <a:lnTo>
                    <a:pt x="211" y="754"/>
                  </a:lnTo>
                  <a:lnTo>
                    <a:pt x="208" y="846"/>
                  </a:lnTo>
                  <a:lnTo>
                    <a:pt x="197" y="838"/>
                  </a:lnTo>
                  <a:lnTo>
                    <a:pt x="170" y="843"/>
                  </a:lnTo>
                  <a:lnTo>
                    <a:pt x="158" y="836"/>
                  </a:lnTo>
                  <a:lnTo>
                    <a:pt x="153" y="827"/>
                  </a:lnTo>
                  <a:lnTo>
                    <a:pt x="148" y="819"/>
                  </a:lnTo>
                  <a:lnTo>
                    <a:pt x="148" y="807"/>
                  </a:lnTo>
                  <a:lnTo>
                    <a:pt x="150" y="801"/>
                  </a:lnTo>
                  <a:lnTo>
                    <a:pt x="153" y="794"/>
                  </a:lnTo>
                  <a:lnTo>
                    <a:pt x="155" y="771"/>
                  </a:lnTo>
                  <a:lnTo>
                    <a:pt x="155" y="759"/>
                  </a:lnTo>
                  <a:lnTo>
                    <a:pt x="155" y="749"/>
                  </a:lnTo>
                  <a:lnTo>
                    <a:pt x="155" y="738"/>
                  </a:lnTo>
                  <a:lnTo>
                    <a:pt x="148" y="734"/>
                  </a:lnTo>
                  <a:lnTo>
                    <a:pt x="142" y="729"/>
                  </a:lnTo>
                  <a:lnTo>
                    <a:pt x="131" y="718"/>
                  </a:lnTo>
                  <a:lnTo>
                    <a:pt x="122" y="714"/>
                  </a:lnTo>
                  <a:lnTo>
                    <a:pt x="98" y="712"/>
                  </a:lnTo>
                  <a:lnTo>
                    <a:pt x="77" y="705"/>
                  </a:lnTo>
                  <a:lnTo>
                    <a:pt x="63" y="704"/>
                  </a:lnTo>
                  <a:lnTo>
                    <a:pt x="52" y="704"/>
                  </a:lnTo>
                  <a:lnTo>
                    <a:pt x="43" y="699"/>
                  </a:lnTo>
                  <a:lnTo>
                    <a:pt x="21" y="689"/>
                  </a:lnTo>
                  <a:lnTo>
                    <a:pt x="17" y="679"/>
                  </a:lnTo>
                  <a:lnTo>
                    <a:pt x="13" y="671"/>
                  </a:lnTo>
                  <a:lnTo>
                    <a:pt x="10" y="658"/>
                  </a:lnTo>
                  <a:lnTo>
                    <a:pt x="6" y="652"/>
                  </a:lnTo>
                  <a:lnTo>
                    <a:pt x="3" y="644"/>
                  </a:lnTo>
                  <a:lnTo>
                    <a:pt x="0" y="634"/>
                  </a:lnTo>
                  <a:lnTo>
                    <a:pt x="1" y="624"/>
                  </a:lnTo>
                  <a:lnTo>
                    <a:pt x="8" y="579"/>
                  </a:lnTo>
                  <a:lnTo>
                    <a:pt x="18" y="554"/>
                  </a:lnTo>
                  <a:lnTo>
                    <a:pt x="28" y="549"/>
                  </a:lnTo>
                  <a:lnTo>
                    <a:pt x="40" y="537"/>
                  </a:lnTo>
                  <a:lnTo>
                    <a:pt x="43" y="525"/>
                  </a:lnTo>
                  <a:lnTo>
                    <a:pt x="52" y="512"/>
                  </a:lnTo>
                  <a:lnTo>
                    <a:pt x="55" y="505"/>
                  </a:lnTo>
                  <a:lnTo>
                    <a:pt x="52" y="494"/>
                  </a:lnTo>
                  <a:lnTo>
                    <a:pt x="52" y="484"/>
                  </a:lnTo>
                  <a:lnTo>
                    <a:pt x="52" y="471"/>
                  </a:lnTo>
                  <a:lnTo>
                    <a:pt x="57" y="464"/>
                  </a:lnTo>
                  <a:lnTo>
                    <a:pt x="63" y="452"/>
                  </a:lnTo>
                  <a:lnTo>
                    <a:pt x="68" y="445"/>
                  </a:lnTo>
                  <a:lnTo>
                    <a:pt x="75" y="437"/>
                  </a:lnTo>
                  <a:lnTo>
                    <a:pt x="77" y="427"/>
                  </a:lnTo>
                  <a:lnTo>
                    <a:pt x="68" y="407"/>
                  </a:lnTo>
                  <a:lnTo>
                    <a:pt x="63" y="399"/>
                  </a:lnTo>
                  <a:lnTo>
                    <a:pt x="63" y="387"/>
                  </a:lnTo>
                  <a:lnTo>
                    <a:pt x="66" y="375"/>
                  </a:lnTo>
                  <a:lnTo>
                    <a:pt x="73" y="367"/>
                  </a:lnTo>
                  <a:lnTo>
                    <a:pt x="80" y="362"/>
                  </a:lnTo>
                  <a:lnTo>
                    <a:pt x="126" y="345"/>
                  </a:lnTo>
                  <a:lnTo>
                    <a:pt x="138" y="353"/>
                  </a:lnTo>
                  <a:lnTo>
                    <a:pt x="150" y="355"/>
                  </a:lnTo>
                  <a:lnTo>
                    <a:pt x="193" y="342"/>
                  </a:lnTo>
                  <a:lnTo>
                    <a:pt x="211" y="342"/>
                  </a:lnTo>
                  <a:lnTo>
                    <a:pt x="213" y="329"/>
                  </a:lnTo>
                  <a:lnTo>
                    <a:pt x="220" y="320"/>
                  </a:lnTo>
                  <a:lnTo>
                    <a:pt x="222" y="313"/>
                  </a:lnTo>
                  <a:lnTo>
                    <a:pt x="228" y="300"/>
                  </a:lnTo>
                  <a:lnTo>
                    <a:pt x="231" y="290"/>
                  </a:lnTo>
                  <a:lnTo>
                    <a:pt x="233" y="280"/>
                  </a:lnTo>
                  <a:lnTo>
                    <a:pt x="253" y="272"/>
                  </a:lnTo>
                  <a:lnTo>
                    <a:pt x="260" y="265"/>
                  </a:lnTo>
                  <a:lnTo>
                    <a:pt x="263" y="248"/>
                  </a:lnTo>
                  <a:lnTo>
                    <a:pt x="260" y="232"/>
                  </a:lnTo>
                  <a:lnTo>
                    <a:pt x="265" y="225"/>
                  </a:lnTo>
                  <a:lnTo>
                    <a:pt x="273" y="219"/>
                  </a:lnTo>
                  <a:lnTo>
                    <a:pt x="278" y="213"/>
                  </a:lnTo>
                  <a:lnTo>
                    <a:pt x="288" y="205"/>
                  </a:lnTo>
                  <a:lnTo>
                    <a:pt x="293" y="195"/>
                  </a:lnTo>
                  <a:lnTo>
                    <a:pt x="293" y="188"/>
                  </a:lnTo>
                  <a:lnTo>
                    <a:pt x="288" y="179"/>
                  </a:lnTo>
                  <a:lnTo>
                    <a:pt x="280" y="170"/>
                  </a:lnTo>
                  <a:lnTo>
                    <a:pt x="280" y="162"/>
                  </a:lnTo>
                  <a:lnTo>
                    <a:pt x="283" y="150"/>
                  </a:lnTo>
                  <a:lnTo>
                    <a:pt x="289" y="140"/>
                  </a:lnTo>
                  <a:lnTo>
                    <a:pt x="289" y="132"/>
                  </a:lnTo>
                  <a:lnTo>
                    <a:pt x="278" y="112"/>
                  </a:lnTo>
                  <a:lnTo>
                    <a:pt x="273" y="100"/>
                  </a:lnTo>
                  <a:lnTo>
                    <a:pt x="276" y="92"/>
                  </a:lnTo>
                  <a:lnTo>
                    <a:pt x="288" y="86"/>
                  </a:lnTo>
                  <a:lnTo>
                    <a:pt x="298" y="77"/>
                  </a:lnTo>
                  <a:lnTo>
                    <a:pt x="307" y="72"/>
                  </a:lnTo>
                  <a:lnTo>
                    <a:pt x="320" y="68"/>
                  </a:lnTo>
                  <a:lnTo>
                    <a:pt x="341" y="63"/>
                  </a:lnTo>
                  <a:lnTo>
                    <a:pt x="348" y="57"/>
                  </a:lnTo>
                  <a:lnTo>
                    <a:pt x="351" y="50"/>
                  </a:lnTo>
                  <a:lnTo>
                    <a:pt x="363" y="50"/>
                  </a:lnTo>
                  <a:lnTo>
                    <a:pt x="373" y="52"/>
                  </a:lnTo>
                  <a:lnTo>
                    <a:pt x="380" y="63"/>
                  </a:lnTo>
                  <a:lnTo>
                    <a:pt x="388" y="68"/>
                  </a:lnTo>
                  <a:lnTo>
                    <a:pt x="400" y="63"/>
                  </a:lnTo>
                  <a:lnTo>
                    <a:pt x="407" y="57"/>
                  </a:lnTo>
                  <a:lnTo>
                    <a:pt x="418" y="72"/>
                  </a:lnTo>
                  <a:lnTo>
                    <a:pt x="414" y="88"/>
                  </a:lnTo>
                  <a:lnTo>
                    <a:pt x="405" y="106"/>
                  </a:lnTo>
                  <a:lnTo>
                    <a:pt x="405" y="117"/>
                  </a:lnTo>
                  <a:lnTo>
                    <a:pt x="420" y="132"/>
                  </a:lnTo>
                  <a:lnTo>
                    <a:pt x="427" y="137"/>
                  </a:lnTo>
                  <a:lnTo>
                    <a:pt x="443" y="145"/>
                  </a:lnTo>
                  <a:lnTo>
                    <a:pt x="450" y="145"/>
                  </a:lnTo>
                  <a:lnTo>
                    <a:pt x="460" y="132"/>
                  </a:lnTo>
                  <a:lnTo>
                    <a:pt x="465" y="125"/>
                  </a:lnTo>
                  <a:lnTo>
                    <a:pt x="470" y="117"/>
                  </a:lnTo>
                  <a:lnTo>
                    <a:pt x="481" y="112"/>
                  </a:lnTo>
                  <a:lnTo>
                    <a:pt x="488" y="106"/>
                  </a:lnTo>
                  <a:lnTo>
                    <a:pt x="501" y="92"/>
                  </a:lnTo>
                  <a:lnTo>
                    <a:pt x="510" y="88"/>
                  </a:lnTo>
                  <a:lnTo>
                    <a:pt x="518" y="77"/>
                  </a:lnTo>
                  <a:lnTo>
                    <a:pt x="523" y="68"/>
                  </a:lnTo>
                  <a:lnTo>
                    <a:pt x="534" y="68"/>
                  </a:lnTo>
                  <a:lnTo>
                    <a:pt x="543" y="68"/>
                  </a:lnTo>
                  <a:lnTo>
                    <a:pt x="550" y="68"/>
                  </a:lnTo>
                  <a:lnTo>
                    <a:pt x="561" y="68"/>
                  </a:lnTo>
                  <a:lnTo>
                    <a:pt x="570" y="72"/>
                  </a:lnTo>
                  <a:lnTo>
                    <a:pt x="578" y="80"/>
                  </a:lnTo>
                  <a:lnTo>
                    <a:pt x="583" y="86"/>
                  </a:lnTo>
                  <a:lnTo>
                    <a:pt x="592" y="92"/>
                  </a:lnTo>
                  <a:lnTo>
                    <a:pt x="608" y="88"/>
                  </a:lnTo>
                  <a:lnTo>
                    <a:pt x="619" y="88"/>
                  </a:lnTo>
                </a:path>
              </a:pathLst>
            </a:custGeom>
            <a:solidFill>
              <a:srgbClr val="349D96"/>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73" name="Freeform 14"/>
            <p:cNvSpPr>
              <a:spLocks/>
            </p:cNvSpPr>
            <p:nvPr/>
          </p:nvSpPr>
          <p:spPr bwMode="auto">
            <a:xfrm>
              <a:off x="5070703" y="2183798"/>
              <a:ext cx="425670" cy="949194"/>
            </a:xfrm>
            <a:custGeom>
              <a:avLst/>
              <a:gdLst/>
              <a:ahLst/>
              <a:cxnLst>
                <a:cxn ang="0">
                  <a:pos x="490" y="299"/>
                </a:cxn>
                <a:cxn ang="0">
                  <a:pos x="481" y="267"/>
                </a:cxn>
                <a:cxn ang="0">
                  <a:pos x="474" y="240"/>
                </a:cxn>
                <a:cxn ang="0">
                  <a:pos x="476" y="220"/>
                </a:cxn>
                <a:cxn ang="0">
                  <a:pos x="474" y="197"/>
                </a:cxn>
                <a:cxn ang="0">
                  <a:pos x="458" y="186"/>
                </a:cxn>
                <a:cxn ang="0">
                  <a:pos x="446" y="159"/>
                </a:cxn>
                <a:cxn ang="0">
                  <a:pos x="423" y="126"/>
                </a:cxn>
                <a:cxn ang="0">
                  <a:pos x="413" y="97"/>
                </a:cxn>
                <a:cxn ang="0">
                  <a:pos x="419" y="70"/>
                </a:cxn>
                <a:cxn ang="0">
                  <a:pos x="413" y="26"/>
                </a:cxn>
                <a:cxn ang="0">
                  <a:pos x="413" y="6"/>
                </a:cxn>
                <a:cxn ang="0">
                  <a:pos x="325" y="1"/>
                </a:cxn>
                <a:cxn ang="0">
                  <a:pos x="21" y="319"/>
                </a:cxn>
                <a:cxn ang="0">
                  <a:pos x="21" y="477"/>
                </a:cxn>
                <a:cxn ang="0">
                  <a:pos x="41" y="954"/>
                </a:cxn>
                <a:cxn ang="0">
                  <a:pos x="53" y="979"/>
                </a:cxn>
                <a:cxn ang="0">
                  <a:pos x="83" y="985"/>
                </a:cxn>
                <a:cxn ang="0">
                  <a:pos x="112" y="994"/>
                </a:cxn>
                <a:cxn ang="0">
                  <a:pos x="125" y="963"/>
                </a:cxn>
                <a:cxn ang="0">
                  <a:pos x="155" y="966"/>
                </a:cxn>
                <a:cxn ang="0">
                  <a:pos x="185" y="966"/>
                </a:cxn>
                <a:cxn ang="0">
                  <a:pos x="210" y="965"/>
                </a:cxn>
                <a:cxn ang="0">
                  <a:pos x="235" y="994"/>
                </a:cxn>
                <a:cxn ang="0">
                  <a:pos x="243" y="1014"/>
                </a:cxn>
                <a:cxn ang="0">
                  <a:pos x="288" y="1014"/>
                </a:cxn>
                <a:cxn ang="0">
                  <a:pos x="303" y="1043"/>
                </a:cxn>
                <a:cxn ang="0">
                  <a:pos x="353" y="1041"/>
                </a:cxn>
                <a:cxn ang="0">
                  <a:pos x="359" y="1005"/>
                </a:cxn>
                <a:cxn ang="0">
                  <a:pos x="358" y="971"/>
                </a:cxn>
                <a:cxn ang="0">
                  <a:pos x="353" y="941"/>
                </a:cxn>
                <a:cxn ang="0">
                  <a:pos x="341" y="906"/>
                </a:cxn>
                <a:cxn ang="0">
                  <a:pos x="348" y="854"/>
                </a:cxn>
                <a:cxn ang="0">
                  <a:pos x="399" y="861"/>
                </a:cxn>
                <a:cxn ang="0">
                  <a:pos x="423" y="845"/>
                </a:cxn>
                <a:cxn ang="0">
                  <a:pos x="428" y="818"/>
                </a:cxn>
                <a:cxn ang="0">
                  <a:pos x="412" y="789"/>
                </a:cxn>
                <a:cxn ang="0">
                  <a:pos x="434" y="774"/>
                </a:cxn>
                <a:cxn ang="0">
                  <a:pos x="452" y="747"/>
                </a:cxn>
                <a:cxn ang="0">
                  <a:pos x="454" y="714"/>
                </a:cxn>
                <a:cxn ang="0">
                  <a:pos x="485" y="656"/>
                </a:cxn>
                <a:cxn ang="0">
                  <a:pos x="468" y="626"/>
                </a:cxn>
                <a:cxn ang="0">
                  <a:pos x="456" y="596"/>
                </a:cxn>
                <a:cxn ang="0">
                  <a:pos x="446" y="554"/>
                </a:cxn>
                <a:cxn ang="0">
                  <a:pos x="436" y="519"/>
                </a:cxn>
                <a:cxn ang="0">
                  <a:pos x="428" y="491"/>
                </a:cxn>
                <a:cxn ang="0">
                  <a:pos x="445" y="464"/>
                </a:cxn>
                <a:cxn ang="0">
                  <a:pos x="458" y="427"/>
                </a:cxn>
                <a:cxn ang="0">
                  <a:pos x="470" y="409"/>
                </a:cxn>
                <a:cxn ang="0">
                  <a:pos x="476" y="375"/>
                </a:cxn>
                <a:cxn ang="0">
                  <a:pos x="479" y="342"/>
                </a:cxn>
                <a:cxn ang="0">
                  <a:pos x="493" y="319"/>
                </a:cxn>
              </a:cxnLst>
              <a:rect l="0" t="0" r="r" b="b"/>
              <a:pathLst>
                <a:path w="494" h="1054">
                  <a:moveTo>
                    <a:pt x="493" y="319"/>
                  </a:moveTo>
                  <a:lnTo>
                    <a:pt x="493" y="310"/>
                  </a:lnTo>
                  <a:lnTo>
                    <a:pt x="490" y="299"/>
                  </a:lnTo>
                  <a:lnTo>
                    <a:pt x="488" y="290"/>
                  </a:lnTo>
                  <a:lnTo>
                    <a:pt x="486" y="280"/>
                  </a:lnTo>
                  <a:lnTo>
                    <a:pt x="481" y="267"/>
                  </a:lnTo>
                  <a:lnTo>
                    <a:pt x="481" y="262"/>
                  </a:lnTo>
                  <a:lnTo>
                    <a:pt x="481" y="250"/>
                  </a:lnTo>
                  <a:lnTo>
                    <a:pt x="474" y="240"/>
                  </a:lnTo>
                  <a:lnTo>
                    <a:pt x="481" y="232"/>
                  </a:lnTo>
                  <a:lnTo>
                    <a:pt x="474" y="230"/>
                  </a:lnTo>
                  <a:lnTo>
                    <a:pt x="476" y="220"/>
                  </a:lnTo>
                  <a:lnTo>
                    <a:pt x="470" y="215"/>
                  </a:lnTo>
                  <a:lnTo>
                    <a:pt x="470" y="205"/>
                  </a:lnTo>
                  <a:lnTo>
                    <a:pt x="474" y="197"/>
                  </a:lnTo>
                  <a:lnTo>
                    <a:pt x="470" y="188"/>
                  </a:lnTo>
                  <a:lnTo>
                    <a:pt x="461" y="195"/>
                  </a:lnTo>
                  <a:lnTo>
                    <a:pt x="458" y="186"/>
                  </a:lnTo>
                  <a:lnTo>
                    <a:pt x="452" y="179"/>
                  </a:lnTo>
                  <a:lnTo>
                    <a:pt x="452" y="168"/>
                  </a:lnTo>
                  <a:lnTo>
                    <a:pt x="446" y="159"/>
                  </a:lnTo>
                  <a:lnTo>
                    <a:pt x="445" y="152"/>
                  </a:lnTo>
                  <a:lnTo>
                    <a:pt x="428" y="139"/>
                  </a:lnTo>
                  <a:lnTo>
                    <a:pt x="423" y="126"/>
                  </a:lnTo>
                  <a:lnTo>
                    <a:pt x="423" y="113"/>
                  </a:lnTo>
                  <a:lnTo>
                    <a:pt x="413" y="108"/>
                  </a:lnTo>
                  <a:lnTo>
                    <a:pt x="413" y="97"/>
                  </a:lnTo>
                  <a:lnTo>
                    <a:pt x="418" y="88"/>
                  </a:lnTo>
                  <a:lnTo>
                    <a:pt x="423" y="79"/>
                  </a:lnTo>
                  <a:lnTo>
                    <a:pt x="419" y="70"/>
                  </a:lnTo>
                  <a:lnTo>
                    <a:pt x="412" y="59"/>
                  </a:lnTo>
                  <a:lnTo>
                    <a:pt x="408" y="50"/>
                  </a:lnTo>
                  <a:lnTo>
                    <a:pt x="413" y="26"/>
                  </a:lnTo>
                  <a:lnTo>
                    <a:pt x="405" y="25"/>
                  </a:lnTo>
                  <a:lnTo>
                    <a:pt x="408" y="15"/>
                  </a:lnTo>
                  <a:lnTo>
                    <a:pt x="413" y="6"/>
                  </a:lnTo>
                  <a:lnTo>
                    <a:pt x="408" y="0"/>
                  </a:lnTo>
                  <a:lnTo>
                    <a:pt x="421" y="0"/>
                  </a:lnTo>
                  <a:lnTo>
                    <a:pt x="325" y="1"/>
                  </a:lnTo>
                  <a:lnTo>
                    <a:pt x="13" y="6"/>
                  </a:lnTo>
                  <a:lnTo>
                    <a:pt x="15" y="162"/>
                  </a:lnTo>
                  <a:lnTo>
                    <a:pt x="21" y="319"/>
                  </a:lnTo>
                  <a:lnTo>
                    <a:pt x="0" y="319"/>
                  </a:lnTo>
                  <a:lnTo>
                    <a:pt x="3" y="477"/>
                  </a:lnTo>
                  <a:lnTo>
                    <a:pt x="21" y="477"/>
                  </a:lnTo>
                  <a:lnTo>
                    <a:pt x="26" y="943"/>
                  </a:lnTo>
                  <a:lnTo>
                    <a:pt x="32" y="946"/>
                  </a:lnTo>
                  <a:lnTo>
                    <a:pt x="41" y="954"/>
                  </a:lnTo>
                  <a:lnTo>
                    <a:pt x="41" y="965"/>
                  </a:lnTo>
                  <a:lnTo>
                    <a:pt x="46" y="972"/>
                  </a:lnTo>
                  <a:lnTo>
                    <a:pt x="53" y="979"/>
                  </a:lnTo>
                  <a:lnTo>
                    <a:pt x="63" y="983"/>
                  </a:lnTo>
                  <a:lnTo>
                    <a:pt x="73" y="983"/>
                  </a:lnTo>
                  <a:lnTo>
                    <a:pt x="83" y="985"/>
                  </a:lnTo>
                  <a:lnTo>
                    <a:pt x="93" y="990"/>
                  </a:lnTo>
                  <a:lnTo>
                    <a:pt x="103" y="994"/>
                  </a:lnTo>
                  <a:lnTo>
                    <a:pt x="112" y="994"/>
                  </a:lnTo>
                  <a:lnTo>
                    <a:pt x="121" y="990"/>
                  </a:lnTo>
                  <a:lnTo>
                    <a:pt x="121" y="979"/>
                  </a:lnTo>
                  <a:lnTo>
                    <a:pt x="125" y="963"/>
                  </a:lnTo>
                  <a:lnTo>
                    <a:pt x="132" y="956"/>
                  </a:lnTo>
                  <a:lnTo>
                    <a:pt x="139" y="956"/>
                  </a:lnTo>
                  <a:lnTo>
                    <a:pt x="155" y="966"/>
                  </a:lnTo>
                  <a:lnTo>
                    <a:pt x="165" y="971"/>
                  </a:lnTo>
                  <a:lnTo>
                    <a:pt x="172" y="966"/>
                  </a:lnTo>
                  <a:lnTo>
                    <a:pt x="185" y="966"/>
                  </a:lnTo>
                  <a:lnTo>
                    <a:pt x="195" y="966"/>
                  </a:lnTo>
                  <a:lnTo>
                    <a:pt x="203" y="965"/>
                  </a:lnTo>
                  <a:lnTo>
                    <a:pt x="210" y="965"/>
                  </a:lnTo>
                  <a:lnTo>
                    <a:pt x="235" y="972"/>
                  </a:lnTo>
                  <a:lnTo>
                    <a:pt x="238" y="983"/>
                  </a:lnTo>
                  <a:lnTo>
                    <a:pt x="235" y="994"/>
                  </a:lnTo>
                  <a:lnTo>
                    <a:pt x="232" y="1003"/>
                  </a:lnTo>
                  <a:lnTo>
                    <a:pt x="235" y="1012"/>
                  </a:lnTo>
                  <a:lnTo>
                    <a:pt x="243" y="1014"/>
                  </a:lnTo>
                  <a:lnTo>
                    <a:pt x="259" y="1014"/>
                  </a:lnTo>
                  <a:lnTo>
                    <a:pt x="283" y="1008"/>
                  </a:lnTo>
                  <a:lnTo>
                    <a:pt x="288" y="1014"/>
                  </a:lnTo>
                  <a:lnTo>
                    <a:pt x="288" y="1025"/>
                  </a:lnTo>
                  <a:lnTo>
                    <a:pt x="293" y="1038"/>
                  </a:lnTo>
                  <a:lnTo>
                    <a:pt x="303" y="1043"/>
                  </a:lnTo>
                  <a:lnTo>
                    <a:pt x="339" y="1053"/>
                  </a:lnTo>
                  <a:lnTo>
                    <a:pt x="348" y="1048"/>
                  </a:lnTo>
                  <a:lnTo>
                    <a:pt x="353" y="1041"/>
                  </a:lnTo>
                  <a:lnTo>
                    <a:pt x="358" y="1028"/>
                  </a:lnTo>
                  <a:lnTo>
                    <a:pt x="359" y="1018"/>
                  </a:lnTo>
                  <a:lnTo>
                    <a:pt x="359" y="1005"/>
                  </a:lnTo>
                  <a:lnTo>
                    <a:pt x="363" y="994"/>
                  </a:lnTo>
                  <a:lnTo>
                    <a:pt x="363" y="983"/>
                  </a:lnTo>
                  <a:lnTo>
                    <a:pt x="358" y="971"/>
                  </a:lnTo>
                  <a:lnTo>
                    <a:pt x="352" y="965"/>
                  </a:lnTo>
                  <a:lnTo>
                    <a:pt x="352" y="954"/>
                  </a:lnTo>
                  <a:lnTo>
                    <a:pt x="353" y="941"/>
                  </a:lnTo>
                  <a:lnTo>
                    <a:pt x="358" y="926"/>
                  </a:lnTo>
                  <a:lnTo>
                    <a:pt x="348" y="918"/>
                  </a:lnTo>
                  <a:lnTo>
                    <a:pt x="341" y="906"/>
                  </a:lnTo>
                  <a:lnTo>
                    <a:pt x="338" y="901"/>
                  </a:lnTo>
                  <a:lnTo>
                    <a:pt x="323" y="872"/>
                  </a:lnTo>
                  <a:lnTo>
                    <a:pt x="348" y="854"/>
                  </a:lnTo>
                  <a:lnTo>
                    <a:pt x="358" y="854"/>
                  </a:lnTo>
                  <a:lnTo>
                    <a:pt x="378" y="861"/>
                  </a:lnTo>
                  <a:lnTo>
                    <a:pt x="399" y="861"/>
                  </a:lnTo>
                  <a:lnTo>
                    <a:pt x="405" y="854"/>
                  </a:lnTo>
                  <a:lnTo>
                    <a:pt x="413" y="845"/>
                  </a:lnTo>
                  <a:lnTo>
                    <a:pt x="423" y="845"/>
                  </a:lnTo>
                  <a:lnTo>
                    <a:pt x="428" y="839"/>
                  </a:lnTo>
                  <a:lnTo>
                    <a:pt x="428" y="829"/>
                  </a:lnTo>
                  <a:lnTo>
                    <a:pt x="428" y="818"/>
                  </a:lnTo>
                  <a:lnTo>
                    <a:pt x="423" y="803"/>
                  </a:lnTo>
                  <a:lnTo>
                    <a:pt x="413" y="796"/>
                  </a:lnTo>
                  <a:lnTo>
                    <a:pt x="412" y="789"/>
                  </a:lnTo>
                  <a:lnTo>
                    <a:pt x="418" y="776"/>
                  </a:lnTo>
                  <a:lnTo>
                    <a:pt x="426" y="776"/>
                  </a:lnTo>
                  <a:lnTo>
                    <a:pt x="434" y="774"/>
                  </a:lnTo>
                  <a:lnTo>
                    <a:pt x="446" y="767"/>
                  </a:lnTo>
                  <a:lnTo>
                    <a:pt x="452" y="759"/>
                  </a:lnTo>
                  <a:lnTo>
                    <a:pt x="452" y="747"/>
                  </a:lnTo>
                  <a:lnTo>
                    <a:pt x="450" y="736"/>
                  </a:lnTo>
                  <a:lnTo>
                    <a:pt x="450" y="726"/>
                  </a:lnTo>
                  <a:lnTo>
                    <a:pt x="454" y="714"/>
                  </a:lnTo>
                  <a:lnTo>
                    <a:pt x="450" y="706"/>
                  </a:lnTo>
                  <a:lnTo>
                    <a:pt x="476" y="674"/>
                  </a:lnTo>
                  <a:lnTo>
                    <a:pt x="485" y="656"/>
                  </a:lnTo>
                  <a:lnTo>
                    <a:pt x="476" y="647"/>
                  </a:lnTo>
                  <a:lnTo>
                    <a:pt x="474" y="636"/>
                  </a:lnTo>
                  <a:lnTo>
                    <a:pt x="468" y="626"/>
                  </a:lnTo>
                  <a:lnTo>
                    <a:pt x="461" y="616"/>
                  </a:lnTo>
                  <a:lnTo>
                    <a:pt x="458" y="609"/>
                  </a:lnTo>
                  <a:lnTo>
                    <a:pt x="456" y="596"/>
                  </a:lnTo>
                  <a:lnTo>
                    <a:pt x="454" y="587"/>
                  </a:lnTo>
                  <a:lnTo>
                    <a:pt x="452" y="562"/>
                  </a:lnTo>
                  <a:lnTo>
                    <a:pt x="446" y="554"/>
                  </a:lnTo>
                  <a:lnTo>
                    <a:pt x="445" y="542"/>
                  </a:lnTo>
                  <a:lnTo>
                    <a:pt x="436" y="531"/>
                  </a:lnTo>
                  <a:lnTo>
                    <a:pt x="436" y="519"/>
                  </a:lnTo>
                  <a:lnTo>
                    <a:pt x="436" y="507"/>
                  </a:lnTo>
                  <a:lnTo>
                    <a:pt x="434" y="497"/>
                  </a:lnTo>
                  <a:lnTo>
                    <a:pt x="428" y="491"/>
                  </a:lnTo>
                  <a:lnTo>
                    <a:pt x="428" y="479"/>
                  </a:lnTo>
                  <a:lnTo>
                    <a:pt x="436" y="469"/>
                  </a:lnTo>
                  <a:lnTo>
                    <a:pt x="445" y="464"/>
                  </a:lnTo>
                  <a:lnTo>
                    <a:pt x="446" y="447"/>
                  </a:lnTo>
                  <a:lnTo>
                    <a:pt x="450" y="435"/>
                  </a:lnTo>
                  <a:lnTo>
                    <a:pt x="458" y="427"/>
                  </a:lnTo>
                  <a:lnTo>
                    <a:pt x="466" y="427"/>
                  </a:lnTo>
                  <a:lnTo>
                    <a:pt x="474" y="420"/>
                  </a:lnTo>
                  <a:lnTo>
                    <a:pt x="470" y="409"/>
                  </a:lnTo>
                  <a:lnTo>
                    <a:pt x="474" y="397"/>
                  </a:lnTo>
                  <a:lnTo>
                    <a:pt x="474" y="385"/>
                  </a:lnTo>
                  <a:lnTo>
                    <a:pt x="476" y="375"/>
                  </a:lnTo>
                  <a:lnTo>
                    <a:pt x="479" y="362"/>
                  </a:lnTo>
                  <a:lnTo>
                    <a:pt x="476" y="353"/>
                  </a:lnTo>
                  <a:lnTo>
                    <a:pt x="479" y="342"/>
                  </a:lnTo>
                  <a:lnTo>
                    <a:pt x="485" y="333"/>
                  </a:lnTo>
                  <a:lnTo>
                    <a:pt x="486" y="322"/>
                  </a:lnTo>
                  <a:lnTo>
                    <a:pt x="493" y="319"/>
                  </a:lnTo>
                </a:path>
              </a:pathLst>
            </a:custGeom>
            <a:solidFill>
              <a:srgbClr val="349D96"/>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74" name="Freeform 15"/>
            <p:cNvSpPr>
              <a:spLocks/>
            </p:cNvSpPr>
            <p:nvPr/>
          </p:nvSpPr>
          <p:spPr bwMode="auto">
            <a:xfrm>
              <a:off x="4772562" y="4018247"/>
              <a:ext cx="726396" cy="456586"/>
            </a:xfrm>
            <a:custGeom>
              <a:avLst/>
              <a:gdLst/>
              <a:ahLst/>
              <a:cxnLst>
                <a:cxn ang="0">
                  <a:pos x="555" y="266"/>
                </a:cxn>
                <a:cxn ang="0">
                  <a:pos x="552" y="286"/>
                </a:cxn>
                <a:cxn ang="0">
                  <a:pos x="543" y="306"/>
                </a:cxn>
                <a:cxn ang="0">
                  <a:pos x="528" y="326"/>
                </a:cxn>
                <a:cxn ang="0">
                  <a:pos x="513" y="346"/>
                </a:cxn>
                <a:cxn ang="0">
                  <a:pos x="485" y="349"/>
                </a:cxn>
                <a:cxn ang="0">
                  <a:pos x="472" y="378"/>
                </a:cxn>
                <a:cxn ang="0">
                  <a:pos x="468" y="398"/>
                </a:cxn>
                <a:cxn ang="0">
                  <a:pos x="460" y="413"/>
                </a:cxn>
                <a:cxn ang="0">
                  <a:pos x="443" y="413"/>
                </a:cxn>
                <a:cxn ang="0">
                  <a:pos x="427" y="427"/>
                </a:cxn>
                <a:cxn ang="0">
                  <a:pos x="413" y="441"/>
                </a:cxn>
                <a:cxn ang="0">
                  <a:pos x="352" y="459"/>
                </a:cxn>
                <a:cxn ang="0">
                  <a:pos x="325" y="467"/>
                </a:cxn>
                <a:cxn ang="0">
                  <a:pos x="303" y="479"/>
                </a:cxn>
                <a:cxn ang="0">
                  <a:pos x="290" y="494"/>
                </a:cxn>
                <a:cxn ang="0">
                  <a:pos x="228" y="476"/>
                </a:cxn>
                <a:cxn ang="0">
                  <a:pos x="199" y="472"/>
                </a:cxn>
                <a:cxn ang="0">
                  <a:pos x="172" y="463"/>
                </a:cxn>
                <a:cxn ang="0">
                  <a:pos x="139" y="438"/>
                </a:cxn>
                <a:cxn ang="0">
                  <a:pos x="133" y="418"/>
                </a:cxn>
                <a:cxn ang="0">
                  <a:pos x="141" y="389"/>
                </a:cxn>
                <a:cxn ang="0">
                  <a:pos x="133" y="363"/>
                </a:cxn>
                <a:cxn ang="0">
                  <a:pos x="130" y="336"/>
                </a:cxn>
                <a:cxn ang="0">
                  <a:pos x="130" y="313"/>
                </a:cxn>
                <a:cxn ang="0">
                  <a:pos x="133" y="281"/>
                </a:cxn>
                <a:cxn ang="0">
                  <a:pos x="130" y="256"/>
                </a:cxn>
                <a:cxn ang="0">
                  <a:pos x="133" y="236"/>
                </a:cxn>
                <a:cxn ang="0">
                  <a:pos x="125" y="211"/>
                </a:cxn>
                <a:cxn ang="0">
                  <a:pos x="85" y="171"/>
                </a:cxn>
                <a:cxn ang="0">
                  <a:pos x="63" y="160"/>
                </a:cxn>
                <a:cxn ang="0">
                  <a:pos x="33" y="124"/>
                </a:cxn>
                <a:cxn ang="0">
                  <a:pos x="28" y="97"/>
                </a:cxn>
                <a:cxn ang="0">
                  <a:pos x="10" y="88"/>
                </a:cxn>
                <a:cxn ang="0">
                  <a:pos x="0" y="71"/>
                </a:cxn>
                <a:cxn ang="0">
                  <a:pos x="55" y="18"/>
                </a:cxn>
                <a:cxn ang="0">
                  <a:pos x="533" y="6"/>
                </a:cxn>
                <a:cxn ang="0">
                  <a:pos x="814" y="3"/>
                </a:cxn>
                <a:cxn ang="0">
                  <a:pos x="827" y="50"/>
                </a:cxn>
                <a:cxn ang="0">
                  <a:pos x="819" y="71"/>
                </a:cxn>
                <a:cxn ang="0">
                  <a:pos x="830" y="88"/>
                </a:cxn>
                <a:cxn ang="0">
                  <a:pos x="839" y="100"/>
                </a:cxn>
                <a:cxn ang="0">
                  <a:pos x="835" y="117"/>
                </a:cxn>
                <a:cxn ang="0">
                  <a:pos x="832" y="131"/>
                </a:cxn>
                <a:cxn ang="0">
                  <a:pos x="820" y="130"/>
                </a:cxn>
                <a:cxn ang="0">
                  <a:pos x="792" y="130"/>
                </a:cxn>
                <a:cxn ang="0">
                  <a:pos x="777" y="124"/>
                </a:cxn>
                <a:cxn ang="0">
                  <a:pos x="759" y="120"/>
                </a:cxn>
                <a:cxn ang="0">
                  <a:pos x="720" y="138"/>
                </a:cxn>
                <a:cxn ang="0">
                  <a:pos x="699" y="144"/>
                </a:cxn>
                <a:cxn ang="0">
                  <a:pos x="677" y="135"/>
                </a:cxn>
                <a:cxn ang="0">
                  <a:pos x="663" y="130"/>
                </a:cxn>
                <a:cxn ang="0">
                  <a:pos x="648" y="144"/>
                </a:cxn>
                <a:cxn ang="0">
                  <a:pos x="632" y="155"/>
                </a:cxn>
                <a:cxn ang="0">
                  <a:pos x="608" y="170"/>
                </a:cxn>
                <a:cxn ang="0">
                  <a:pos x="585" y="193"/>
                </a:cxn>
                <a:cxn ang="0">
                  <a:pos x="560" y="228"/>
                </a:cxn>
              </a:cxnLst>
              <a:rect l="0" t="0" r="r" b="b"/>
              <a:pathLst>
                <a:path w="843" h="507">
                  <a:moveTo>
                    <a:pt x="565" y="240"/>
                  </a:moveTo>
                  <a:lnTo>
                    <a:pt x="555" y="266"/>
                  </a:lnTo>
                  <a:lnTo>
                    <a:pt x="552" y="275"/>
                  </a:lnTo>
                  <a:lnTo>
                    <a:pt x="552" y="286"/>
                  </a:lnTo>
                  <a:lnTo>
                    <a:pt x="555" y="296"/>
                  </a:lnTo>
                  <a:lnTo>
                    <a:pt x="543" y="306"/>
                  </a:lnTo>
                  <a:lnTo>
                    <a:pt x="533" y="320"/>
                  </a:lnTo>
                  <a:lnTo>
                    <a:pt x="528" y="326"/>
                  </a:lnTo>
                  <a:lnTo>
                    <a:pt x="517" y="331"/>
                  </a:lnTo>
                  <a:lnTo>
                    <a:pt x="513" y="346"/>
                  </a:lnTo>
                  <a:lnTo>
                    <a:pt x="507" y="349"/>
                  </a:lnTo>
                  <a:lnTo>
                    <a:pt x="485" y="349"/>
                  </a:lnTo>
                  <a:lnTo>
                    <a:pt x="472" y="366"/>
                  </a:lnTo>
                  <a:lnTo>
                    <a:pt x="472" y="378"/>
                  </a:lnTo>
                  <a:lnTo>
                    <a:pt x="463" y="387"/>
                  </a:lnTo>
                  <a:lnTo>
                    <a:pt x="468" y="398"/>
                  </a:lnTo>
                  <a:lnTo>
                    <a:pt x="470" y="407"/>
                  </a:lnTo>
                  <a:lnTo>
                    <a:pt x="460" y="413"/>
                  </a:lnTo>
                  <a:lnTo>
                    <a:pt x="452" y="413"/>
                  </a:lnTo>
                  <a:lnTo>
                    <a:pt x="443" y="413"/>
                  </a:lnTo>
                  <a:lnTo>
                    <a:pt x="432" y="418"/>
                  </a:lnTo>
                  <a:lnTo>
                    <a:pt x="427" y="427"/>
                  </a:lnTo>
                  <a:lnTo>
                    <a:pt x="419" y="433"/>
                  </a:lnTo>
                  <a:lnTo>
                    <a:pt x="413" y="441"/>
                  </a:lnTo>
                  <a:lnTo>
                    <a:pt x="408" y="447"/>
                  </a:lnTo>
                  <a:lnTo>
                    <a:pt x="352" y="459"/>
                  </a:lnTo>
                  <a:lnTo>
                    <a:pt x="332" y="461"/>
                  </a:lnTo>
                  <a:lnTo>
                    <a:pt x="325" y="467"/>
                  </a:lnTo>
                  <a:lnTo>
                    <a:pt x="312" y="472"/>
                  </a:lnTo>
                  <a:lnTo>
                    <a:pt x="303" y="479"/>
                  </a:lnTo>
                  <a:lnTo>
                    <a:pt x="295" y="486"/>
                  </a:lnTo>
                  <a:lnTo>
                    <a:pt x="290" y="494"/>
                  </a:lnTo>
                  <a:lnTo>
                    <a:pt x="287" y="506"/>
                  </a:lnTo>
                  <a:lnTo>
                    <a:pt x="228" y="476"/>
                  </a:lnTo>
                  <a:lnTo>
                    <a:pt x="219" y="476"/>
                  </a:lnTo>
                  <a:lnTo>
                    <a:pt x="199" y="472"/>
                  </a:lnTo>
                  <a:lnTo>
                    <a:pt x="186" y="471"/>
                  </a:lnTo>
                  <a:lnTo>
                    <a:pt x="172" y="463"/>
                  </a:lnTo>
                  <a:lnTo>
                    <a:pt x="146" y="441"/>
                  </a:lnTo>
                  <a:lnTo>
                    <a:pt x="139" y="438"/>
                  </a:lnTo>
                  <a:lnTo>
                    <a:pt x="130" y="431"/>
                  </a:lnTo>
                  <a:lnTo>
                    <a:pt x="133" y="418"/>
                  </a:lnTo>
                  <a:lnTo>
                    <a:pt x="141" y="400"/>
                  </a:lnTo>
                  <a:lnTo>
                    <a:pt x="141" y="389"/>
                  </a:lnTo>
                  <a:lnTo>
                    <a:pt x="139" y="373"/>
                  </a:lnTo>
                  <a:lnTo>
                    <a:pt x="133" y="363"/>
                  </a:lnTo>
                  <a:lnTo>
                    <a:pt x="130" y="349"/>
                  </a:lnTo>
                  <a:lnTo>
                    <a:pt x="130" y="336"/>
                  </a:lnTo>
                  <a:lnTo>
                    <a:pt x="130" y="326"/>
                  </a:lnTo>
                  <a:lnTo>
                    <a:pt x="130" y="313"/>
                  </a:lnTo>
                  <a:lnTo>
                    <a:pt x="133" y="293"/>
                  </a:lnTo>
                  <a:lnTo>
                    <a:pt x="133" y="281"/>
                  </a:lnTo>
                  <a:lnTo>
                    <a:pt x="130" y="271"/>
                  </a:lnTo>
                  <a:lnTo>
                    <a:pt x="130" y="256"/>
                  </a:lnTo>
                  <a:lnTo>
                    <a:pt x="130" y="246"/>
                  </a:lnTo>
                  <a:lnTo>
                    <a:pt x="133" y="236"/>
                  </a:lnTo>
                  <a:lnTo>
                    <a:pt x="130" y="224"/>
                  </a:lnTo>
                  <a:lnTo>
                    <a:pt x="125" y="211"/>
                  </a:lnTo>
                  <a:lnTo>
                    <a:pt x="101" y="191"/>
                  </a:lnTo>
                  <a:lnTo>
                    <a:pt x="85" y="171"/>
                  </a:lnTo>
                  <a:lnTo>
                    <a:pt x="73" y="166"/>
                  </a:lnTo>
                  <a:lnTo>
                    <a:pt x="63" y="160"/>
                  </a:lnTo>
                  <a:lnTo>
                    <a:pt x="37" y="135"/>
                  </a:lnTo>
                  <a:lnTo>
                    <a:pt x="33" y="124"/>
                  </a:lnTo>
                  <a:lnTo>
                    <a:pt x="33" y="110"/>
                  </a:lnTo>
                  <a:lnTo>
                    <a:pt x="28" y="97"/>
                  </a:lnTo>
                  <a:lnTo>
                    <a:pt x="21" y="91"/>
                  </a:lnTo>
                  <a:lnTo>
                    <a:pt x="10" y="88"/>
                  </a:lnTo>
                  <a:lnTo>
                    <a:pt x="0" y="78"/>
                  </a:lnTo>
                  <a:lnTo>
                    <a:pt x="0" y="71"/>
                  </a:lnTo>
                  <a:lnTo>
                    <a:pt x="55" y="71"/>
                  </a:lnTo>
                  <a:lnTo>
                    <a:pt x="55" y="18"/>
                  </a:lnTo>
                  <a:lnTo>
                    <a:pt x="370" y="10"/>
                  </a:lnTo>
                  <a:lnTo>
                    <a:pt x="533" y="6"/>
                  </a:lnTo>
                  <a:lnTo>
                    <a:pt x="832" y="0"/>
                  </a:lnTo>
                  <a:lnTo>
                    <a:pt x="814" y="3"/>
                  </a:lnTo>
                  <a:lnTo>
                    <a:pt x="805" y="6"/>
                  </a:lnTo>
                  <a:lnTo>
                    <a:pt x="827" y="50"/>
                  </a:lnTo>
                  <a:lnTo>
                    <a:pt x="820" y="58"/>
                  </a:lnTo>
                  <a:lnTo>
                    <a:pt x="819" y="71"/>
                  </a:lnTo>
                  <a:lnTo>
                    <a:pt x="820" y="78"/>
                  </a:lnTo>
                  <a:lnTo>
                    <a:pt x="830" y="88"/>
                  </a:lnTo>
                  <a:lnTo>
                    <a:pt x="832" y="95"/>
                  </a:lnTo>
                  <a:lnTo>
                    <a:pt x="839" y="100"/>
                  </a:lnTo>
                  <a:lnTo>
                    <a:pt x="842" y="111"/>
                  </a:lnTo>
                  <a:lnTo>
                    <a:pt x="835" y="117"/>
                  </a:lnTo>
                  <a:lnTo>
                    <a:pt x="832" y="130"/>
                  </a:lnTo>
                  <a:lnTo>
                    <a:pt x="832" y="131"/>
                  </a:lnTo>
                  <a:lnTo>
                    <a:pt x="827" y="131"/>
                  </a:lnTo>
                  <a:lnTo>
                    <a:pt x="820" y="130"/>
                  </a:lnTo>
                  <a:lnTo>
                    <a:pt x="812" y="124"/>
                  </a:lnTo>
                  <a:lnTo>
                    <a:pt x="792" y="130"/>
                  </a:lnTo>
                  <a:lnTo>
                    <a:pt x="783" y="130"/>
                  </a:lnTo>
                  <a:lnTo>
                    <a:pt x="777" y="124"/>
                  </a:lnTo>
                  <a:lnTo>
                    <a:pt x="768" y="120"/>
                  </a:lnTo>
                  <a:lnTo>
                    <a:pt x="759" y="120"/>
                  </a:lnTo>
                  <a:lnTo>
                    <a:pt x="734" y="130"/>
                  </a:lnTo>
                  <a:lnTo>
                    <a:pt x="720" y="138"/>
                  </a:lnTo>
                  <a:lnTo>
                    <a:pt x="717" y="144"/>
                  </a:lnTo>
                  <a:lnTo>
                    <a:pt x="699" y="144"/>
                  </a:lnTo>
                  <a:lnTo>
                    <a:pt x="692" y="140"/>
                  </a:lnTo>
                  <a:lnTo>
                    <a:pt x="677" y="135"/>
                  </a:lnTo>
                  <a:lnTo>
                    <a:pt x="672" y="131"/>
                  </a:lnTo>
                  <a:lnTo>
                    <a:pt x="663" y="130"/>
                  </a:lnTo>
                  <a:lnTo>
                    <a:pt x="654" y="135"/>
                  </a:lnTo>
                  <a:lnTo>
                    <a:pt x="648" y="144"/>
                  </a:lnTo>
                  <a:lnTo>
                    <a:pt x="645" y="150"/>
                  </a:lnTo>
                  <a:lnTo>
                    <a:pt x="632" y="155"/>
                  </a:lnTo>
                  <a:lnTo>
                    <a:pt x="620" y="158"/>
                  </a:lnTo>
                  <a:lnTo>
                    <a:pt x="608" y="170"/>
                  </a:lnTo>
                  <a:lnTo>
                    <a:pt x="600" y="188"/>
                  </a:lnTo>
                  <a:lnTo>
                    <a:pt x="585" y="193"/>
                  </a:lnTo>
                  <a:lnTo>
                    <a:pt x="565" y="215"/>
                  </a:lnTo>
                  <a:lnTo>
                    <a:pt x="560" y="228"/>
                  </a:lnTo>
                  <a:lnTo>
                    <a:pt x="565" y="240"/>
                  </a:lnTo>
                </a:path>
              </a:pathLst>
            </a:custGeom>
            <a:solidFill>
              <a:srgbClr val="349D96"/>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75" name="Freeform 16"/>
            <p:cNvSpPr>
              <a:spLocks/>
            </p:cNvSpPr>
            <p:nvPr/>
          </p:nvSpPr>
          <p:spPr bwMode="auto">
            <a:xfrm>
              <a:off x="5691112" y="4031756"/>
              <a:ext cx="370522" cy="574560"/>
            </a:xfrm>
            <a:custGeom>
              <a:avLst/>
              <a:gdLst/>
              <a:ahLst/>
              <a:cxnLst>
                <a:cxn ang="0">
                  <a:pos x="314" y="61"/>
                </a:cxn>
                <a:cxn ang="0">
                  <a:pos x="308" y="41"/>
                </a:cxn>
                <a:cxn ang="0">
                  <a:pos x="290" y="37"/>
                </a:cxn>
                <a:cxn ang="0">
                  <a:pos x="274" y="26"/>
                </a:cxn>
                <a:cxn ang="0">
                  <a:pos x="267" y="10"/>
                </a:cxn>
                <a:cxn ang="0">
                  <a:pos x="250" y="0"/>
                </a:cxn>
                <a:cxn ang="0">
                  <a:pos x="230" y="21"/>
                </a:cxn>
                <a:cxn ang="0">
                  <a:pos x="207" y="21"/>
                </a:cxn>
                <a:cxn ang="0">
                  <a:pos x="179" y="26"/>
                </a:cxn>
                <a:cxn ang="0">
                  <a:pos x="159" y="26"/>
                </a:cxn>
                <a:cxn ang="0">
                  <a:pos x="140" y="10"/>
                </a:cxn>
                <a:cxn ang="0">
                  <a:pos x="110" y="3"/>
                </a:cxn>
                <a:cxn ang="0">
                  <a:pos x="70" y="12"/>
                </a:cxn>
                <a:cxn ang="0">
                  <a:pos x="63" y="32"/>
                </a:cxn>
                <a:cxn ang="0">
                  <a:pos x="55" y="52"/>
                </a:cxn>
                <a:cxn ang="0">
                  <a:pos x="39" y="72"/>
                </a:cxn>
                <a:cxn ang="0">
                  <a:pos x="21" y="80"/>
                </a:cxn>
                <a:cxn ang="0">
                  <a:pos x="5" y="137"/>
                </a:cxn>
                <a:cxn ang="0">
                  <a:pos x="85" y="212"/>
                </a:cxn>
                <a:cxn ang="0">
                  <a:pos x="99" y="237"/>
                </a:cxn>
                <a:cxn ang="0">
                  <a:pos x="117" y="277"/>
                </a:cxn>
                <a:cxn ang="0">
                  <a:pos x="132" y="290"/>
                </a:cxn>
                <a:cxn ang="0">
                  <a:pos x="173" y="328"/>
                </a:cxn>
                <a:cxn ang="0">
                  <a:pos x="193" y="637"/>
                </a:cxn>
                <a:cxn ang="0">
                  <a:pos x="274" y="520"/>
                </a:cxn>
                <a:cxn ang="0">
                  <a:pos x="307" y="360"/>
                </a:cxn>
                <a:cxn ang="0">
                  <a:pos x="317" y="285"/>
                </a:cxn>
                <a:cxn ang="0">
                  <a:pos x="342" y="270"/>
                </a:cxn>
                <a:cxn ang="0">
                  <a:pos x="429" y="252"/>
                </a:cxn>
                <a:cxn ang="0">
                  <a:pos x="419" y="201"/>
                </a:cxn>
                <a:cxn ang="0">
                  <a:pos x="424" y="175"/>
                </a:cxn>
                <a:cxn ang="0">
                  <a:pos x="415" y="153"/>
                </a:cxn>
                <a:cxn ang="0">
                  <a:pos x="406" y="137"/>
                </a:cxn>
                <a:cxn ang="0">
                  <a:pos x="384" y="120"/>
                </a:cxn>
                <a:cxn ang="0">
                  <a:pos x="374" y="105"/>
                </a:cxn>
                <a:cxn ang="0">
                  <a:pos x="348" y="101"/>
                </a:cxn>
                <a:cxn ang="0">
                  <a:pos x="334" y="85"/>
                </a:cxn>
                <a:cxn ang="0">
                  <a:pos x="317" y="75"/>
                </a:cxn>
              </a:cxnLst>
              <a:rect l="0" t="0" r="r" b="b"/>
              <a:pathLst>
                <a:path w="430" h="638">
                  <a:moveTo>
                    <a:pt x="314" y="65"/>
                  </a:moveTo>
                  <a:lnTo>
                    <a:pt x="314" y="61"/>
                  </a:lnTo>
                  <a:lnTo>
                    <a:pt x="314" y="50"/>
                  </a:lnTo>
                  <a:lnTo>
                    <a:pt x="308" y="41"/>
                  </a:lnTo>
                  <a:lnTo>
                    <a:pt x="299" y="37"/>
                  </a:lnTo>
                  <a:lnTo>
                    <a:pt x="290" y="37"/>
                  </a:lnTo>
                  <a:lnTo>
                    <a:pt x="282" y="33"/>
                  </a:lnTo>
                  <a:lnTo>
                    <a:pt x="274" y="26"/>
                  </a:lnTo>
                  <a:lnTo>
                    <a:pt x="270" y="17"/>
                  </a:lnTo>
                  <a:lnTo>
                    <a:pt x="267" y="10"/>
                  </a:lnTo>
                  <a:lnTo>
                    <a:pt x="259" y="0"/>
                  </a:lnTo>
                  <a:lnTo>
                    <a:pt x="250" y="0"/>
                  </a:lnTo>
                  <a:lnTo>
                    <a:pt x="240" y="6"/>
                  </a:lnTo>
                  <a:lnTo>
                    <a:pt x="230" y="21"/>
                  </a:lnTo>
                  <a:lnTo>
                    <a:pt x="217" y="21"/>
                  </a:lnTo>
                  <a:lnTo>
                    <a:pt x="207" y="21"/>
                  </a:lnTo>
                  <a:lnTo>
                    <a:pt x="199" y="21"/>
                  </a:lnTo>
                  <a:lnTo>
                    <a:pt x="179" y="26"/>
                  </a:lnTo>
                  <a:lnTo>
                    <a:pt x="168" y="30"/>
                  </a:lnTo>
                  <a:lnTo>
                    <a:pt x="159" y="26"/>
                  </a:lnTo>
                  <a:lnTo>
                    <a:pt x="152" y="23"/>
                  </a:lnTo>
                  <a:lnTo>
                    <a:pt x="140" y="10"/>
                  </a:lnTo>
                  <a:lnTo>
                    <a:pt x="132" y="3"/>
                  </a:lnTo>
                  <a:lnTo>
                    <a:pt x="110" y="3"/>
                  </a:lnTo>
                  <a:lnTo>
                    <a:pt x="100" y="6"/>
                  </a:lnTo>
                  <a:lnTo>
                    <a:pt x="70" y="12"/>
                  </a:lnTo>
                  <a:lnTo>
                    <a:pt x="65" y="21"/>
                  </a:lnTo>
                  <a:lnTo>
                    <a:pt x="63" y="32"/>
                  </a:lnTo>
                  <a:lnTo>
                    <a:pt x="60" y="43"/>
                  </a:lnTo>
                  <a:lnTo>
                    <a:pt x="55" y="52"/>
                  </a:lnTo>
                  <a:lnTo>
                    <a:pt x="52" y="61"/>
                  </a:lnTo>
                  <a:lnTo>
                    <a:pt x="39" y="72"/>
                  </a:lnTo>
                  <a:lnTo>
                    <a:pt x="32" y="75"/>
                  </a:lnTo>
                  <a:lnTo>
                    <a:pt x="21" y="80"/>
                  </a:lnTo>
                  <a:lnTo>
                    <a:pt x="3" y="80"/>
                  </a:lnTo>
                  <a:lnTo>
                    <a:pt x="5" y="137"/>
                  </a:lnTo>
                  <a:lnTo>
                    <a:pt x="0" y="220"/>
                  </a:lnTo>
                  <a:lnTo>
                    <a:pt x="85" y="212"/>
                  </a:lnTo>
                  <a:lnTo>
                    <a:pt x="86" y="237"/>
                  </a:lnTo>
                  <a:lnTo>
                    <a:pt x="99" y="237"/>
                  </a:lnTo>
                  <a:lnTo>
                    <a:pt x="100" y="277"/>
                  </a:lnTo>
                  <a:lnTo>
                    <a:pt x="117" y="277"/>
                  </a:lnTo>
                  <a:lnTo>
                    <a:pt x="117" y="290"/>
                  </a:lnTo>
                  <a:lnTo>
                    <a:pt x="132" y="290"/>
                  </a:lnTo>
                  <a:lnTo>
                    <a:pt x="132" y="330"/>
                  </a:lnTo>
                  <a:lnTo>
                    <a:pt x="173" y="328"/>
                  </a:lnTo>
                  <a:lnTo>
                    <a:pt x="175" y="368"/>
                  </a:lnTo>
                  <a:lnTo>
                    <a:pt x="193" y="637"/>
                  </a:lnTo>
                  <a:lnTo>
                    <a:pt x="277" y="632"/>
                  </a:lnTo>
                  <a:lnTo>
                    <a:pt x="274" y="520"/>
                  </a:lnTo>
                  <a:lnTo>
                    <a:pt x="314" y="518"/>
                  </a:lnTo>
                  <a:lnTo>
                    <a:pt x="307" y="360"/>
                  </a:lnTo>
                  <a:lnTo>
                    <a:pt x="302" y="285"/>
                  </a:lnTo>
                  <a:lnTo>
                    <a:pt x="317" y="285"/>
                  </a:lnTo>
                  <a:lnTo>
                    <a:pt x="317" y="270"/>
                  </a:lnTo>
                  <a:lnTo>
                    <a:pt x="342" y="270"/>
                  </a:lnTo>
                  <a:lnTo>
                    <a:pt x="344" y="255"/>
                  </a:lnTo>
                  <a:lnTo>
                    <a:pt x="429" y="252"/>
                  </a:lnTo>
                  <a:lnTo>
                    <a:pt x="426" y="207"/>
                  </a:lnTo>
                  <a:lnTo>
                    <a:pt x="419" y="201"/>
                  </a:lnTo>
                  <a:lnTo>
                    <a:pt x="419" y="190"/>
                  </a:lnTo>
                  <a:lnTo>
                    <a:pt x="424" y="175"/>
                  </a:lnTo>
                  <a:lnTo>
                    <a:pt x="419" y="163"/>
                  </a:lnTo>
                  <a:lnTo>
                    <a:pt x="415" y="153"/>
                  </a:lnTo>
                  <a:lnTo>
                    <a:pt x="410" y="147"/>
                  </a:lnTo>
                  <a:lnTo>
                    <a:pt x="406" y="137"/>
                  </a:lnTo>
                  <a:lnTo>
                    <a:pt x="402" y="128"/>
                  </a:lnTo>
                  <a:lnTo>
                    <a:pt x="384" y="120"/>
                  </a:lnTo>
                  <a:lnTo>
                    <a:pt x="379" y="108"/>
                  </a:lnTo>
                  <a:lnTo>
                    <a:pt x="374" y="105"/>
                  </a:lnTo>
                  <a:lnTo>
                    <a:pt x="357" y="105"/>
                  </a:lnTo>
                  <a:lnTo>
                    <a:pt x="348" y="101"/>
                  </a:lnTo>
                  <a:lnTo>
                    <a:pt x="339" y="95"/>
                  </a:lnTo>
                  <a:lnTo>
                    <a:pt x="334" y="85"/>
                  </a:lnTo>
                  <a:lnTo>
                    <a:pt x="324" y="80"/>
                  </a:lnTo>
                  <a:lnTo>
                    <a:pt x="317" y="75"/>
                  </a:lnTo>
                  <a:lnTo>
                    <a:pt x="314" y="65"/>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76" name="Freeform 17"/>
            <p:cNvSpPr>
              <a:spLocks/>
            </p:cNvSpPr>
            <p:nvPr/>
          </p:nvSpPr>
          <p:spPr bwMode="auto">
            <a:xfrm>
              <a:off x="4430504" y="3036632"/>
              <a:ext cx="608345" cy="1093284"/>
            </a:xfrm>
            <a:custGeom>
              <a:avLst/>
              <a:gdLst/>
              <a:ahLst/>
              <a:cxnLst>
                <a:cxn ang="0">
                  <a:pos x="60" y="1086"/>
                </a:cxn>
                <a:cxn ang="0">
                  <a:pos x="77" y="1046"/>
                </a:cxn>
                <a:cxn ang="0">
                  <a:pos x="50" y="976"/>
                </a:cxn>
                <a:cxn ang="0">
                  <a:pos x="33" y="896"/>
                </a:cxn>
                <a:cxn ang="0">
                  <a:pos x="23" y="861"/>
                </a:cxn>
                <a:cxn ang="0">
                  <a:pos x="0" y="817"/>
                </a:cxn>
                <a:cxn ang="0">
                  <a:pos x="6" y="783"/>
                </a:cxn>
                <a:cxn ang="0">
                  <a:pos x="23" y="766"/>
                </a:cxn>
                <a:cxn ang="0">
                  <a:pos x="19" y="736"/>
                </a:cxn>
                <a:cxn ang="0">
                  <a:pos x="19" y="697"/>
                </a:cxn>
                <a:cxn ang="0">
                  <a:pos x="23" y="589"/>
                </a:cxn>
                <a:cxn ang="0">
                  <a:pos x="46" y="574"/>
                </a:cxn>
                <a:cxn ang="0">
                  <a:pos x="63" y="549"/>
                </a:cxn>
                <a:cxn ang="0">
                  <a:pos x="90" y="521"/>
                </a:cxn>
                <a:cxn ang="0">
                  <a:pos x="102" y="481"/>
                </a:cxn>
                <a:cxn ang="0">
                  <a:pos x="329" y="475"/>
                </a:cxn>
                <a:cxn ang="0">
                  <a:pos x="342" y="382"/>
                </a:cxn>
                <a:cxn ang="0">
                  <a:pos x="369" y="370"/>
                </a:cxn>
                <a:cxn ang="0">
                  <a:pos x="382" y="345"/>
                </a:cxn>
                <a:cxn ang="0">
                  <a:pos x="411" y="330"/>
                </a:cxn>
                <a:cxn ang="0">
                  <a:pos x="451" y="305"/>
                </a:cxn>
                <a:cxn ang="0">
                  <a:pos x="479" y="268"/>
                </a:cxn>
                <a:cxn ang="0">
                  <a:pos x="493" y="199"/>
                </a:cxn>
                <a:cxn ang="0">
                  <a:pos x="521" y="173"/>
                </a:cxn>
                <a:cxn ang="0">
                  <a:pos x="533" y="125"/>
                </a:cxn>
                <a:cxn ang="0">
                  <a:pos x="546" y="68"/>
                </a:cxn>
                <a:cxn ang="0">
                  <a:pos x="573" y="41"/>
                </a:cxn>
                <a:cxn ang="0">
                  <a:pos x="603" y="13"/>
                </a:cxn>
                <a:cxn ang="0">
                  <a:pos x="682" y="10"/>
                </a:cxn>
                <a:cxn ang="0">
                  <a:pos x="695" y="407"/>
                </a:cxn>
                <a:cxn ang="0">
                  <a:pos x="700" y="789"/>
                </a:cxn>
                <a:cxn ang="0">
                  <a:pos x="448" y="948"/>
                </a:cxn>
                <a:cxn ang="0">
                  <a:pos x="396" y="1159"/>
                </a:cxn>
                <a:cxn ang="0">
                  <a:pos x="382" y="1139"/>
                </a:cxn>
                <a:cxn ang="0">
                  <a:pos x="355" y="1116"/>
                </a:cxn>
                <a:cxn ang="0">
                  <a:pos x="306" y="1174"/>
                </a:cxn>
                <a:cxn ang="0">
                  <a:pos x="281" y="1194"/>
                </a:cxn>
                <a:cxn ang="0">
                  <a:pos x="217" y="1190"/>
                </a:cxn>
                <a:cxn ang="0">
                  <a:pos x="170" y="1206"/>
                </a:cxn>
                <a:cxn ang="0">
                  <a:pos x="127" y="1213"/>
                </a:cxn>
                <a:cxn ang="0">
                  <a:pos x="93" y="1205"/>
                </a:cxn>
                <a:cxn ang="0">
                  <a:pos x="73" y="1178"/>
                </a:cxn>
                <a:cxn ang="0">
                  <a:pos x="46" y="1123"/>
                </a:cxn>
                <a:cxn ang="0">
                  <a:pos x="46" y="1098"/>
                </a:cxn>
              </a:cxnLst>
              <a:rect l="0" t="0" r="r" b="b"/>
              <a:pathLst>
                <a:path w="706" h="1214">
                  <a:moveTo>
                    <a:pt x="46" y="1098"/>
                  </a:moveTo>
                  <a:lnTo>
                    <a:pt x="52" y="1094"/>
                  </a:lnTo>
                  <a:lnTo>
                    <a:pt x="60" y="1086"/>
                  </a:lnTo>
                  <a:lnTo>
                    <a:pt x="68" y="1078"/>
                  </a:lnTo>
                  <a:lnTo>
                    <a:pt x="75" y="1063"/>
                  </a:lnTo>
                  <a:lnTo>
                    <a:pt x="77" y="1046"/>
                  </a:lnTo>
                  <a:lnTo>
                    <a:pt x="73" y="1034"/>
                  </a:lnTo>
                  <a:lnTo>
                    <a:pt x="52" y="1004"/>
                  </a:lnTo>
                  <a:lnTo>
                    <a:pt x="50" y="976"/>
                  </a:lnTo>
                  <a:lnTo>
                    <a:pt x="52" y="948"/>
                  </a:lnTo>
                  <a:lnTo>
                    <a:pt x="50" y="931"/>
                  </a:lnTo>
                  <a:lnTo>
                    <a:pt x="33" y="896"/>
                  </a:lnTo>
                  <a:lnTo>
                    <a:pt x="25" y="883"/>
                  </a:lnTo>
                  <a:lnTo>
                    <a:pt x="25" y="874"/>
                  </a:lnTo>
                  <a:lnTo>
                    <a:pt x="23" y="861"/>
                  </a:lnTo>
                  <a:lnTo>
                    <a:pt x="19" y="843"/>
                  </a:lnTo>
                  <a:lnTo>
                    <a:pt x="3" y="826"/>
                  </a:lnTo>
                  <a:lnTo>
                    <a:pt x="0" y="817"/>
                  </a:lnTo>
                  <a:lnTo>
                    <a:pt x="0" y="804"/>
                  </a:lnTo>
                  <a:lnTo>
                    <a:pt x="1" y="794"/>
                  </a:lnTo>
                  <a:lnTo>
                    <a:pt x="6" y="783"/>
                  </a:lnTo>
                  <a:lnTo>
                    <a:pt x="12" y="777"/>
                  </a:lnTo>
                  <a:lnTo>
                    <a:pt x="19" y="772"/>
                  </a:lnTo>
                  <a:lnTo>
                    <a:pt x="23" y="766"/>
                  </a:lnTo>
                  <a:lnTo>
                    <a:pt x="23" y="754"/>
                  </a:lnTo>
                  <a:lnTo>
                    <a:pt x="23" y="744"/>
                  </a:lnTo>
                  <a:lnTo>
                    <a:pt x="19" y="736"/>
                  </a:lnTo>
                  <a:lnTo>
                    <a:pt x="17" y="724"/>
                  </a:lnTo>
                  <a:lnTo>
                    <a:pt x="23" y="710"/>
                  </a:lnTo>
                  <a:lnTo>
                    <a:pt x="19" y="697"/>
                  </a:lnTo>
                  <a:lnTo>
                    <a:pt x="23" y="689"/>
                  </a:lnTo>
                  <a:lnTo>
                    <a:pt x="19" y="677"/>
                  </a:lnTo>
                  <a:lnTo>
                    <a:pt x="23" y="589"/>
                  </a:lnTo>
                  <a:lnTo>
                    <a:pt x="33" y="589"/>
                  </a:lnTo>
                  <a:lnTo>
                    <a:pt x="33" y="574"/>
                  </a:lnTo>
                  <a:lnTo>
                    <a:pt x="46" y="574"/>
                  </a:lnTo>
                  <a:lnTo>
                    <a:pt x="46" y="562"/>
                  </a:lnTo>
                  <a:lnTo>
                    <a:pt x="63" y="562"/>
                  </a:lnTo>
                  <a:lnTo>
                    <a:pt x="63" y="549"/>
                  </a:lnTo>
                  <a:lnTo>
                    <a:pt x="75" y="549"/>
                  </a:lnTo>
                  <a:lnTo>
                    <a:pt x="75" y="521"/>
                  </a:lnTo>
                  <a:lnTo>
                    <a:pt x="90" y="521"/>
                  </a:lnTo>
                  <a:lnTo>
                    <a:pt x="90" y="507"/>
                  </a:lnTo>
                  <a:lnTo>
                    <a:pt x="102" y="507"/>
                  </a:lnTo>
                  <a:lnTo>
                    <a:pt x="102" y="481"/>
                  </a:lnTo>
                  <a:lnTo>
                    <a:pt x="287" y="475"/>
                  </a:lnTo>
                  <a:lnTo>
                    <a:pt x="307" y="475"/>
                  </a:lnTo>
                  <a:lnTo>
                    <a:pt x="329" y="475"/>
                  </a:lnTo>
                  <a:lnTo>
                    <a:pt x="329" y="397"/>
                  </a:lnTo>
                  <a:lnTo>
                    <a:pt x="342" y="397"/>
                  </a:lnTo>
                  <a:lnTo>
                    <a:pt x="342" y="382"/>
                  </a:lnTo>
                  <a:lnTo>
                    <a:pt x="355" y="382"/>
                  </a:lnTo>
                  <a:lnTo>
                    <a:pt x="355" y="370"/>
                  </a:lnTo>
                  <a:lnTo>
                    <a:pt x="369" y="370"/>
                  </a:lnTo>
                  <a:lnTo>
                    <a:pt x="369" y="357"/>
                  </a:lnTo>
                  <a:lnTo>
                    <a:pt x="382" y="357"/>
                  </a:lnTo>
                  <a:lnTo>
                    <a:pt x="382" y="345"/>
                  </a:lnTo>
                  <a:lnTo>
                    <a:pt x="397" y="345"/>
                  </a:lnTo>
                  <a:lnTo>
                    <a:pt x="397" y="330"/>
                  </a:lnTo>
                  <a:lnTo>
                    <a:pt x="411" y="330"/>
                  </a:lnTo>
                  <a:lnTo>
                    <a:pt x="411" y="317"/>
                  </a:lnTo>
                  <a:lnTo>
                    <a:pt x="451" y="317"/>
                  </a:lnTo>
                  <a:lnTo>
                    <a:pt x="451" y="305"/>
                  </a:lnTo>
                  <a:lnTo>
                    <a:pt x="466" y="305"/>
                  </a:lnTo>
                  <a:lnTo>
                    <a:pt x="466" y="268"/>
                  </a:lnTo>
                  <a:lnTo>
                    <a:pt x="479" y="268"/>
                  </a:lnTo>
                  <a:lnTo>
                    <a:pt x="479" y="213"/>
                  </a:lnTo>
                  <a:lnTo>
                    <a:pt x="493" y="213"/>
                  </a:lnTo>
                  <a:lnTo>
                    <a:pt x="493" y="199"/>
                  </a:lnTo>
                  <a:lnTo>
                    <a:pt x="508" y="193"/>
                  </a:lnTo>
                  <a:lnTo>
                    <a:pt x="509" y="173"/>
                  </a:lnTo>
                  <a:lnTo>
                    <a:pt x="521" y="173"/>
                  </a:lnTo>
                  <a:lnTo>
                    <a:pt x="519" y="148"/>
                  </a:lnTo>
                  <a:lnTo>
                    <a:pt x="533" y="148"/>
                  </a:lnTo>
                  <a:lnTo>
                    <a:pt x="533" y="125"/>
                  </a:lnTo>
                  <a:lnTo>
                    <a:pt x="531" y="90"/>
                  </a:lnTo>
                  <a:lnTo>
                    <a:pt x="531" y="68"/>
                  </a:lnTo>
                  <a:lnTo>
                    <a:pt x="546" y="68"/>
                  </a:lnTo>
                  <a:lnTo>
                    <a:pt x="546" y="53"/>
                  </a:lnTo>
                  <a:lnTo>
                    <a:pt x="573" y="53"/>
                  </a:lnTo>
                  <a:lnTo>
                    <a:pt x="573" y="41"/>
                  </a:lnTo>
                  <a:lnTo>
                    <a:pt x="588" y="41"/>
                  </a:lnTo>
                  <a:lnTo>
                    <a:pt x="588" y="13"/>
                  </a:lnTo>
                  <a:lnTo>
                    <a:pt x="603" y="13"/>
                  </a:lnTo>
                  <a:lnTo>
                    <a:pt x="600" y="0"/>
                  </a:lnTo>
                  <a:lnTo>
                    <a:pt x="682" y="0"/>
                  </a:lnTo>
                  <a:lnTo>
                    <a:pt x="682" y="10"/>
                  </a:lnTo>
                  <a:lnTo>
                    <a:pt x="686" y="13"/>
                  </a:lnTo>
                  <a:lnTo>
                    <a:pt x="688" y="92"/>
                  </a:lnTo>
                  <a:lnTo>
                    <a:pt x="695" y="407"/>
                  </a:lnTo>
                  <a:lnTo>
                    <a:pt x="698" y="630"/>
                  </a:lnTo>
                  <a:lnTo>
                    <a:pt x="698" y="704"/>
                  </a:lnTo>
                  <a:lnTo>
                    <a:pt x="700" y="789"/>
                  </a:lnTo>
                  <a:lnTo>
                    <a:pt x="705" y="944"/>
                  </a:lnTo>
                  <a:lnTo>
                    <a:pt x="529" y="948"/>
                  </a:lnTo>
                  <a:lnTo>
                    <a:pt x="448" y="948"/>
                  </a:lnTo>
                  <a:lnTo>
                    <a:pt x="451" y="1106"/>
                  </a:lnTo>
                  <a:lnTo>
                    <a:pt x="451" y="1159"/>
                  </a:lnTo>
                  <a:lnTo>
                    <a:pt x="396" y="1159"/>
                  </a:lnTo>
                  <a:lnTo>
                    <a:pt x="397" y="1154"/>
                  </a:lnTo>
                  <a:lnTo>
                    <a:pt x="389" y="1148"/>
                  </a:lnTo>
                  <a:lnTo>
                    <a:pt x="382" y="1139"/>
                  </a:lnTo>
                  <a:lnTo>
                    <a:pt x="374" y="1128"/>
                  </a:lnTo>
                  <a:lnTo>
                    <a:pt x="362" y="1123"/>
                  </a:lnTo>
                  <a:lnTo>
                    <a:pt x="355" y="1116"/>
                  </a:lnTo>
                  <a:lnTo>
                    <a:pt x="346" y="1123"/>
                  </a:lnTo>
                  <a:lnTo>
                    <a:pt x="341" y="1134"/>
                  </a:lnTo>
                  <a:lnTo>
                    <a:pt x="306" y="1174"/>
                  </a:lnTo>
                  <a:lnTo>
                    <a:pt x="295" y="1183"/>
                  </a:lnTo>
                  <a:lnTo>
                    <a:pt x="287" y="1188"/>
                  </a:lnTo>
                  <a:lnTo>
                    <a:pt x="281" y="1194"/>
                  </a:lnTo>
                  <a:lnTo>
                    <a:pt x="255" y="1198"/>
                  </a:lnTo>
                  <a:lnTo>
                    <a:pt x="241" y="1190"/>
                  </a:lnTo>
                  <a:lnTo>
                    <a:pt x="217" y="1190"/>
                  </a:lnTo>
                  <a:lnTo>
                    <a:pt x="195" y="1205"/>
                  </a:lnTo>
                  <a:lnTo>
                    <a:pt x="182" y="1205"/>
                  </a:lnTo>
                  <a:lnTo>
                    <a:pt x="170" y="1206"/>
                  </a:lnTo>
                  <a:lnTo>
                    <a:pt x="159" y="1210"/>
                  </a:lnTo>
                  <a:lnTo>
                    <a:pt x="148" y="1213"/>
                  </a:lnTo>
                  <a:lnTo>
                    <a:pt x="127" y="1213"/>
                  </a:lnTo>
                  <a:lnTo>
                    <a:pt x="113" y="1210"/>
                  </a:lnTo>
                  <a:lnTo>
                    <a:pt x="102" y="1206"/>
                  </a:lnTo>
                  <a:lnTo>
                    <a:pt x="93" y="1205"/>
                  </a:lnTo>
                  <a:lnTo>
                    <a:pt x="88" y="1190"/>
                  </a:lnTo>
                  <a:lnTo>
                    <a:pt x="83" y="1183"/>
                  </a:lnTo>
                  <a:lnTo>
                    <a:pt x="73" y="1178"/>
                  </a:lnTo>
                  <a:lnTo>
                    <a:pt x="68" y="1171"/>
                  </a:lnTo>
                  <a:lnTo>
                    <a:pt x="50" y="1130"/>
                  </a:lnTo>
                  <a:lnTo>
                    <a:pt x="46" y="1123"/>
                  </a:lnTo>
                  <a:lnTo>
                    <a:pt x="46" y="1114"/>
                  </a:lnTo>
                  <a:lnTo>
                    <a:pt x="46" y="1106"/>
                  </a:lnTo>
                  <a:lnTo>
                    <a:pt x="46" y="1098"/>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77" name="Freeform 18"/>
            <p:cNvSpPr>
              <a:spLocks/>
            </p:cNvSpPr>
            <p:nvPr/>
          </p:nvSpPr>
          <p:spPr bwMode="auto">
            <a:xfrm>
              <a:off x="1972967" y="3349128"/>
              <a:ext cx="669524" cy="626793"/>
            </a:xfrm>
            <a:custGeom>
              <a:avLst/>
              <a:gdLst/>
              <a:ahLst/>
              <a:cxnLst>
                <a:cxn ang="0">
                  <a:pos x="564" y="267"/>
                </a:cxn>
                <a:cxn ang="0">
                  <a:pos x="641" y="424"/>
                </a:cxn>
                <a:cxn ang="0">
                  <a:pos x="753" y="428"/>
                </a:cxn>
                <a:cxn ang="0">
                  <a:pos x="748" y="506"/>
                </a:cxn>
                <a:cxn ang="0">
                  <a:pos x="776" y="510"/>
                </a:cxn>
                <a:cxn ang="0">
                  <a:pos x="769" y="695"/>
                </a:cxn>
                <a:cxn ang="0">
                  <a:pos x="526" y="685"/>
                </a:cxn>
                <a:cxn ang="0">
                  <a:pos x="143" y="672"/>
                </a:cxn>
                <a:cxn ang="0">
                  <a:pos x="132" y="603"/>
                </a:cxn>
                <a:cxn ang="0">
                  <a:pos x="123" y="573"/>
                </a:cxn>
                <a:cxn ang="0">
                  <a:pos x="128" y="573"/>
                </a:cxn>
                <a:cxn ang="0">
                  <a:pos x="143" y="573"/>
                </a:cxn>
                <a:cxn ang="0">
                  <a:pos x="152" y="585"/>
                </a:cxn>
                <a:cxn ang="0">
                  <a:pos x="160" y="612"/>
                </a:cxn>
                <a:cxn ang="0">
                  <a:pos x="175" y="600"/>
                </a:cxn>
                <a:cxn ang="0">
                  <a:pos x="185" y="583"/>
                </a:cxn>
                <a:cxn ang="0">
                  <a:pos x="208" y="568"/>
                </a:cxn>
                <a:cxn ang="0">
                  <a:pos x="222" y="559"/>
                </a:cxn>
                <a:cxn ang="0">
                  <a:pos x="297" y="545"/>
                </a:cxn>
                <a:cxn ang="0">
                  <a:pos x="295" y="523"/>
                </a:cxn>
                <a:cxn ang="0">
                  <a:pos x="262" y="516"/>
                </a:cxn>
                <a:cxn ang="0">
                  <a:pos x="244" y="503"/>
                </a:cxn>
                <a:cxn ang="0">
                  <a:pos x="222" y="506"/>
                </a:cxn>
                <a:cxn ang="0">
                  <a:pos x="208" y="492"/>
                </a:cxn>
                <a:cxn ang="0">
                  <a:pos x="207" y="474"/>
                </a:cxn>
                <a:cxn ang="0">
                  <a:pos x="190" y="458"/>
                </a:cxn>
                <a:cxn ang="0">
                  <a:pos x="175" y="448"/>
                </a:cxn>
                <a:cxn ang="0">
                  <a:pos x="139" y="448"/>
                </a:cxn>
                <a:cxn ang="0">
                  <a:pos x="120" y="458"/>
                </a:cxn>
                <a:cxn ang="0">
                  <a:pos x="123" y="478"/>
                </a:cxn>
                <a:cxn ang="0">
                  <a:pos x="123" y="503"/>
                </a:cxn>
                <a:cxn ang="0">
                  <a:pos x="128" y="526"/>
                </a:cxn>
                <a:cxn ang="0">
                  <a:pos x="120" y="539"/>
                </a:cxn>
                <a:cxn ang="0">
                  <a:pos x="92" y="550"/>
                </a:cxn>
                <a:cxn ang="0">
                  <a:pos x="106" y="466"/>
                </a:cxn>
                <a:cxn ang="0">
                  <a:pos x="83" y="267"/>
                </a:cxn>
                <a:cxn ang="0">
                  <a:pos x="70" y="217"/>
                </a:cxn>
                <a:cxn ang="0">
                  <a:pos x="41" y="214"/>
                </a:cxn>
                <a:cxn ang="0">
                  <a:pos x="37" y="179"/>
                </a:cxn>
                <a:cxn ang="0">
                  <a:pos x="30" y="165"/>
                </a:cxn>
                <a:cxn ang="0">
                  <a:pos x="17" y="145"/>
                </a:cxn>
                <a:cxn ang="0">
                  <a:pos x="17" y="125"/>
                </a:cxn>
                <a:cxn ang="0">
                  <a:pos x="0" y="110"/>
                </a:cxn>
                <a:cxn ang="0">
                  <a:pos x="8" y="87"/>
                </a:cxn>
                <a:cxn ang="0">
                  <a:pos x="8" y="65"/>
                </a:cxn>
                <a:cxn ang="0">
                  <a:pos x="5" y="0"/>
                </a:cxn>
                <a:cxn ang="0">
                  <a:pos x="541" y="32"/>
                </a:cxn>
                <a:cxn ang="0">
                  <a:pos x="555" y="267"/>
                </a:cxn>
              </a:cxnLst>
              <a:rect l="0" t="0" r="r" b="b"/>
              <a:pathLst>
                <a:path w="777" h="696">
                  <a:moveTo>
                    <a:pt x="555" y="267"/>
                  </a:moveTo>
                  <a:lnTo>
                    <a:pt x="564" y="267"/>
                  </a:lnTo>
                  <a:lnTo>
                    <a:pt x="561" y="424"/>
                  </a:lnTo>
                  <a:lnTo>
                    <a:pt x="641" y="424"/>
                  </a:lnTo>
                  <a:lnTo>
                    <a:pt x="671" y="428"/>
                  </a:lnTo>
                  <a:lnTo>
                    <a:pt x="753" y="428"/>
                  </a:lnTo>
                  <a:lnTo>
                    <a:pt x="748" y="492"/>
                  </a:lnTo>
                  <a:lnTo>
                    <a:pt x="748" y="506"/>
                  </a:lnTo>
                  <a:lnTo>
                    <a:pt x="757" y="510"/>
                  </a:lnTo>
                  <a:lnTo>
                    <a:pt x="776" y="510"/>
                  </a:lnTo>
                  <a:lnTo>
                    <a:pt x="773" y="600"/>
                  </a:lnTo>
                  <a:lnTo>
                    <a:pt x="769" y="695"/>
                  </a:lnTo>
                  <a:lnTo>
                    <a:pt x="629" y="690"/>
                  </a:lnTo>
                  <a:lnTo>
                    <a:pt x="526" y="685"/>
                  </a:lnTo>
                  <a:lnTo>
                    <a:pt x="315" y="678"/>
                  </a:lnTo>
                  <a:lnTo>
                    <a:pt x="143" y="672"/>
                  </a:lnTo>
                  <a:lnTo>
                    <a:pt x="139" y="628"/>
                  </a:lnTo>
                  <a:lnTo>
                    <a:pt x="132" y="603"/>
                  </a:lnTo>
                  <a:lnTo>
                    <a:pt x="128" y="588"/>
                  </a:lnTo>
                  <a:lnTo>
                    <a:pt x="123" y="573"/>
                  </a:lnTo>
                  <a:lnTo>
                    <a:pt x="112" y="568"/>
                  </a:lnTo>
                  <a:lnTo>
                    <a:pt x="128" y="573"/>
                  </a:lnTo>
                  <a:lnTo>
                    <a:pt x="135" y="563"/>
                  </a:lnTo>
                  <a:lnTo>
                    <a:pt x="143" y="573"/>
                  </a:lnTo>
                  <a:lnTo>
                    <a:pt x="152" y="574"/>
                  </a:lnTo>
                  <a:lnTo>
                    <a:pt x="152" y="585"/>
                  </a:lnTo>
                  <a:lnTo>
                    <a:pt x="153" y="600"/>
                  </a:lnTo>
                  <a:lnTo>
                    <a:pt x="160" y="612"/>
                  </a:lnTo>
                  <a:lnTo>
                    <a:pt x="172" y="608"/>
                  </a:lnTo>
                  <a:lnTo>
                    <a:pt x="175" y="600"/>
                  </a:lnTo>
                  <a:lnTo>
                    <a:pt x="179" y="588"/>
                  </a:lnTo>
                  <a:lnTo>
                    <a:pt x="185" y="583"/>
                  </a:lnTo>
                  <a:lnTo>
                    <a:pt x="197" y="576"/>
                  </a:lnTo>
                  <a:lnTo>
                    <a:pt x="208" y="568"/>
                  </a:lnTo>
                  <a:lnTo>
                    <a:pt x="217" y="565"/>
                  </a:lnTo>
                  <a:lnTo>
                    <a:pt x="222" y="559"/>
                  </a:lnTo>
                  <a:lnTo>
                    <a:pt x="240" y="559"/>
                  </a:lnTo>
                  <a:lnTo>
                    <a:pt x="297" y="545"/>
                  </a:lnTo>
                  <a:lnTo>
                    <a:pt x="302" y="526"/>
                  </a:lnTo>
                  <a:lnTo>
                    <a:pt x="295" y="523"/>
                  </a:lnTo>
                  <a:lnTo>
                    <a:pt x="280" y="518"/>
                  </a:lnTo>
                  <a:lnTo>
                    <a:pt x="262" y="516"/>
                  </a:lnTo>
                  <a:lnTo>
                    <a:pt x="253" y="518"/>
                  </a:lnTo>
                  <a:lnTo>
                    <a:pt x="244" y="503"/>
                  </a:lnTo>
                  <a:lnTo>
                    <a:pt x="232" y="503"/>
                  </a:lnTo>
                  <a:lnTo>
                    <a:pt x="222" y="506"/>
                  </a:lnTo>
                  <a:lnTo>
                    <a:pt x="208" y="501"/>
                  </a:lnTo>
                  <a:lnTo>
                    <a:pt x="208" y="492"/>
                  </a:lnTo>
                  <a:lnTo>
                    <a:pt x="212" y="485"/>
                  </a:lnTo>
                  <a:lnTo>
                    <a:pt x="207" y="474"/>
                  </a:lnTo>
                  <a:lnTo>
                    <a:pt x="202" y="466"/>
                  </a:lnTo>
                  <a:lnTo>
                    <a:pt x="190" y="458"/>
                  </a:lnTo>
                  <a:lnTo>
                    <a:pt x="182" y="452"/>
                  </a:lnTo>
                  <a:lnTo>
                    <a:pt x="175" y="448"/>
                  </a:lnTo>
                  <a:lnTo>
                    <a:pt x="152" y="444"/>
                  </a:lnTo>
                  <a:lnTo>
                    <a:pt x="139" y="448"/>
                  </a:lnTo>
                  <a:lnTo>
                    <a:pt x="126" y="452"/>
                  </a:lnTo>
                  <a:lnTo>
                    <a:pt x="120" y="458"/>
                  </a:lnTo>
                  <a:lnTo>
                    <a:pt x="120" y="468"/>
                  </a:lnTo>
                  <a:lnTo>
                    <a:pt x="123" y="478"/>
                  </a:lnTo>
                  <a:lnTo>
                    <a:pt x="123" y="491"/>
                  </a:lnTo>
                  <a:lnTo>
                    <a:pt x="123" y="503"/>
                  </a:lnTo>
                  <a:lnTo>
                    <a:pt x="128" y="516"/>
                  </a:lnTo>
                  <a:lnTo>
                    <a:pt x="128" y="526"/>
                  </a:lnTo>
                  <a:lnTo>
                    <a:pt x="130" y="536"/>
                  </a:lnTo>
                  <a:lnTo>
                    <a:pt x="120" y="539"/>
                  </a:lnTo>
                  <a:lnTo>
                    <a:pt x="113" y="545"/>
                  </a:lnTo>
                  <a:lnTo>
                    <a:pt x="92" y="550"/>
                  </a:lnTo>
                  <a:lnTo>
                    <a:pt x="103" y="518"/>
                  </a:lnTo>
                  <a:lnTo>
                    <a:pt x="106" y="466"/>
                  </a:lnTo>
                  <a:lnTo>
                    <a:pt x="99" y="363"/>
                  </a:lnTo>
                  <a:lnTo>
                    <a:pt x="83" y="267"/>
                  </a:lnTo>
                  <a:lnTo>
                    <a:pt x="75" y="225"/>
                  </a:lnTo>
                  <a:lnTo>
                    <a:pt x="70" y="217"/>
                  </a:lnTo>
                  <a:lnTo>
                    <a:pt x="65" y="210"/>
                  </a:lnTo>
                  <a:lnTo>
                    <a:pt x="41" y="214"/>
                  </a:lnTo>
                  <a:lnTo>
                    <a:pt x="45" y="205"/>
                  </a:lnTo>
                  <a:lnTo>
                    <a:pt x="37" y="179"/>
                  </a:lnTo>
                  <a:lnTo>
                    <a:pt x="35" y="170"/>
                  </a:lnTo>
                  <a:lnTo>
                    <a:pt x="30" y="165"/>
                  </a:lnTo>
                  <a:lnTo>
                    <a:pt x="19" y="162"/>
                  </a:lnTo>
                  <a:lnTo>
                    <a:pt x="17" y="145"/>
                  </a:lnTo>
                  <a:lnTo>
                    <a:pt x="17" y="135"/>
                  </a:lnTo>
                  <a:lnTo>
                    <a:pt x="17" y="125"/>
                  </a:lnTo>
                  <a:lnTo>
                    <a:pt x="12" y="115"/>
                  </a:lnTo>
                  <a:lnTo>
                    <a:pt x="0" y="110"/>
                  </a:lnTo>
                  <a:lnTo>
                    <a:pt x="10" y="97"/>
                  </a:lnTo>
                  <a:lnTo>
                    <a:pt x="8" y="87"/>
                  </a:lnTo>
                  <a:lnTo>
                    <a:pt x="10" y="75"/>
                  </a:lnTo>
                  <a:lnTo>
                    <a:pt x="8" y="65"/>
                  </a:lnTo>
                  <a:lnTo>
                    <a:pt x="10" y="52"/>
                  </a:lnTo>
                  <a:lnTo>
                    <a:pt x="5" y="0"/>
                  </a:lnTo>
                  <a:lnTo>
                    <a:pt x="148" y="8"/>
                  </a:lnTo>
                  <a:lnTo>
                    <a:pt x="541" y="32"/>
                  </a:lnTo>
                  <a:lnTo>
                    <a:pt x="564" y="33"/>
                  </a:lnTo>
                  <a:lnTo>
                    <a:pt x="555" y="267"/>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78" name="Freeform 19"/>
            <p:cNvSpPr>
              <a:spLocks/>
            </p:cNvSpPr>
            <p:nvPr/>
          </p:nvSpPr>
          <p:spPr bwMode="auto">
            <a:xfrm>
              <a:off x="3622221" y="3343725"/>
              <a:ext cx="880636" cy="694334"/>
            </a:xfrm>
            <a:custGeom>
              <a:avLst/>
              <a:gdLst/>
              <a:ahLst/>
              <a:cxnLst>
                <a:cxn ang="0">
                  <a:pos x="50" y="450"/>
                </a:cxn>
                <a:cxn ang="0">
                  <a:pos x="37" y="425"/>
                </a:cxn>
                <a:cxn ang="0">
                  <a:pos x="80" y="415"/>
                </a:cxn>
                <a:cxn ang="0">
                  <a:pos x="100" y="392"/>
                </a:cxn>
                <a:cxn ang="0">
                  <a:pos x="99" y="355"/>
                </a:cxn>
                <a:cxn ang="0">
                  <a:pos x="65" y="327"/>
                </a:cxn>
                <a:cxn ang="0">
                  <a:pos x="83" y="298"/>
                </a:cxn>
                <a:cxn ang="0">
                  <a:pos x="57" y="278"/>
                </a:cxn>
                <a:cxn ang="0">
                  <a:pos x="21" y="275"/>
                </a:cxn>
                <a:cxn ang="0">
                  <a:pos x="19" y="233"/>
                </a:cxn>
                <a:cxn ang="0">
                  <a:pos x="13" y="196"/>
                </a:cxn>
                <a:cxn ang="0">
                  <a:pos x="26" y="162"/>
                </a:cxn>
                <a:cxn ang="0">
                  <a:pos x="53" y="138"/>
                </a:cxn>
                <a:cxn ang="0">
                  <a:pos x="73" y="115"/>
                </a:cxn>
                <a:cxn ang="0">
                  <a:pos x="106" y="90"/>
                </a:cxn>
                <a:cxn ang="0">
                  <a:pos x="130" y="65"/>
                </a:cxn>
                <a:cxn ang="0">
                  <a:pos x="148" y="37"/>
                </a:cxn>
                <a:cxn ang="0">
                  <a:pos x="192" y="18"/>
                </a:cxn>
                <a:cxn ang="0">
                  <a:pos x="222" y="3"/>
                </a:cxn>
                <a:cxn ang="0">
                  <a:pos x="246" y="17"/>
                </a:cxn>
                <a:cxn ang="0">
                  <a:pos x="272" y="55"/>
                </a:cxn>
                <a:cxn ang="0">
                  <a:pos x="310" y="85"/>
                </a:cxn>
                <a:cxn ang="0">
                  <a:pos x="339" y="122"/>
                </a:cxn>
                <a:cxn ang="0">
                  <a:pos x="364" y="153"/>
                </a:cxn>
                <a:cxn ang="0">
                  <a:pos x="412" y="163"/>
                </a:cxn>
                <a:cxn ang="0">
                  <a:pos x="442" y="168"/>
                </a:cxn>
                <a:cxn ang="0">
                  <a:pos x="479" y="182"/>
                </a:cxn>
                <a:cxn ang="0">
                  <a:pos x="500" y="207"/>
                </a:cxn>
                <a:cxn ang="0">
                  <a:pos x="537" y="227"/>
                </a:cxn>
                <a:cxn ang="0">
                  <a:pos x="584" y="233"/>
                </a:cxn>
                <a:cxn ang="0">
                  <a:pos x="604" y="255"/>
                </a:cxn>
                <a:cxn ang="0">
                  <a:pos x="637" y="251"/>
                </a:cxn>
                <a:cxn ang="0">
                  <a:pos x="669" y="275"/>
                </a:cxn>
                <a:cxn ang="0">
                  <a:pos x="707" y="300"/>
                </a:cxn>
                <a:cxn ang="0">
                  <a:pos x="913" y="327"/>
                </a:cxn>
                <a:cxn ang="0">
                  <a:pos x="966" y="345"/>
                </a:cxn>
                <a:cxn ang="0">
                  <a:pos x="962" y="392"/>
                </a:cxn>
                <a:cxn ang="0">
                  <a:pos x="962" y="427"/>
                </a:cxn>
                <a:cxn ang="0">
                  <a:pos x="942" y="461"/>
                </a:cxn>
                <a:cxn ang="0">
                  <a:pos x="966" y="517"/>
                </a:cxn>
                <a:cxn ang="0">
                  <a:pos x="993" y="586"/>
                </a:cxn>
                <a:cxn ang="0">
                  <a:pos x="1016" y="690"/>
                </a:cxn>
                <a:cxn ang="0">
                  <a:pos x="1004" y="742"/>
                </a:cxn>
                <a:cxn ang="0">
                  <a:pos x="989" y="770"/>
                </a:cxn>
                <a:cxn ang="0">
                  <a:pos x="547" y="690"/>
                </a:cxn>
                <a:cxn ang="0">
                  <a:pos x="273" y="595"/>
                </a:cxn>
                <a:cxn ang="0">
                  <a:pos x="246" y="565"/>
                </a:cxn>
                <a:cxn ang="0">
                  <a:pos x="217" y="525"/>
                </a:cxn>
                <a:cxn ang="0">
                  <a:pos x="186" y="500"/>
                </a:cxn>
                <a:cxn ang="0">
                  <a:pos x="157" y="473"/>
                </a:cxn>
                <a:cxn ang="0">
                  <a:pos x="117" y="458"/>
                </a:cxn>
                <a:cxn ang="0">
                  <a:pos x="85" y="468"/>
                </a:cxn>
              </a:cxnLst>
              <a:rect l="0" t="0" r="r" b="b"/>
              <a:pathLst>
                <a:path w="1022" h="771">
                  <a:moveTo>
                    <a:pt x="59" y="465"/>
                  </a:moveTo>
                  <a:lnTo>
                    <a:pt x="53" y="460"/>
                  </a:lnTo>
                  <a:lnTo>
                    <a:pt x="53" y="458"/>
                  </a:lnTo>
                  <a:lnTo>
                    <a:pt x="50" y="450"/>
                  </a:lnTo>
                  <a:lnTo>
                    <a:pt x="41" y="450"/>
                  </a:lnTo>
                  <a:lnTo>
                    <a:pt x="37" y="441"/>
                  </a:lnTo>
                  <a:lnTo>
                    <a:pt x="32" y="430"/>
                  </a:lnTo>
                  <a:lnTo>
                    <a:pt x="37" y="425"/>
                  </a:lnTo>
                  <a:lnTo>
                    <a:pt x="46" y="412"/>
                  </a:lnTo>
                  <a:lnTo>
                    <a:pt x="55" y="410"/>
                  </a:lnTo>
                  <a:lnTo>
                    <a:pt x="68" y="407"/>
                  </a:lnTo>
                  <a:lnTo>
                    <a:pt x="80" y="415"/>
                  </a:lnTo>
                  <a:lnTo>
                    <a:pt x="88" y="412"/>
                  </a:lnTo>
                  <a:lnTo>
                    <a:pt x="99" y="410"/>
                  </a:lnTo>
                  <a:lnTo>
                    <a:pt x="105" y="403"/>
                  </a:lnTo>
                  <a:lnTo>
                    <a:pt x="100" y="392"/>
                  </a:lnTo>
                  <a:lnTo>
                    <a:pt x="97" y="383"/>
                  </a:lnTo>
                  <a:lnTo>
                    <a:pt x="97" y="376"/>
                  </a:lnTo>
                  <a:lnTo>
                    <a:pt x="100" y="367"/>
                  </a:lnTo>
                  <a:lnTo>
                    <a:pt x="99" y="355"/>
                  </a:lnTo>
                  <a:lnTo>
                    <a:pt x="93" y="343"/>
                  </a:lnTo>
                  <a:lnTo>
                    <a:pt x="85" y="338"/>
                  </a:lnTo>
                  <a:lnTo>
                    <a:pt x="75" y="338"/>
                  </a:lnTo>
                  <a:lnTo>
                    <a:pt x="65" y="327"/>
                  </a:lnTo>
                  <a:lnTo>
                    <a:pt x="68" y="318"/>
                  </a:lnTo>
                  <a:lnTo>
                    <a:pt x="73" y="313"/>
                  </a:lnTo>
                  <a:lnTo>
                    <a:pt x="80" y="305"/>
                  </a:lnTo>
                  <a:lnTo>
                    <a:pt x="83" y="298"/>
                  </a:lnTo>
                  <a:lnTo>
                    <a:pt x="80" y="288"/>
                  </a:lnTo>
                  <a:lnTo>
                    <a:pt x="73" y="280"/>
                  </a:lnTo>
                  <a:lnTo>
                    <a:pt x="66" y="273"/>
                  </a:lnTo>
                  <a:lnTo>
                    <a:pt x="57" y="278"/>
                  </a:lnTo>
                  <a:lnTo>
                    <a:pt x="48" y="278"/>
                  </a:lnTo>
                  <a:lnTo>
                    <a:pt x="41" y="275"/>
                  </a:lnTo>
                  <a:lnTo>
                    <a:pt x="32" y="275"/>
                  </a:lnTo>
                  <a:lnTo>
                    <a:pt x="21" y="275"/>
                  </a:lnTo>
                  <a:lnTo>
                    <a:pt x="19" y="263"/>
                  </a:lnTo>
                  <a:lnTo>
                    <a:pt x="12" y="255"/>
                  </a:lnTo>
                  <a:lnTo>
                    <a:pt x="15" y="245"/>
                  </a:lnTo>
                  <a:lnTo>
                    <a:pt x="19" y="233"/>
                  </a:lnTo>
                  <a:lnTo>
                    <a:pt x="12" y="225"/>
                  </a:lnTo>
                  <a:lnTo>
                    <a:pt x="0" y="213"/>
                  </a:lnTo>
                  <a:lnTo>
                    <a:pt x="5" y="198"/>
                  </a:lnTo>
                  <a:lnTo>
                    <a:pt x="13" y="196"/>
                  </a:lnTo>
                  <a:lnTo>
                    <a:pt x="13" y="188"/>
                  </a:lnTo>
                  <a:lnTo>
                    <a:pt x="23" y="182"/>
                  </a:lnTo>
                  <a:lnTo>
                    <a:pt x="23" y="173"/>
                  </a:lnTo>
                  <a:lnTo>
                    <a:pt x="26" y="162"/>
                  </a:lnTo>
                  <a:lnTo>
                    <a:pt x="26" y="155"/>
                  </a:lnTo>
                  <a:lnTo>
                    <a:pt x="35" y="150"/>
                  </a:lnTo>
                  <a:lnTo>
                    <a:pt x="46" y="143"/>
                  </a:lnTo>
                  <a:lnTo>
                    <a:pt x="53" y="138"/>
                  </a:lnTo>
                  <a:lnTo>
                    <a:pt x="55" y="130"/>
                  </a:lnTo>
                  <a:lnTo>
                    <a:pt x="59" y="125"/>
                  </a:lnTo>
                  <a:lnTo>
                    <a:pt x="66" y="115"/>
                  </a:lnTo>
                  <a:lnTo>
                    <a:pt x="73" y="115"/>
                  </a:lnTo>
                  <a:lnTo>
                    <a:pt x="80" y="110"/>
                  </a:lnTo>
                  <a:lnTo>
                    <a:pt x="88" y="106"/>
                  </a:lnTo>
                  <a:lnTo>
                    <a:pt x="100" y="105"/>
                  </a:lnTo>
                  <a:lnTo>
                    <a:pt x="106" y="90"/>
                  </a:lnTo>
                  <a:lnTo>
                    <a:pt x="112" y="85"/>
                  </a:lnTo>
                  <a:lnTo>
                    <a:pt x="117" y="71"/>
                  </a:lnTo>
                  <a:lnTo>
                    <a:pt x="120" y="66"/>
                  </a:lnTo>
                  <a:lnTo>
                    <a:pt x="130" y="65"/>
                  </a:lnTo>
                  <a:lnTo>
                    <a:pt x="135" y="57"/>
                  </a:lnTo>
                  <a:lnTo>
                    <a:pt x="143" y="55"/>
                  </a:lnTo>
                  <a:lnTo>
                    <a:pt x="146" y="46"/>
                  </a:lnTo>
                  <a:lnTo>
                    <a:pt x="148" y="37"/>
                  </a:lnTo>
                  <a:lnTo>
                    <a:pt x="153" y="25"/>
                  </a:lnTo>
                  <a:lnTo>
                    <a:pt x="170" y="25"/>
                  </a:lnTo>
                  <a:lnTo>
                    <a:pt x="185" y="25"/>
                  </a:lnTo>
                  <a:lnTo>
                    <a:pt x="192" y="18"/>
                  </a:lnTo>
                  <a:lnTo>
                    <a:pt x="192" y="12"/>
                  </a:lnTo>
                  <a:lnTo>
                    <a:pt x="199" y="3"/>
                  </a:lnTo>
                  <a:lnTo>
                    <a:pt x="210" y="3"/>
                  </a:lnTo>
                  <a:lnTo>
                    <a:pt x="222" y="3"/>
                  </a:lnTo>
                  <a:lnTo>
                    <a:pt x="230" y="0"/>
                  </a:lnTo>
                  <a:lnTo>
                    <a:pt x="232" y="3"/>
                  </a:lnTo>
                  <a:lnTo>
                    <a:pt x="242" y="8"/>
                  </a:lnTo>
                  <a:lnTo>
                    <a:pt x="246" y="17"/>
                  </a:lnTo>
                  <a:lnTo>
                    <a:pt x="250" y="25"/>
                  </a:lnTo>
                  <a:lnTo>
                    <a:pt x="252" y="35"/>
                  </a:lnTo>
                  <a:lnTo>
                    <a:pt x="259" y="40"/>
                  </a:lnTo>
                  <a:lnTo>
                    <a:pt x="272" y="55"/>
                  </a:lnTo>
                  <a:lnTo>
                    <a:pt x="282" y="57"/>
                  </a:lnTo>
                  <a:lnTo>
                    <a:pt x="290" y="65"/>
                  </a:lnTo>
                  <a:lnTo>
                    <a:pt x="305" y="71"/>
                  </a:lnTo>
                  <a:lnTo>
                    <a:pt x="310" y="85"/>
                  </a:lnTo>
                  <a:lnTo>
                    <a:pt x="324" y="93"/>
                  </a:lnTo>
                  <a:lnTo>
                    <a:pt x="332" y="105"/>
                  </a:lnTo>
                  <a:lnTo>
                    <a:pt x="339" y="110"/>
                  </a:lnTo>
                  <a:lnTo>
                    <a:pt x="339" y="122"/>
                  </a:lnTo>
                  <a:lnTo>
                    <a:pt x="346" y="122"/>
                  </a:lnTo>
                  <a:lnTo>
                    <a:pt x="353" y="133"/>
                  </a:lnTo>
                  <a:lnTo>
                    <a:pt x="355" y="146"/>
                  </a:lnTo>
                  <a:lnTo>
                    <a:pt x="364" y="153"/>
                  </a:lnTo>
                  <a:lnTo>
                    <a:pt x="375" y="150"/>
                  </a:lnTo>
                  <a:lnTo>
                    <a:pt x="395" y="158"/>
                  </a:lnTo>
                  <a:lnTo>
                    <a:pt x="402" y="162"/>
                  </a:lnTo>
                  <a:lnTo>
                    <a:pt x="412" y="163"/>
                  </a:lnTo>
                  <a:lnTo>
                    <a:pt x="419" y="155"/>
                  </a:lnTo>
                  <a:lnTo>
                    <a:pt x="426" y="158"/>
                  </a:lnTo>
                  <a:lnTo>
                    <a:pt x="437" y="158"/>
                  </a:lnTo>
                  <a:lnTo>
                    <a:pt x="442" y="168"/>
                  </a:lnTo>
                  <a:lnTo>
                    <a:pt x="450" y="175"/>
                  </a:lnTo>
                  <a:lnTo>
                    <a:pt x="457" y="175"/>
                  </a:lnTo>
                  <a:lnTo>
                    <a:pt x="467" y="182"/>
                  </a:lnTo>
                  <a:lnTo>
                    <a:pt x="479" y="182"/>
                  </a:lnTo>
                  <a:lnTo>
                    <a:pt x="486" y="188"/>
                  </a:lnTo>
                  <a:lnTo>
                    <a:pt x="487" y="198"/>
                  </a:lnTo>
                  <a:lnTo>
                    <a:pt x="493" y="205"/>
                  </a:lnTo>
                  <a:lnTo>
                    <a:pt x="500" y="207"/>
                  </a:lnTo>
                  <a:lnTo>
                    <a:pt x="507" y="213"/>
                  </a:lnTo>
                  <a:lnTo>
                    <a:pt x="519" y="222"/>
                  </a:lnTo>
                  <a:lnTo>
                    <a:pt x="529" y="227"/>
                  </a:lnTo>
                  <a:lnTo>
                    <a:pt x="537" y="227"/>
                  </a:lnTo>
                  <a:lnTo>
                    <a:pt x="544" y="227"/>
                  </a:lnTo>
                  <a:lnTo>
                    <a:pt x="559" y="225"/>
                  </a:lnTo>
                  <a:lnTo>
                    <a:pt x="572" y="227"/>
                  </a:lnTo>
                  <a:lnTo>
                    <a:pt x="584" y="233"/>
                  </a:lnTo>
                  <a:lnTo>
                    <a:pt x="586" y="243"/>
                  </a:lnTo>
                  <a:lnTo>
                    <a:pt x="587" y="255"/>
                  </a:lnTo>
                  <a:lnTo>
                    <a:pt x="595" y="260"/>
                  </a:lnTo>
                  <a:lnTo>
                    <a:pt x="604" y="255"/>
                  </a:lnTo>
                  <a:lnTo>
                    <a:pt x="613" y="245"/>
                  </a:lnTo>
                  <a:lnTo>
                    <a:pt x="619" y="240"/>
                  </a:lnTo>
                  <a:lnTo>
                    <a:pt x="629" y="250"/>
                  </a:lnTo>
                  <a:lnTo>
                    <a:pt x="637" y="251"/>
                  </a:lnTo>
                  <a:lnTo>
                    <a:pt x="644" y="260"/>
                  </a:lnTo>
                  <a:lnTo>
                    <a:pt x="659" y="263"/>
                  </a:lnTo>
                  <a:lnTo>
                    <a:pt x="664" y="265"/>
                  </a:lnTo>
                  <a:lnTo>
                    <a:pt x="669" y="275"/>
                  </a:lnTo>
                  <a:lnTo>
                    <a:pt x="677" y="285"/>
                  </a:lnTo>
                  <a:lnTo>
                    <a:pt x="687" y="285"/>
                  </a:lnTo>
                  <a:lnTo>
                    <a:pt x="702" y="293"/>
                  </a:lnTo>
                  <a:lnTo>
                    <a:pt x="707" y="300"/>
                  </a:lnTo>
                  <a:lnTo>
                    <a:pt x="902" y="298"/>
                  </a:lnTo>
                  <a:lnTo>
                    <a:pt x="902" y="308"/>
                  </a:lnTo>
                  <a:lnTo>
                    <a:pt x="906" y="318"/>
                  </a:lnTo>
                  <a:lnTo>
                    <a:pt x="913" y="327"/>
                  </a:lnTo>
                  <a:lnTo>
                    <a:pt x="924" y="330"/>
                  </a:lnTo>
                  <a:lnTo>
                    <a:pt x="951" y="328"/>
                  </a:lnTo>
                  <a:lnTo>
                    <a:pt x="962" y="335"/>
                  </a:lnTo>
                  <a:lnTo>
                    <a:pt x="966" y="345"/>
                  </a:lnTo>
                  <a:lnTo>
                    <a:pt x="962" y="355"/>
                  </a:lnTo>
                  <a:lnTo>
                    <a:pt x="966" y="367"/>
                  </a:lnTo>
                  <a:lnTo>
                    <a:pt x="960" y="381"/>
                  </a:lnTo>
                  <a:lnTo>
                    <a:pt x="962" y="392"/>
                  </a:lnTo>
                  <a:lnTo>
                    <a:pt x="966" y="403"/>
                  </a:lnTo>
                  <a:lnTo>
                    <a:pt x="966" y="410"/>
                  </a:lnTo>
                  <a:lnTo>
                    <a:pt x="966" y="421"/>
                  </a:lnTo>
                  <a:lnTo>
                    <a:pt x="962" y="427"/>
                  </a:lnTo>
                  <a:lnTo>
                    <a:pt x="954" y="432"/>
                  </a:lnTo>
                  <a:lnTo>
                    <a:pt x="949" y="440"/>
                  </a:lnTo>
                  <a:lnTo>
                    <a:pt x="944" y="450"/>
                  </a:lnTo>
                  <a:lnTo>
                    <a:pt x="942" y="461"/>
                  </a:lnTo>
                  <a:lnTo>
                    <a:pt x="942" y="473"/>
                  </a:lnTo>
                  <a:lnTo>
                    <a:pt x="944" y="483"/>
                  </a:lnTo>
                  <a:lnTo>
                    <a:pt x="962" y="500"/>
                  </a:lnTo>
                  <a:lnTo>
                    <a:pt x="966" y="517"/>
                  </a:lnTo>
                  <a:lnTo>
                    <a:pt x="967" y="528"/>
                  </a:lnTo>
                  <a:lnTo>
                    <a:pt x="967" y="538"/>
                  </a:lnTo>
                  <a:lnTo>
                    <a:pt x="976" y="552"/>
                  </a:lnTo>
                  <a:lnTo>
                    <a:pt x="993" y="586"/>
                  </a:lnTo>
                  <a:lnTo>
                    <a:pt x="994" y="605"/>
                  </a:lnTo>
                  <a:lnTo>
                    <a:pt x="993" y="630"/>
                  </a:lnTo>
                  <a:lnTo>
                    <a:pt x="994" y="660"/>
                  </a:lnTo>
                  <a:lnTo>
                    <a:pt x="1016" y="690"/>
                  </a:lnTo>
                  <a:lnTo>
                    <a:pt x="1021" y="702"/>
                  </a:lnTo>
                  <a:lnTo>
                    <a:pt x="1016" y="715"/>
                  </a:lnTo>
                  <a:lnTo>
                    <a:pt x="1011" y="733"/>
                  </a:lnTo>
                  <a:lnTo>
                    <a:pt x="1004" y="742"/>
                  </a:lnTo>
                  <a:lnTo>
                    <a:pt x="994" y="750"/>
                  </a:lnTo>
                  <a:lnTo>
                    <a:pt x="989" y="753"/>
                  </a:lnTo>
                  <a:lnTo>
                    <a:pt x="989" y="762"/>
                  </a:lnTo>
                  <a:lnTo>
                    <a:pt x="989" y="770"/>
                  </a:lnTo>
                  <a:lnTo>
                    <a:pt x="675" y="770"/>
                  </a:lnTo>
                  <a:lnTo>
                    <a:pt x="631" y="770"/>
                  </a:lnTo>
                  <a:lnTo>
                    <a:pt x="631" y="690"/>
                  </a:lnTo>
                  <a:lnTo>
                    <a:pt x="547" y="690"/>
                  </a:lnTo>
                  <a:lnTo>
                    <a:pt x="547" y="611"/>
                  </a:lnTo>
                  <a:lnTo>
                    <a:pt x="284" y="615"/>
                  </a:lnTo>
                  <a:lnTo>
                    <a:pt x="273" y="605"/>
                  </a:lnTo>
                  <a:lnTo>
                    <a:pt x="273" y="595"/>
                  </a:lnTo>
                  <a:lnTo>
                    <a:pt x="264" y="591"/>
                  </a:lnTo>
                  <a:lnTo>
                    <a:pt x="260" y="580"/>
                  </a:lnTo>
                  <a:lnTo>
                    <a:pt x="257" y="572"/>
                  </a:lnTo>
                  <a:lnTo>
                    <a:pt x="246" y="565"/>
                  </a:lnTo>
                  <a:lnTo>
                    <a:pt x="242" y="543"/>
                  </a:lnTo>
                  <a:lnTo>
                    <a:pt x="233" y="538"/>
                  </a:lnTo>
                  <a:lnTo>
                    <a:pt x="220" y="533"/>
                  </a:lnTo>
                  <a:lnTo>
                    <a:pt x="217" y="525"/>
                  </a:lnTo>
                  <a:lnTo>
                    <a:pt x="208" y="513"/>
                  </a:lnTo>
                  <a:lnTo>
                    <a:pt x="200" y="510"/>
                  </a:lnTo>
                  <a:lnTo>
                    <a:pt x="193" y="505"/>
                  </a:lnTo>
                  <a:lnTo>
                    <a:pt x="186" y="500"/>
                  </a:lnTo>
                  <a:lnTo>
                    <a:pt x="180" y="493"/>
                  </a:lnTo>
                  <a:lnTo>
                    <a:pt x="170" y="488"/>
                  </a:lnTo>
                  <a:lnTo>
                    <a:pt x="160" y="483"/>
                  </a:lnTo>
                  <a:lnTo>
                    <a:pt x="157" y="473"/>
                  </a:lnTo>
                  <a:lnTo>
                    <a:pt x="146" y="468"/>
                  </a:lnTo>
                  <a:lnTo>
                    <a:pt x="135" y="461"/>
                  </a:lnTo>
                  <a:lnTo>
                    <a:pt x="125" y="460"/>
                  </a:lnTo>
                  <a:lnTo>
                    <a:pt x="117" y="458"/>
                  </a:lnTo>
                  <a:lnTo>
                    <a:pt x="108" y="458"/>
                  </a:lnTo>
                  <a:lnTo>
                    <a:pt x="100" y="460"/>
                  </a:lnTo>
                  <a:lnTo>
                    <a:pt x="93" y="465"/>
                  </a:lnTo>
                  <a:lnTo>
                    <a:pt x="85" y="468"/>
                  </a:lnTo>
                  <a:lnTo>
                    <a:pt x="73" y="461"/>
                  </a:lnTo>
                  <a:lnTo>
                    <a:pt x="66" y="472"/>
                  </a:lnTo>
                  <a:lnTo>
                    <a:pt x="59" y="465"/>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79" name="Freeform 20"/>
            <p:cNvSpPr>
              <a:spLocks/>
            </p:cNvSpPr>
            <p:nvPr/>
          </p:nvSpPr>
          <p:spPr bwMode="auto">
            <a:xfrm>
              <a:off x="3521404" y="4600010"/>
              <a:ext cx="1017643" cy="358424"/>
            </a:xfrm>
            <a:custGeom>
              <a:avLst/>
              <a:gdLst/>
              <a:ahLst/>
              <a:cxnLst>
                <a:cxn ang="0">
                  <a:pos x="1180" y="3"/>
                </a:cxn>
                <a:cxn ang="0">
                  <a:pos x="1180" y="184"/>
                </a:cxn>
                <a:cxn ang="0">
                  <a:pos x="1155" y="193"/>
                </a:cxn>
                <a:cxn ang="0">
                  <a:pos x="1118" y="195"/>
                </a:cxn>
                <a:cxn ang="0">
                  <a:pos x="1093" y="207"/>
                </a:cxn>
                <a:cxn ang="0">
                  <a:pos x="1046" y="233"/>
                </a:cxn>
                <a:cxn ang="0">
                  <a:pos x="996" y="244"/>
                </a:cxn>
                <a:cxn ang="0">
                  <a:pos x="978" y="255"/>
                </a:cxn>
                <a:cxn ang="0">
                  <a:pos x="948" y="289"/>
                </a:cxn>
                <a:cxn ang="0">
                  <a:pos x="901" y="293"/>
                </a:cxn>
                <a:cxn ang="0">
                  <a:pos x="821" y="312"/>
                </a:cxn>
                <a:cxn ang="0">
                  <a:pos x="779" y="315"/>
                </a:cxn>
                <a:cxn ang="0">
                  <a:pos x="767" y="318"/>
                </a:cxn>
                <a:cxn ang="0">
                  <a:pos x="749" y="312"/>
                </a:cxn>
                <a:cxn ang="0">
                  <a:pos x="712" y="277"/>
                </a:cxn>
                <a:cxn ang="0">
                  <a:pos x="691" y="269"/>
                </a:cxn>
                <a:cxn ang="0">
                  <a:pos x="661" y="270"/>
                </a:cxn>
                <a:cxn ang="0">
                  <a:pos x="649" y="280"/>
                </a:cxn>
                <a:cxn ang="0">
                  <a:pos x="638" y="285"/>
                </a:cxn>
                <a:cxn ang="0">
                  <a:pos x="626" y="297"/>
                </a:cxn>
                <a:cxn ang="0">
                  <a:pos x="522" y="335"/>
                </a:cxn>
                <a:cxn ang="0">
                  <a:pos x="511" y="338"/>
                </a:cxn>
                <a:cxn ang="0">
                  <a:pos x="484" y="363"/>
                </a:cxn>
                <a:cxn ang="0">
                  <a:pos x="471" y="363"/>
                </a:cxn>
                <a:cxn ang="0">
                  <a:pos x="451" y="352"/>
                </a:cxn>
                <a:cxn ang="0">
                  <a:pos x="427" y="358"/>
                </a:cxn>
                <a:cxn ang="0">
                  <a:pos x="407" y="354"/>
                </a:cxn>
                <a:cxn ang="0">
                  <a:pos x="391" y="354"/>
                </a:cxn>
                <a:cxn ang="0">
                  <a:pos x="367" y="354"/>
                </a:cxn>
                <a:cxn ang="0">
                  <a:pos x="355" y="358"/>
                </a:cxn>
                <a:cxn ang="0">
                  <a:pos x="333" y="378"/>
                </a:cxn>
                <a:cxn ang="0">
                  <a:pos x="322" y="392"/>
                </a:cxn>
                <a:cxn ang="0">
                  <a:pos x="313" y="397"/>
                </a:cxn>
                <a:cxn ang="0">
                  <a:pos x="287" y="397"/>
                </a:cxn>
                <a:cxn ang="0">
                  <a:pos x="279" y="387"/>
                </a:cxn>
                <a:cxn ang="0">
                  <a:pos x="279" y="377"/>
                </a:cxn>
                <a:cxn ang="0">
                  <a:pos x="277" y="354"/>
                </a:cxn>
                <a:cxn ang="0">
                  <a:pos x="265" y="338"/>
                </a:cxn>
                <a:cxn ang="0">
                  <a:pos x="217" y="323"/>
                </a:cxn>
                <a:cxn ang="0">
                  <a:pos x="200" y="312"/>
                </a:cxn>
                <a:cxn ang="0">
                  <a:pos x="184" y="305"/>
                </a:cxn>
                <a:cxn ang="0">
                  <a:pos x="159" y="309"/>
                </a:cxn>
                <a:cxn ang="0">
                  <a:pos x="140" y="318"/>
                </a:cxn>
                <a:cxn ang="0">
                  <a:pos x="125" y="318"/>
                </a:cxn>
                <a:cxn ang="0">
                  <a:pos x="113" y="312"/>
                </a:cxn>
                <a:cxn ang="0">
                  <a:pos x="99" y="309"/>
                </a:cxn>
                <a:cxn ang="0">
                  <a:pos x="72" y="293"/>
                </a:cxn>
                <a:cxn ang="0">
                  <a:pos x="55" y="289"/>
                </a:cxn>
                <a:cxn ang="0">
                  <a:pos x="59" y="277"/>
                </a:cxn>
                <a:cxn ang="0">
                  <a:pos x="55" y="265"/>
                </a:cxn>
                <a:cxn ang="0">
                  <a:pos x="48" y="258"/>
                </a:cxn>
                <a:cxn ang="0">
                  <a:pos x="48" y="244"/>
                </a:cxn>
                <a:cxn ang="0">
                  <a:pos x="55" y="238"/>
                </a:cxn>
                <a:cxn ang="0">
                  <a:pos x="65" y="237"/>
                </a:cxn>
                <a:cxn ang="0">
                  <a:pos x="0" y="237"/>
                </a:cxn>
                <a:cxn ang="0">
                  <a:pos x="0" y="165"/>
                </a:cxn>
                <a:cxn ang="0">
                  <a:pos x="0" y="0"/>
                </a:cxn>
                <a:cxn ang="0">
                  <a:pos x="60" y="3"/>
                </a:cxn>
                <a:cxn ang="0">
                  <a:pos x="113" y="3"/>
                </a:cxn>
                <a:cxn ang="0">
                  <a:pos x="299" y="3"/>
                </a:cxn>
                <a:cxn ang="0">
                  <a:pos x="861" y="5"/>
                </a:cxn>
                <a:cxn ang="0">
                  <a:pos x="879" y="5"/>
                </a:cxn>
                <a:cxn ang="0">
                  <a:pos x="1180" y="3"/>
                </a:cxn>
              </a:cxnLst>
              <a:rect l="0" t="0" r="r" b="b"/>
              <a:pathLst>
                <a:path w="1181" h="398">
                  <a:moveTo>
                    <a:pt x="1180" y="3"/>
                  </a:moveTo>
                  <a:lnTo>
                    <a:pt x="1180" y="184"/>
                  </a:lnTo>
                  <a:lnTo>
                    <a:pt x="1155" y="193"/>
                  </a:lnTo>
                  <a:lnTo>
                    <a:pt x="1118" y="195"/>
                  </a:lnTo>
                  <a:lnTo>
                    <a:pt x="1093" y="207"/>
                  </a:lnTo>
                  <a:lnTo>
                    <a:pt x="1046" y="233"/>
                  </a:lnTo>
                  <a:lnTo>
                    <a:pt x="996" y="244"/>
                  </a:lnTo>
                  <a:lnTo>
                    <a:pt x="978" y="255"/>
                  </a:lnTo>
                  <a:lnTo>
                    <a:pt x="948" y="289"/>
                  </a:lnTo>
                  <a:lnTo>
                    <a:pt x="901" y="293"/>
                  </a:lnTo>
                  <a:lnTo>
                    <a:pt x="821" y="312"/>
                  </a:lnTo>
                  <a:lnTo>
                    <a:pt x="779" y="315"/>
                  </a:lnTo>
                  <a:lnTo>
                    <a:pt x="767" y="318"/>
                  </a:lnTo>
                  <a:lnTo>
                    <a:pt x="749" y="312"/>
                  </a:lnTo>
                  <a:lnTo>
                    <a:pt x="712" y="277"/>
                  </a:lnTo>
                  <a:lnTo>
                    <a:pt x="691" y="269"/>
                  </a:lnTo>
                  <a:lnTo>
                    <a:pt x="661" y="270"/>
                  </a:lnTo>
                  <a:lnTo>
                    <a:pt x="649" y="280"/>
                  </a:lnTo>
                  <a:lnTo>
                    <a:pt x="638" y="285"/>
                  </a:lnTo>
                  <a:lnTo>
                    <a:pt x="626" y="297"/>
                  </a:lnTo>
                  <a:lnTo>
                    <a:pt x="522" y="335"/>
                  </a:lnTo>
                  <a:lnTo>
                    <a:pt x="511" y="338"/>
                  </a:lnTo>
                  <a:lnTo>
                    <a:pt x="484" y="363"/>
                  </a:lnTo>
                  <a:lnTo>
                    <a:pt x="471" y="363"/>
                  </a:lnTo>
                  <a:lnTo>
                    <a:pt x="451" y="352"/>
                  </a:lnTo>
                  <a:lnTo>
                    <a:pt x="427" y="358"/>
                  </a:lnTo>
                  <a:lnTo>
                    <a:pt x="407" y="354"/>
                  </a:lnTo>
                  <a:lnTo>
                    <a:pt x="391" y="354"/>
                  </a:lnTo>
                  <a:lnTo>
                    <a:pt x="367" y="354"/>
                  </a:lnTo>
                  <a:lnTo>
                    <a:pt x="355" y="358"/>
                  </a:lnTo>
                  <a:lnTo>
                    <a:pt x="333" y="378"/>
                  </a:lnTo>
                  <a:lnTo>
                    <a:pt x="322" y="392"/>
                  </a:lnTo>
                  <a:lnTo>
                    <a:pt x="313" y="397"/>
                  </a:lnTo>
                  <a:lnTo>
                    <a:pt x="287" y="397"/>
                  </a:lnTo>
                  <a:lnTo>
                    <a:pt x="279" y="387"/>
                  </a:lnTo>
                  <a:lnTo>
                    <a:pt x="279" y="377"/>
                  </a:lnTo>
                  <a:lnTo>
                    <a:pt x="277" y="354"/>
                  </a:lnTo>
                  <a:lnTo>
                    <a:pt x="265" y="338"/>
                  </a:lnTo>
                  <a:lnTo>
                    <a:pt x="217" y="323"/>
                  </a:lnTo>
                  <a:lnTo>
                    <a:pt x="200" y="312"/>
                  </a:lnTo>
                  <a:lnTo>
                    <a:pt x="184" y="305"/>
                  </a:lnTo>
                  <a:lnTo>
                    <a:pt x="159" y="309"/>
                  </a:lnTo>
                  <a:lnTo>
                    <a:pt x="140" y="318"/>
                  </a:lnTo>
                  <a:lnTo>
                    <a:pt x="125" y="318"/>
                  </a:lnTo>
                  <a:lnTo>
                    <a:pt x="113" y="312"/>
                  </a:lnTo>
                  <a:lnTo>
                    <a:pt x="99" y="309"/>
                  </a:lnTo>
                  <a:lnTo>
                    <a:pt x="72" y="293"/>
                  </a:lnTo>
                  <a:lnTo>
                    <a:pt x="55" y="289"/>
                  </a:lnTo>
                  <a:lnTo>
                    <a:pt x="59" y="277"/>
                  </a:lnTo>
                  <a:lnTo>
                    <a:pt x="55" y="265"/>
                  </a:lnTo>
                  <a:lnTo>
                    <a:pt x="48" y="258"/>
                  </a:lnTo>
                  <a:lnTo>
                    <a:pt x="48" y="244"/>
                  </a:lnTo>
                  <a:lnTo>
                    <a:pt x="55" y="238"/>
                  </a:lnTo>
                  <a:lnTo>
                    <a:pt x="65" y="237"/>
                  </a:lnTo>
                  <a:lnTo>
                    <a:pt x="0" y="237"/>
                  </a:lnTo>
                  <a:lnTo>
                    <a:pt x="0" y="165"/>
                  </a:lnTo>
                  <a:lnTo>
                    <a:pt x="0" y="0"/>
                  </a:lnTo>
                  <a:lnTo>
                    <a:pt x="60" y="3"/>
                  </a:lnTo>
                  <a:lnTo>
                    <a:pt x="113" y="3"/>
                  </a:lnTo>
                  <a:lnTo>
                    <a:pt x="299" y="3"/>
                  </a:lnTo>
                  <a:lnTo>
                    <a:pt x="861" y="5"/>
                  </a:lnTo>
                  <a:lnTo>
                    <a:pt x="879" y="5"/>
                  </a:lnTo>
                  <a:lnTo>
                    <a:pt x="1180" y="3"/>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80" name="Freeform 21"/>
            <p:cNvSpPr>
              <a:spLocks/>
            </p:cNvSpPr>
            <p:nvPr/>
          </p:nvSpPr>
          <p:spPr bwMode="auto">
            <a:xfrm>
              <a:off x="2511516" y="3971417"/>
              <a:ext cx="1163267" cy="352121"/>
            </a:xfrm>
            <a:custGeom>
              <a:avLst/>
              <a:gdLst/>
              <a:ahLst/>
              <a:cxnLst>
                <a:cxn ang="0">
                  <a:pos x="1324" y="365"/>
                </a:cxn>
                <a:cxn ang="0">
                  <a:pos x="1315" y="390"/>
                </a:cxn>
                <a:cxn ang="0">
                  <a:pos x="1290" y="385"/>
                </a:cxn>
                <a:cxn ang="0">
                  <a:pos x="1274" y="382"/>
                </a:cxn>
                <a:cxn ang="0">
                  <a:pos x="1249" y="390"/>
                </a:cxn>
                <a:cxn ang="0">
                  <a:pos x="942" y="385"/>
                </a:cxn>
                <a:cxn ang="0">
                  <a:pos x="750" y="382"/>
                </a:cxn>
                <a:cxn ang="0">
                  <a:pos x="292" y="375"/>
                </a:cxn>
                <a:cxn ang="0">
                  <a:pos x="93" y="367"/>
                </a:cxn>
                <a:cxn ang="0">
                  <a:pos x="0" y="367"/>
                </a:cxn>
                <a:cxn ang="0">
                  <a:pos x="1" y="140"/>
                </a:cxn>
                <a:cxn ang="0">
                  <a:pos x="3" y="0"/>
                </a:cxn>
                <a:cxn ang="0">
                  <a:pos x="142" y="28"/>
                </a:cxn>
                <a:cxn ang="0">
                  <a:pos x="318" y="33"/>
                </a:cxn>
                <a:cxn ang="0">
                  <a:pos x="780" y="41"/>
                </a:cxn>
                <a:cxn ang="0">
                  <a:pos x="796" y="48"/>
                </a:cxn>
                <a:cxn ang="0">
                  <a:pos x="812" y="52"/>
                </a:cxn>
                <a:cxn ang="0">
                  <a:pos x="830" y="52"/>
                </a:cxn>
                <a:cxn ang="0">
                  <a:pos x="852" y="53"/>
                </a:cxn>
                <a:cxn ang="0">
                  <a:pos x="870" y="57"/>
                </a:cxn>
                <a:cxn ang="0">
                  <a:pos x="892" y="63"/>
                </a:cxn>
                <a:cxn ang="0">
                  <a:pos x="912" y="53"/>
                </a:cxn>
                <a:cxn ang="0">
                  <a:pos x="927" y="63"/>
                </a:cxn>
                <a:cxn ang="0">
                  <a:pos x="947" y="52"/>
                </a:cxn>
                <a:cxn ang="0">
                  <a:pos x="962" y="66"/>
                </a:cxn>
                <a:cxn ang="0">
                  <a:pos x="979" y="68"/>
                </a:cxn>
                <a:cxn ang="0">
                  <a:pos x="1005" y="78"/>
                </a:cxn>
                <a:cxn ang="0">
                  <a:pos x="1025" y="78"/>
                </a:cxn>
                <a:cxn ang="0">
                  <a:pos x="1049" y="60"/>
                </a:cxn>
                <a:cxn ang="0">
                  <a:pos x="1059" y="41"/>
                </a:cxn>
                <a:cxn ang="0">
                  <a:pos x="1082" y="28"/>
                </a:cxn>
                <a:cxn ang="0">
                  <a:pos x="1286" y="40"/>
                </a:cxn>
                <a:cxn ang="0">
                  <a:pos x="1299" y="53"/>
                </a:cxn>
                <a:cxn ang="0">
                  <a:pos x="1299" y="72"/>
                </a:cxn>
                <a:cxn ang="0">
                  <a:pos x="1321" y="83"/>
                </a:cxn>
                <a:cxn ang="0">
                  <a:pos x="1341" y="86"/>
                </a:cxn>
                <a:cxn ang="0">
                  <a:pos x="1339" y="98"/>
                </a:cxn>
                <a:cxn ang="0">
                  <a:pos x="1335" y="112"/>
                </a:cxn>
                <a:cxn ang="0">
                  <a:pos x="1321" y="120"/>
                </a:cxn>
                <a:cxn ang="0">
                  <a:pos x="1310" y="130"/>
                </a:cxn>
                <a:cxn ang="0">
                  <a:pos x="1306" y="150"/>
                </a:cxn>
                <a:cxn ang="0">
                  <a:pos x="1326" y="165"/>
                </a:cxn>
                <a:cxn ang="0">
                  <a:pos x="1321" y="183"/>
                </a:cxn>
                <a:cxn ang="0">
                  <a:pos x="1315" y="200"/>
                </a:cxn>
                <a:cxn ang="0">
                  <a:pos x="1306" y="218"/>
                </a:cxn>
                <a:cxn ang="0">
                  <a:pos x="1304" y="232"/>
                </a:cxn>
                <a:cxn ang="0">
                  <a:pos x="1299" y="248"/>
                </a:cxn>
                <a:cxn ang="0">
                  <a:pos x="1281" y="255"/>
                </a:cxn>
                <a:cxn ang="0">
                  <a:pos x="1281" y="278"/>
                </a:cxn>
                <a:cxn ang="0">
                  <a:pos x="1297" y="290"/>
                </a:cxn>
                <a:cxn ang="0">
                  <a:pos x="1292" y="310"/>
                </a:cxn>
                <a:cxn ang="0">
                  <a:pos x="1306" y="325"/>
                </a:cxn>
                <a:cxn ang="0">
                  <a:pos x="1319" y="356"/>
                </a:cxn>
              </a:cxnLst>
              <a:rect l="0" t="0" r="r" b="b"/>
              <a:pathLst>
                <a:path w="1350" h="391">
                  <a:moveTo>
                    <a:pt x="1319" y="356"/>
                  </a:moveTo>
                  <a:lnTo>
                    <a:pt x="1324" y="365"/>
                  </a:lnTo>
                  <a:lnTo>
                    <a:pt x="1321" y="380"/>
                  </a:lnTo>
                  <a:lnTo>
                    <a:pt x="1315" y="390"/>
                  </a:lnTo>
                  <a:lnTo>
                    <a:pt x="1304" y="385"/>
                  </a:lnTo>
                  <a:lnTo>
                    <a:pt x="1290" y="385"/>
                  </a:lnTo>
                  <a:lnTo>
                    <a:pt x="1281" y="390"/>
                  </a:lnTo>
                  <a:lnTo>
                    <a:pt x="1274" y="382"/>
                  </a:lnTo>
                  <a:lnTo>
                    <a:pt x="1264" y="382"/>
                  </a:lnTo>
                  <a:lnTo>
                    <a:pt x="1249" y="390"/>
                  </a:lnTo>
                  <a:lnTo>
                    <a:pt x="1234" y="390"/>
                  </a:lnTo>
                  <a:lnTo>
                    <a:pt x="942" y="385"/>
                  </a:lnTo>
                  <a:lnTo>
                    <a:pt x="757" y="382"/>
                  </a:lnTo>
                  <a:lnTo>
                    <a:pt x="750" y="382"/>
                  </a:lnTo>
                  <a:lnTo>
                    <a:pt x="447" y="376"/>
                  </a:lnTo>
                  <a:lnTo>
                    <a:pt x="292" y="375"/>
                  </a:lnTo>
                  <a:lnTo>
                    <a:pt x="155" y="371"/>
                  </a:lnTo>
                  <a:lnTo>
                    <a:pt x="93" y="367"/>
                  </a:lnTo>
                  <a:lnTo>
                    <a:pt x="28" y="367"/>
                  </a:lnTo>
                  <a:lnTo>
                    <a:pt x="0" y="367"/>
                  </a:lnTo>
                  <a:lnTo>
                    <a:pt x="1" y="247"/>
                  </a:lnTo>
                  <a:lnTo>
                    <a:pt x="1" y="140"/>
                  </a:lnTo>
                  <a:lnTo>
                    <a:pt x="3" y="72"/>
                  </a:lnTo>
                  <a:lnTo>
                    <a:pt x="3" y="0"/>
                  </a:lnTo>
                  <a:lnTo>
                    <a:pt x="142" y="3"/>
                  </a:lnTo>
                  <a:lnTo>
                    <a:pt x="142" y="28"/>
                  </a:lnTo>
                  <a:lnTo>
                    <a:pt x="232" y="32"/>
                  </a:lnTo>
                  <a:lnTo>
                    <a:pt x="318" y="33"/>
                  </a:lnTo>
                  <a:lnTo>
                    <a:pt x="480" y="37"/>
                  </a:lnTo>
                  <a:lnTo>
                    <a:pt x="780" y="41"/>
                  </a:lnTo>
                  <a:lnTo>
                    <a:pt x="789" y="45"/>
                  </a:lnTo>
                  <a:lnTo>
                    <a:pt x="796" y="48"/>
                  </a:lnTo>
                  <a:lnTo>
                    <a:pt x="807" y="48"/>
                  </a:lnTo>
                  <a:lnTo>
                    <a:pt x="812" y="52"/>
                  </a:lnTo>
                  <a:lnTo>
                    <a:pt x="822" y="52"/>
                  </a:lnTo>
                  <a:lnTo>
                    <a:pt x="830" y="52"/>
                  </a:lnTo>
                  <a:lnTo>
                    <a:pt x="842" y="60"/>
                  </a:lnTo>
                  <a:lnTo>
                    <a:pt x="852" y="53"/>
                  </a:lnTo>
                  <a:lnTo>
                    <a:pt x="862" y="53"/>
                  </a:lnTo>
                  <a:lnTo>
                    <a:pt x="870" y="57"/>
                  </a:lnTo>
                  <a:lnTo>
                    <a:pt x="885" y="60"/>
                  </a:lnTo>
                  <a:lnTo>
                    <a:pt x="892" y="63"/>
                  </a:lnTo>
                  <a:lnTo>
                    <a:pt x="902" y="63"/>
                  </a:lnTo>
                  <a:lnTo>
                    <a:pt x="912" y="53"/>
                  </a:lnTo>
                  <a:lnTo>
                    <a:pt x="922" y="57"/>
                  </a:lnTo>
                  <a:lnTo>
                    <a:pt x="927" y="63"/>
                  </a:lnTo>
                  <a:lnTo>
                    <a:pt x="936" y="60"/>
                  </a:lnTo>
                  <a:lnTo>
                    <a:pt x="947" y="52"/>
                  </a:lnTo>
                  <a:lnTo>
                    <a:pt x="956" y="57"/>
                  </a:lnTo>
                  <a:lnTo>
                    <a:pt x="962" y="66"/>
                  </a:lnTo>
                  <a:lnTo>
                    <a:pt x="970" y="68"/>
                  </a:lnTo>
                  <a:lnTo>
                    <a:pt x="979" y="68"/>
                  </a:lnTo>
                  <a:lnTo>
                    <a:pt x="992" y="73"/>
                  </a:lnTo>
                  <a:lnTo>
                    <a:pt x="1005" y="78"/>
                  </a:lnTo>
                  <a:lnTo>
                    <a:pt x="1017" y="78"/>
                  </a:lnTo>
                  <a:lnTo>
                    <a:pt x="1025" y="78"/>
                  </a:lnTo>
                  <a:lnTo>
                    <a:pt x="1034" y="68"/>
                  </a:lnTo>
                  <a:lnTo>
                    <a:pt x="1049" y="60"/>
                  </a:lnTo>
                  <a:lnTo>
                    <a:pt x="1050" y="48"/>
                  </a:lnTo>
                  <a:lnTo>
                    <a:pt x="1059" y="41"/>
                  </a:lnTo>
                  <a:lnTo>
                    <a:pt x="1074" y="32"/>
                  </a:lnTo>
                  <a:lnTo>
                    <a:pt x="1082" y="28"/>
                  </a:lnTo>
                  <a:lnTo>
                    <a:pt x="1281" y="32"/>
                  </a:lnTo>
                  <a:lnTo>
                    <a:pt x="1286" y="40"/>
                  </a:lnTo>
                  <a:lnTo>
                    <a:pt x="1290" y="48"/>
                  </a:lnTo>
                  <a:lnTo>
                    <a:pt x="1299" y="53"/>
                  </a:lnTo>
                  <a:lnTo>
                    <a:pt x="1301" y="60"/>
                  </a:lnTo>
                  <a:lnTo>
                    <a:pt x="1299" y="72"/>
                  </a:lnTo>
                  <a:lnTo>
                    <a:pt x="1312" y="78"/>
                  </a:lnTo>
                  <a:lnTo>
                    <a:pt x="1321" y="83"/>
                  </a:lnTo>
                  <a:lnTo>
                    <a:pt x="1330" y="81"/>
                  </a:lnTo>
                  <a:lnTo>
                    <a:pt x="1341" y="86"/>
                  </a:lnTo>
                  <a:lnTo>
                    <a:pt x="1349" y="92"/>
                  </a:lnTo>
                  <a:lnTo>
                    <a:pt x="1339" y="98"/>
                  </a:lnTo>
                  <a:lnTo>
                    <a:pt x="1332" y="103"/>
                  </a:lnTo>
                  <a:lnTo>
                    <a:pt x="1335" y="112"/>
                  </a:lnTo>
                  <a:lnTo>
                    <a:pt x="1330" y="120"/>
                  </a:lnTo>
                  <a:lnTo>
                    <a:pt x="1321" y="120"/>
                  </a:lnTo>
                  <a:lnTo>
                    <a:pt x="1312" y="121"/>
                  </a:lnTo>
                  <a:lnTo>
                    <a:pt x="1310" y="130"/>
                  </a:lnTo>
                  <a:lnTo>
                    <a:pt x="1306" y="141"/>
                  </a:lnTo>
                  <a:lnTo>
                    <a:pt x="1306" y="150"/>
                  </a:lnTo>
                  <a:lnTo>
                    <a:pt x="1321" y="156"/>
                  </a:lnTo>
                  <a:lnTo>
                    <a:pt x="1326" y="165"/>
                  </a:lnTo>
                  <a:lnTo>
                    <a:pt x="1324" y="176"/>
                  </a:lnTo>
                  <a:lnTo>
                    <a:pt x="1321" y="183"/>
                  </a:lnTo>
                  <a:lnTo>
                    <a:pt x="1315" y="192"/>
                  </a:lnTo>
                  <a:lnTo>
                    <a:pt x="1315" y="200"/>
                  </a:lnTo>
                  <a:lnTo>
                    <a:pt x="1315" y="212"/>
                  </a:lnTo>
                  <a:lnTo>
                    <a:pt x="1306" y="218"/>
                  </a:lnTo>
                  <a:lnTo>
                    <a:pt x="1301" y="223"/>
                  </a:lnTo>
                  <a:lnTo>
                    <a:pt x="1304" y="232"/>
                  </a:lnTo>
                  <a:lnTo>
                    <a:pt x="1304" y="243"/>
                  </a:lnTo>
                  <a:lnTo>
                    <a:pt x="1299" y="248"/>
                  </a:lnTo>
                  <a:lnTo>
                    <a:pt x="1290" y="252"/>
                  </a:lnTo>
                  <a:lnTo>
                    <a:pt x="1281" y="255"/>
                  </a:lnTo>
                  <a:lnTo>
                    <a:pt x="1281" y="267"/>
                  </a:lnTo>
                  <a:lnTo>
                    <a:pt x="1281" y="278"/>
                  </a:lnTo>
                  <a:lnTo>
                    <a:pt x="1286" y="287"/>
                  </a:lnTo>
                  <a:lnTo>
                    <a:pt x="1297" y="290"/>
                  </a:lnTo>
                  <a:lnTo>
                    <a:pt x="1297" y="298"/>
                  </a:lnTo>
                  <a:lnTo>
                    <a:pt x="1292" y="310"/>
                  </a:lnTo>
                  <a:lnTo>
                    <a:pt x="1299" y="320"/>
                  </a:lnTo>
                  <a:lnTo>
                    <a:pt x="1306" y="325"/>
                  </a:lnTo>
                  <a:lnTo>
                    <a:pt x="1312" y="351"/>
                  </a:lnTo>
                  <a:lnTo>
                    <a:pt x="1319" y="356"/>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81" name="Freeform 22"/>
            <p:cNvSpPr>
              <a:spLocks/>
            </p:cNvSpPr>
            <p:nvPr/>
          </p:nvSpPr>
          <p:spPr bwMode="auto">
            <a:xfrm>
              <a:off x="5026757" y="3035732"/>
              <a:ext cx="672110" cy="570056"/>
            </a:xfrm>
            <a:custGeom>
              <a:avLst/>
              <a:gdLst/>
              <a:ahLst/>
              <a:cxnLst>
                <a:cxn ang="0">
                  <a:pos x="1" y="94"/>
                </a:cxn>
                <a:cxn ang="0">
                  <a:pos x="8" y="19"/>
                </a:cxn>
                <a:cxn ang="0">
                  <a:pos x="79" y="0"/>
                </a:cxn>
                <a:cxn ang="0">
                  <a:pos x="92" y="10"/>
                </a:cxn>
                <a:cxn ang="0">
                  <a:pos x="97" y="28"/>
                </a:cxn>
                <a:cxn ang="0">
                  <a:pos x="115" y="39"/>
                </a:cxn>
                <a:cxn ang="0">
                  <a:pos x="134" y="41"/>
                </a:cxn>
                <a:cxn ang="0">
                  <a:pos x="154" y="48"/>
                </a:cxn>
                <a:cxn ang="0">
                  <a:pos x="172" y="47"/>
                </a:cxn>
                <a:cxn ang="0">
                  <a:pos x="175" y="19"/>
                </a:cxn>
                <a:cxn ang="0">
                  <a:pos x="190" y="12"/>
                </a:cxn>
                <a:cxn ang="0">
                  <a:pos x="216" y="26"/>
                </a:cxn>
                <a:cxn ang="0">
                  <a:pos x="236" y="23"/>
                </a:cxn>
                <a:cxn ang="0">
                  <a:pos x="256" y="21"/>
                </a:cxn>
                <a:cxn ang="0">
                  <a:pos x="287" y="28"/>
                </a:cxn>
                <a:cxn ang="0">
                  <a:pos x="289" y="48"/>
                </a:cxn>
                <a:cxn ang="0">
                  <a:pos x="287" y="67"/>
                </a:cxn>
                <a:cxn ang="0">
                  <a:pos x="311" y="70"/>
                </a:cxn>
                <a:cxn ang="0">
                  <a:pos x="339" y="70"/>
                </a:cxn>
                <a:cxn ang="0">
                  <a:pos x="346" y="94"/>
                </a:cxn>
                <a:cxn ang="0">
                  <a:pos x="392" y="107"/>
                </a:cxn>
                <a:cxn ang="0">
                  <a:pos x="406" y="97"/>
                </a:cxn>
                <a:cxn ang="0">
                  <a:pos x="411" y="74"/>
                </a:cxn>
                <a:cxn ang="0">
                  <a:pos x="414" y="48"/>
                </a:cxn>
                <a:cxn ang="0">
                  <a:pos x="428" y="41"/>
                </a:cxn>
                <a:cxn ang="0">
                  <a:pos x="456" y="21"/>
                </a:cxn>
                <a:cxn ang="0">
                  <a:pos x="468" y="10"/>
                </a:cxn>
                <a:cxn ang="0">
                  <a:pos x="485" y="6"/>
                </a:cxn>
                <a:cxn ang="0">
                  <a:pos x="503" y="6"/>
                </a:cxn>
                <a:cxn ang="0">
                  <a:pos x="516" y="26"/>
                </a:cxn>
                <a:cxn ang="0">
                  <a:pos x="530" y="41"/>
                </a:cxn>
                <a:cxn ang="0">
                  <a:pos x="545" y="55"/>
                </a:cxn>
                <a:cxn ang="0">
                  <a:pos x="558" y="79"/>
                </a:cxn>
                <a:cxn ang="0">
                  <a:pos x="561" y="99"/>
                </a:cxn>
                <a:cxn ang="0">
                  <a:pos x="582" y="114"/>
                </a:cxn>
                <a:cxn ang="0">
                  <a:pos x="592" y="128"/>
                </a:cxn>
                <a:cxn ang="0">
                  <a:pos x="608" y="134"/>
                </a:cxn>
                <a:cxn ang="0">
                  <a:pos x="634" y="123"/>
                </a:cxn>
                <a:cxn ang="0">
                  <a:pos x="642" y="105"/>
                </a:cxn>
                <a:cxn ang="0">
                  <a:pos x="652" y="97"/>
                </a:cxn>
                <a:cxn ang="0">
                  <a:pos x="680" y="103"/>
                </a:cxn>
                <a:cxn ang="0">
                  <a:pos x="705" y="94"/>
                </a:cxn>
                <a:cxn ang="0">
                  <a:pos x="718" y="85"/>
                </a:cxn>
                <a:cxn ang="0">
                  <a:pos x="738" y="90"/>
                </a:cxn>
                <a:cxn ang="0">
                  <a:pos x="752" y="97"/>
                </a:cxn>
                <a:cxn ang="0">
                  <a:pos x="765" y="294"/>
                </a:cxn>
                <a:cxn ang="0">
                  <a:pos x="771" y="480"/>
                </a:cxn>
                <a:cxn ang="0">
                  <a:pos x="687" y="613"/>
                </a:cxn>
                <a:cxn ang="0">
                  <a:pos x="8" y="406"/>
                </a:cxn>
              </a:cxnLst>
              <a:rect l="0" t="0" r="r" b="b"/>
              <a:pathLst>
                <a:path w="780" h="633">
                  <a:moveTo>
                    <a:pt x="8" y="406"/>
                  </a:moveTo>
                  <a:lnTo>
                    <a:pt x="1" y="94"/>
                  </a:lnTo>
                  <a:lnTo>
                    <a:pt x="0" y="15"/>
                  </a:lnTo>
                  <a:lnTo>
                    <a:pt x="8" y="19"/>
                  </a:lnTo>
                  <a:lnTo>
                    <a:pt x="15" y="19"/>
                  </a:lnTo>
                  <a:lnTo>
                    <a:pt x="79" y="0"/>
                  </a:lnTo>
                  <a:lnTo>
                    <a:pt x="83" y="3"/>
                  </a:lnTo>
                  <a:lnTo>
                    <a:pt x="92" y="10"/>
                  </a:lnTo>
                  <a:lnTo>
                    <a:pt x="92" y="21"/>
                  </a:lnTo>
                  <a:lnTo>
                    <a:pt x="97" y="28"/>
                  </a:lnTo>
                  <a:lnTo>
                    <a:pt x="107" y="35"/>
                  </a:lnTo>
                  <a:lnTo>
                    <a:pt x="115" y="39"/>
                  </a:lnTo>
                  <a:lnTo>
                    <a:pt x="125" y="39"/>
                  </a:lnTo>
                  <a:lnTo>
                    <a:pt x="134" y="41"/>
                  </a:lnTo>
                  <a:lnTo>
                    <a:pt x="145" y="47"/>
                  </a:lnTo>
                  <a:lnTo>
                    <a:pt x="154" y="48"/>
                  </a:lnTo>
                  <a:lnTo>
                    <a:pt x="162" y="48"/>
                  </a:lnTo>
                  <a:lnTo>
                    <a:pt x="172" y="47"/>
                  </a:lnTo>
                  <a:lnTo>
                    <a:pt x="172" y="35"/>
                  </a:lnTo>
                  <a:lnTo>
                    <a:pt x="175" y="19"/>
                  </a:lnTo>
                  <a:lnTo>
                    <a:pt x="182" y="12"/>
                  </a:lnTo>
                  <a:lnTo>
                    <a:pt x="190" y="12"/>
                  </a:lnTo>
                  <a:lnTo>
                    <a:pt x="207" y="23"/>
                  </a:lnTo>
                  <a:lnTo>
                    <a:pt x="216" y="26"/>
                  </a:lnTo>
                  <a:lnTo>
                    <a:pt x="222" y="23"/>
                  </a:lnTo>
                  <a:lnTo>
                    <a:pt x="236" y="23"/>
                  </a:lnTo>
                  <a:lnTo>
                    <a:pt x="247" y="23"/>
                  </a:lnTo>
                  <a:lnTo>
                    <a:pt x="256" y="21"/>
                  </a:lnTo>
                  <a:lnTo>
                    <a:pt x="263" y="21"/>
                  </a:lnTo>
                  <a:lnTo>
                    <a:pt x="287" y="28"/>
                  </a:lnTo>
                  <a:lnTo>
                    <a:pt x="291" y="39"/>
                  </a:lnTo>
                  <a:lnTo>
                    <a:pt x="289" y="48"/>
                  </a:lnTo>
                  <a:lnTo>
                    <a:pt x="284" y="59"/>
                  </a:lnTo>
                  <a:lnTo>
                    <a:pt x="287" y="67"/>
                  </a:lnTo>
                  <a:lnTo>
                    <a:pt x="294" y="70"/>
                  </a:lnTo>
                  <a:lnTo>
                    <a:pt x="311" y="70"/>
                  </a:lnTo>
                  <a:lnTo>
                    <a:pt x="334" y="65"/>
                  </a:lnTo>
                  <a:lnTo>
                    <a:pt x="339" y="70"/>
                  </a:lnTo>
                  <a:lnTo>
                    <a:pt x="339" y="80"/>
                  </a:lnTo>
                  <a:lnTo>
                    <a:pt x="346" y="94"/>
                  </a:lnTo>
                  <a:lnTo>
                    <a:pt x="354" y="99"/>
                  </a:lnTo>
                  <a:lnTo>
                    <a:pt x="392" y="107"/>
                  </a:lnTo>
                  <a:lnTo>
                    <a:pt x="399" y="105"/>
                  </a:lnTo>
                  <a:lnTo>
                    <a:pt x="406" y="97"/>
                  </a:lnTo>
                  <a:lnTo>
                    <a:pt x="408" y="85"/>
                  </a:lnTo>
                  <a:lnTo>
                    <a:pt x="411" y="74"/>
                  </a:lnTo>
                  <a:lnTo>
                    <a:pt x="411" y="60"/>
                  </a:lnTo>
                  <a:lnTo>
                    <a:pt x="414" y="48"/>
                  </a:lnTo>
                  <a:lnTo>
                    <a:pt x="423" y="48"/>
                  </a:lnTo>
                  <a:lnTo>
                    <a:pt x="428" y="41"/>
                  </a:lnTo>
                  <a:lnTo>
                    <a:pt x="443" y="26"/>
                  </a:lnTo>
                  <a:lnTo>
                    <a:pt x="456" y="21"/>
                  </a:lnTo>
                  <a:lnTo>
                    <a:pt x="463" y="12"/>
                  </a:lnTo>
                  <a:lnTo>
                    <a:pt x="468" y="10"/>
                  </a:lnTo>
                  <a:lnTo>
                    <a:pt x="478" y="3"/>
                  </a:lnTo>
                  <a:lnTo>
                    <a:pt x="485" y="6"/>
                  </a:lnTo>
                  <a:lnTo>
                    <a:pt x="493" y="3"/>
                  </a:lnTo>
                  <a:lnTo>
                    <a:pt x="503" y="6"/>
                  </a:lnTo>
                  <a:lnTo>
                    <a:pt x="507" y="19"/>
                  </a:lnTo>
                  <a:lnTo>
                    <a:pt x="516" y="26"/>
                  </a:lnTo>
                  <a:lnTo>
                    <a:pt x="523" y="35"/>
                  </a:lnTo>
                  <a:lnTo>
                    <a:pt x="530" y="41"/>
                  </a:lnTo>
                  <a:lnTo>
                    <a:pt x="533" y="52"/>
                  </a:lnTo>
                  <a:lnTo>
                    <a:pt x="545" y="55"/>
                  </a:lnTo>
                  <a:lnTo>
                    <a:pt x="550" y="65"/>
                  </a:lnTo>
                  <a:lnTo>
                    <a:pt x="558" y="79"/>
                  </a:lnTo>
                  <a:lnTo>
                    <a:pt x="561" y="88"/>
                  </a:lnTo>
                  <a:lnTo>
                    <a:pt x="561" y="99"/>
                  </a:lnTo>
                  <a:lnTo>
                    <a:pt x="576" y="105"/>
                  </a:lnTo>
                  <a:lnTo>
                    <a:pt x="582" y="114"/>
                  </a:lnTo>
                  <a:lnTo>
                    <a:pt x="587" y="119"/>
                  </a:lnTo>
                  <a:lnTo>
                    <a:pt x="592" y="128"/>
                  </a:lnTo>
                  <a:lnTo>
                    <a:pt x="598" y="134"/>
                  </a:lnTo>
                  <a:lnTo>
                    <a:pt x="608" y="134"/>
                  </a:lnTo>
                  <a:lnTo>
                    <a:pt x="616" y="128"/>
                  </a:lnTo>
                  <a:lnTo>
                    <a:pt x="634" y="123"/>
                  </a:lnTo>
                  <a:lnTo>
                    <a:pt x="634" y="114"/>
                  </a:lnTo>
                  <a:lnTo>
                    <a:pt x="642" y="105"/>
                  </a:lnTo>
                  <a:lnTo>
                    <a:pt x="647" y="97"/>
                  </a:lnTo>
                  <a:lnTo>
                    <a:pt x="652" y="97"/>
                  </a:lnTo>
                  <a:lnTo>
                    <a:pt x="663" y="99"/>
                  </a:lnTo>
                  <a:lnTo>
                    <a:pt x="680" y="103"/>
                  </a:lnTo>
                  <a:lnTo>
                    <a:pt x="694" y="99"/>
                  </a:lnTo>
                  <a:lnTo>
                    <a:pt x="705" y="94"/>
                  </a:lnTo>
                  <a:lnTo>
                    <a:pt x="712" y="94"/>
                  </a:lnTo>
                  <a:lnTo>
                    <a:pt x="718" y="85"/>
                  </a:lnTo>
                  <a:lnTo>
                    <a:pt x="729" y="85"/>
                  </a:lnTo>
                  <a:lnTo>
                    <a:pt x="738" y="90"/>
                  </a:lnTo>
                  <a:lnTo>
                    <a:pt x="747" y="90"/>
                  </a:lnTo>
                  <a:lnTo>
                    <a:pt x="752" y="97"/>
                  </a:lnTo>
                  <a:lnTo>
                    <a:pt x="760" y="103"/>
                  </a:lnTo>
                  <a:lnTo>
                    <a:pt x="765" y="294"/>
                  </a:lnTo>
                  <a:lnTo>
                    <a:pt x="769" y="323"/>
                  </a:lnTo>
                  <a:lnTo>
                    <a:pt x="771" y="480"/>
                  </a:lnTo>
                  <a:lnTo>
                    <a:pt x="779" y="609"/>
                  </a:lnTo>
                  <a:lnTo>
                    <a:pt x="687" y="613"/>
                  </a:lnTo>
                  <a:lnTo>
                    <a:pt x="12" y="632"/>
                  </a:lnTo>
                  <a:lnTo>
                    <a:pt x="8" y="406"/>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82" name="Freeform 23"/>
            <p:cNvSpPr>
              <a:spLocks/>
            </p:cNvSpPr>
            <p:nvPr/>
          </p:nvSpPr>
          <p:spPr bwMode="auto">
            <a:xfrm>
              <a:off x="3949659" y="2191003"/>
              <a:ext cx="1144310" cy="863640"/>
            </a:xfrm>
            <a:custGeom>
              <a:avLst/>
              <a:gdLst/>
              <a:ahLst/>
              <a:cxnLst>
                <a:cxn ang="0">
                  <a:pos x="217" y="641"/>
                </a:cxn>
                <a:cxn ang="0">
                  <a:pos x="257" y="657"/>
                </a:cxn>
                <a:cxn ang="0">
                  <a:pos x="290" y="686"/>
                </a:cxn>
                <a:cxn ang="0">
                  <a:pos x="323" y="701"/>
                </a:cxn>
                <a:cxn ang="0">
                  <a:pos x="348" y="726"/>
                </a:cxn>
                <a:cxn ang="0">
                  <a:pos x="339" y="764"/>
                </a:cxn>
                <a:cxn ang="0">
                  <a:pos x="366" y="803"/>
                </a:cxn>
                <a:cxn ang="0">
                  <a:pos x="408" y="821"/>
                </a:cxn>
                <a:cxn ang="0">
                  <a:pos x="439" y="846"/>
                </a:cxn>
                <a:cxn ang="0">
                  <a:pos x="475" y="853"/>
                </a:cxn>
                <a:cxn ang="0">
                  <a:pos x="480" y="883"/>
                </a:cxn>
                <a:cxn ang="0">
                  <a:pos x="520" y="903"/>
                </a:cxn>
                <a:cxn ang="0">
                  <a:pos x="533" y="944"/>
                </a:cxn>
                <a:cxn ang="0">
                  <a:pos x="653" y="933"/>
                </a:cxn>
                <a:cxn ang="0">
                  <a:pos x="652" y="883"/>
                </a:cxn>
                <a:cxn ang="0">
                  <a:pos x="670" y="848"/>
                </a:cxn>
                <a:cxn ang="0">
                  <a:pos x="722" y="828"/>
                </a:cxn>
                <a:cxn ang="0">
                  <a:pos x="753" y="833"/>
                </a:cxn>
                <a:cxn ang="0">
                  <a:pos x="792" y="843"/>
                </a:cxn>
                <a:cxn ang="0">
                  <a:pos x="793" y="903"/>
                </a:cxn>
                <a:cxn ang="0">
                  <a:pos x="833" y="903"/>
                </a:cxn>
                <a:cxn ang="0">
                  <a:pos x="862" y="877"/>
                </a:cxn>
                <a:cxn ang="0">
                  <a:pos x="897" y="839"/>
                </a:cxn>
                <a:cxn ang="0">
                  <a:pos x="935" y="839"/>
                </a:cxn>
                <a:cxn ang="0">
                  <a:pos x="964" y="863"/>
                </a:cxn>
                <a:cxn ang="0">
                  <a:pos x="1012" y="857"/>
                </a:cxn>
                <a:cxn ang="0">
                  <a:pos x="1030" y="806"/>
                </a:cxn>
                <a:cxn ang="0">
                  <a:pos x="1072" y="811"/>
                </a:cxn>
                <a:cxn ang="0">
                  <a:pos x="1112" y="788"/>
                </a:cxn>
                <a:cxn ang="0">
                  <a:pos x="1153" y="776"/>
                </a:cxn>
                <a:cxn ang="0">
                  <a:pos x="1200" y="793"/>
                </a:cxn>
                <a:cxn ang="0">
                  <a:pos x="1232" y="868"/>
                </a:cxn>
                <a:cxn ang="0">
                  <a:pos x="1257" y="908"/>
                </a:cxn>
                <a:cxn ang="0">
                  <a:pos x="1244" y="950"/>
                </a:cxn>
                <a:cxn ang="0">
                  <a:pos x="1327" y="936"/>
                </a:cxn>
                <a:cxn ang="0">
                  <a:pos x="1320" y="312"/>
                </a:cxn>
                <a:cxn ang="0">
                  <a:pos x="21" y="17"/>
                </a:cxn>
                <a:cxn ang="0">
                  <a:pos x="5" y="50"/>
                </a:cxn>
                <a:cxn ang="0">
                  <a:pos x="37" y="72"/>
                </a:cxn>
                <a:cxn ang="0">
                  <a:pos x="73" y="57"/>
                </a:cxn>
                <a:cxn ang="0">
                  <a:pos x="73" y="95"/>
                </a:cxn>
                <a:cxn ang="0">
                  <a:pos x="77" y="130"/>
                </a:cxn>
                <a:cxn ang="0">
                  <a:pos x="93" y="155"/>
                </a:cxn>
                <a:cxn ang="0">
                  <a:pos x="97" y="200"/>
                </a:cxn>
                <a:cxn ang="0">
                  <a:pos x="123" y="240"/>
                </a:cxn>
                <a:cxn ang="0">
                  <a:pos x="137" y="265"/>
                </a:cxn>
                <a:cxn ang="0">
                  <a:pos x="115" y="292"/>
                </a:cxn>
                <a:cxn ang="0">
                  <a:pos x="92" y="320"/>
                </a:cxn>
                <a:cxn ang="0">
                  <a:pos x="66" y="347"/>
                </a:cxn>
                <a:cxn ang="0">
                  <a:pos x="70" y="379"/>
                </a:cxn>
                <a:cxn ang="0">
                  <a:pos x="97" y="394"/>
                </a:cxn>
                <a:cxn ang="0">
                  <a:pos x="126" y="399"/>
                </a:cxn>
                <a:cxn ang="0">
                  <a:pos x="117" y="437"/>
                </a:cxn>
                <a:cxn ang="0">
                  <a:pos x="150" y="442"/>
                </a:cxn>
                <a:cxn ang="0">
                  <a:pos x="152" y="475"/>
                </a:cxn>
                <a:cxn ang="0">
                  <a:pos x="146" y="510"/>
                </a:cxn>
                <a:cxn ang="0">
                  <a:pos x="152" y="544"/>
                </a:cxn>
                <a:cxn ang="0">
                  <a:pos x="186" y="569"/>
                </a:cxn>
                <a:cxn ang="0">
                  <a:pos x="205" y="602"/>
                </a:cxn>
              </a:cxnLst>
              <a:rect l="0" t="0" r="r" b="b"/>
              <a:pathLst>
                <a:path w="1328" h="959">
                  <a:moveTo>
                    <a:pt x="193" y="609"/>
                  </a:moveTo>
                  <a:lnTo>
                    <a:pt x="193" y="621"/>
                  </a:lnTo>
                  <a:lnTo>
                    <a:pt x="203" y="632"/>
                  </a:lnTo>
                  <a:lnTo>
                    <a:pt x="217" y="641"/>
                  </a:lnTo>
                  <a:lnTo>
                    <a:pt x="232" y="641"/>
                  </a:lnTo>
                  <a:lnTo>
                    <a:pt x="237" y="634"/>
                  </a:lnTo>
                  <a:lnTo>
                    <a:pt x="248" y="646"/>
                  </a:lnTo>
                  <a:lnTo>
                    <a:pt x="257" y="657"/>
                  </a:lnTo>
                  <a:lnTo>
                    <a:pt x="266" y="666"/>
                  </a:lnTo>
                  <a:lnTo>
                    <a:pt x="270" y="674"/>
                  </a:lnTo>
                  <a:lnTo>
                    <a:pt x="277" y="681"/>
                  </a:lnTo>
                  <a:lnTo>
                    <a:pt x="290" y="686"/>
                  </a:lnTo>
                  <a:lnTo>
                    <a:pt x="295" y="688"/>
                  </a:lnTo>
                  <a:lnTo>
                    <a:pt x="308" y="691"/>
                  </a:lnTo>
                  <a:lnTo>
                    <a:pt x="317" y="696"/>
                  </a:lnTo>
                  <a:lnTo>
                    <a:pt x="323" y="701"/>
                  </a:lnTo>
                  <a:lnTo>
                    <a:pt x="323" y="711"/>
                  </a:lnTo>
                  <a:lnTo>
                    <a:pt x="328" y="719"/>
                  </a:lnTo>
                  <a:lnTo>
                    <a:pt x="340" y="719"/>
                  </a:lnTo>
                  <a:lnTo>
                    <a:pt x="348" y="726"/>
                  </a:lnTo>
                  <a:lnTo>
                    <a:pt x="348" y="739"/>
                  </a:lnTo>
                  <a:lnTo>
                    <a:pt x="348" y="748"/>
                  </a:lnTo>
                  <a:lnTo>
                    <a:pt x="340" y="757"/>
                  </a:lnTo>
                  <a:lnTo>
                    <a:pt x="339" y="764"/>
                  </a:lnTo>
                  <a:lnTo>
                    <a:pt x="343" y="776"/>
                  </a:lnTo>
                  <a:lnTo>
                    <a:pt x="348" y="786"/>
                  </a:lnTo>
                  <a:lnTo>
                    <a:pt x="357" y="788"/>
                  </a:lnTo>
                  <a:lnTo>
                    <a:pt x="366" y="803"/>
                  </a:lnTo>
                  <a:lnTo>
                    <a:pt x="377" y="803"/>
                  </a:lnTo>
                  <a:lnTo>
                    <a:pt x="386" y="803"/>
                  </a:lnTo>
                  <a:lnTo>
                    <a:pt x="399" y="811"/>
                  </a:lnTo>
                  <a:lnTo>
                    <a:pt x="408" y="821"/>
                  </a:lnTo>
                  <a:lnTo>
                    <a:pt x="415" y="828"/>
                  </a:lnTo>
                  <a:lnTo>
                    <a:pt x="420" y="833"/>
                  </a:lnTo>
                  <a:lnTo>
                    <a:pt x="430" y="839"/>
                  </a:lnTo>
                  <a:lnTo>
                    <a:pt x="439" y="846"/>
                  </a:lnTo>
                  <a:lnTo>
                    <a:pt x="448" y="846"/>
                  </a:lnTo>
                  <a:lnTo>
                    <a:pt x="455" y="846"/>
                  </a:lnTo>
                  <a:lnTo>
                    <a:pt x="460" y="851"/>
                  </a:lnTo>
                  <a:lnTo>
                    <a:pt x="475" y="853"/>
                  </a:lnTo>
                  <a:lnTo>
                    <a:pt x="485" y="857"/>
                  </a:lnTo>
                  <a:lnTo>
                    <a:pt x="486" y="866"/>
                  </a:lnTo>
                  <a:lnTo>
                    <a:pt x="480" y="871"/>
                  </a:lnTo>
                  <a:lnTo>
                    <a:pt x="480" y="883"/>
                  </a:lnTo>
                  <a:lnTo>
                    <a:pt x="493" y="886"/>
                  </a:lnTo>
                  <a:lnTo>
                    <a:pt x="500" y="893"/>
                  </a:lnTo>
                  <a:lnTo>
                    <a:pt x="517" y="897"/>
                  </a:lnTo>
                  <a:lnTo>
                    <a:pt x="520" y="903"/>
                  </a:lnTo>
                  <a:lnTo>
                    <a:pt x="525" y="915"/>
                  </a:lnTo>
                  <a:lnTo>
                    <a:pt x="532" y="928"/>
                  </a:lnTo>
                  <a:lnTo>
                    <a:pt x="533" y="935"/>
                  </a:lnTo>
                  <a:lnTo>
                    <a:pt x="533" y="944"/>
                  </a:lnTo>
                  <a:lnTo>
                    <a:pt x="545" y="950"/>
                  </a:lnTo>
                  <a:lnTo>
                    <a:pt x="660" y="950"/>
                  </a:lnTo>
                  <a:lnTo>
                    <a:pt x="653" y="941"/>
                  </a:lnTo>
                  <a:lnTo>
                    <a:pt x="653" y="933"/>
                  </a:lnTo>
                  <a:lnTo>
                    <a:pt x="657" y="921"/>
                  </a:lnTo>
                  <a:lnTo>
                    <a:pt x="662" y="911"/>
                  </a:lnTo>
                  <a:lnTo>
                    <a:pt x="662" y="903"/>
                  </a:lnTo>
                  <a:lnTo>
                    <a:pt x="652" y="883"/>
                  </a:lnTo>
                  <a:lnTo>
                    <a:pt x="646" y="871"/>
                  </a:lnTo>
                  <a:lnTo>
                    <a:pt x="650" y="863"/>
                  </a:lnTo>
                  <a:lnTo>
                    <a:pt x="660" y="857"/>
                  </a:lnTo>
                  <a:lnTo>
                    <a:pt x="670" y="848"/>
                  </a:lnTo>
                  <a:lnTo>
                    <a:pt x="680" y="843"/>
                  </a:lnTo>
                  <a:lnTo>
                    <a:pt x="693" y="839"/>
                  </a:lnTo>
                  <a:lnTo>
                    <a:pt x="715" y="833"/>
                  </a:lnTo>
                  <a:lnTo>
                    <a:pt x="722" y="828"/>
                  </a:lnTo>
                  <a:lnTo>
                    <a:pt x="725" y="821"/>
                  </a:lnTo>
                  <a:lnTo>
                    <a:pt x="737" y="821"/>
                  </a:lnTo>
                  <a:lnTo>
                    <a:pt x="746" y="823"/>
                  </a:lnTo>
                  <a:lnTo>
                    <a:pt x="753" y="833"/>
                  </a:lnTo>
                  <a:lnTo>
                    <a:pt x="760" y="839"/>
                  </a:lnTo>
                  <a:lnTo>
                    <a:pt x="772" y="833"/>
                  </a:lnTo>
                  <a:lnTo>
                    <a:pt x="780" y="828"/>
                  </a:lnTo>
                  <a:lnTo>
                    <a:pt x="792" y="843"/>
                  </a:lnTo>
                  <a:lnTo>
                    <a:pt x="788" y="859"/>
                  </a:lnTo>
                  <a:lnTo>
                    <a:pt x="777" y="877"/>
                  </a:lnTo>
                  <a:lnTo>
                    <a:pt x="777" y="888"/>
                  </a:lnTo>
                  <a:lnTo>
                    <a:pt x="793" y="903"/>
                  </a:lnTo>
                  <a:lnTo>
                    <a:pt x="799" y="908"/>
                  </a:lnTo>
                  <a:lnTo>
                    <a:pt x="817" y="915"/>
                  </a:lnTo>
                  <a:lnTo>
                    <a:pt x="825" y="915"/>
                  </a:lnTo>
                  <a:lnTo>
                    <a:pt x="833" y="903"/>
                  </a:lnTo>
                  <a:lnTo>
                    <a:pt x="839" y="895"/>
                  </a:lnTo>
                  <a:lnTo>
                    <a:pt x="845" y="888"/>
                  </a:lnTo>
                  <a:lnTo>
                    <a:pt x="855" y="883"/>
                  </a:lnTo>
                  <a:lnTo>
                    <a:pt x="862" y="877"/>
                  </a:lnTo>
                  <a:lnTo>
                    <a:pt x="875" y="863"/>
                  </a:lnTo>
                  <a:lnTo>
                    <a:pt x="885" y="859"/>
                  </a:lnTo>
                  <a:lnTo>
                    <a:pt x="892" y="848"/>
                  </a:lnTo>
                  <a:lnTo>
                    <a:pt x="897" y="839"/>
                  </a:lnTo>
                  <a:lnTo>
                    <a:pt x="908" y="839"/>
                  </a:lnTo>
                  <a:lnTo>
                    <a:pt x="917" y="839"/>
                  </a:lnTo>
                  <a:lnTo>
                    <a:pt x="925" y="839"/>
                  </a:lnTo>
                  <a:lnTo>
                    <a:pt x="935" y="839"/>
                  </a:lnTo>
                  <a:lnTo>
                    <a:pt x="945" y="843"/>
                  </a:lnTo>
                  <a:lnTo>
                    <a:pt x="952" y="851"/>
                  </a:lnTo>
                  <a:lnTo>
                    <a:pt x="957" y="857"/>
                  </a:lnTo>
                  <a:lnTo>
                    <a:pt x="964" y="863"/>
                  </a:lnTo>
                  <a:lnTo>
                    <a:pt x="982" y="859"/>
                  </a:lnTo>
                  <a:lnTo>
                    <a:pt x="993" y="859"/>
                  </a:lnTo>
                  <a:lnTo>
                    <a:pt x="1004" y="863"/>
                  </a:lnTo>
                  <a:lnTo>
                    <a:pt x="1012" y="857"/>
                  </a:lnTo>
                  <a:lnTo>
                    <a:pt x="1012" y="846"/>
                  </a:lnTo>
                  <a:lnTo>
                    <a:pt x="1012" y="833"/>
                  </a:lnTo>
                  <a:lnTo>
                    <a:pt x="1012" y="823"/>
                  </a:lnTo>
                  <a:lnTo>
                    <a:pt x="1030" y="806"/>
                  </a:lnTo>
                  <a:lnTo>
                    <a:pt x="1039" y="806"/>
                  </a:lnTo>
                  <a:lnTo>
                    <a:pt x="1050" y="811"/>
                  </a:lnTo>
                  <a:lnTo>
                    <a:pt x="1060" y="817"/>
                  </a:lnTo>
                  <a:lnTo>
                    <a:pt x="1072" y="811"/>
                  </a:lnTo>
                  <a:lnTo>
                    <a:pt x="1079" y="803"/>
                  </a:lnTo>
                  <a:lnTo>
                    <a:pt x="1088" y="803"/>
                  </a:lnTo>
                  <a:lnTo>
                    <a:pt x="1099" y="793"/>
                  </a:lnTo>
                  <a:lnTo>
                    <a:pt x="1112" y="788"/>
                  </a:lnTo>
                  <a:lnTo>
                    <a:pt x="1124" y="779"/>
                  </a:lnTo>
                  <a:lnTo>
                    <a:pt x="1130" y="773"/>
                  </a:lnTo>
                  <a:lnTo>
                    <a:pt x="1144" y="769"/>
                  </a:lnTo>
                  <a:lnTo>
                    <a:pt x="1153" y="776"/>
                  </a:lnTo>
                  <a:lnTo>
                    <a:pt x="1164" y="783"/>
                  </a:lnTo>
                  <a:lnTo>
                    <a:pt x="1173" y="779"/>
                  </a:lnTo>
                  <a:lnTo>
                    <a:pt x="1185" y="779"/>
                  </a:lnTo>
                  <a:lnTo>
                    <a:pt x="1200" y="793"/>
                  </a:lnTo>
                  <a:lnTo>
                    <a:pt x="1208" y="803"/>
                  </a:lnTo>
                  <a:lnTo>
                    <a:pt x="1219" y="853"/>
                  </a:lnTo>
                  <a:lnTo>
                    <a:pt x="1225" y="859"/>
                  </a:lnTo>
                  <a:lnTo>
                    <a:pt x="1232" y="868"/>
                  </a:lnTo>
                  <a:lnTo>
                    <a:pt x="1244" y="871"/>
                  </a:lnTo>
                  <a:lnTo>
                    <a:pt x="1257" y="886"/>
                  </a:lnTo>
                  <a:lnTo>
                    <a:pt x="1257" y="901"/>
                  </a:lnTo>
                  <a:lnTo>
                    <a:pt x="1257" y="908"/>
                  </a:lnTo>
                  <a:lnTo>
                    <a:pt x="1253" y="916"/>
                  </a:lnTo>
                  <a:lnTo>
                    <a:pt x="1244" y="926"/>
                  </a:lnTo>
                  <a:lnTo>
                    <a:pt x="1244" y="936"/>
                  </a:lnTo>
                  <a:lnTo>
                    <a:pt x="1244" y="950"/>
                  </a:lnTo>
                  <a:lnTo>
                    <a:pt x="1248" y="953"/>
                  </a:lnTo>
                  <a:lnTo>
                    <a:pt x="1257" y="958"/>
                  </a:lnTo>
                  <a:lnTo>
                    <a:pt x="1264" y="958"/>
                  </a:lnTo>
                  <a:lnTo>
                    <a:pt x="1327" y="936"/>
                  </a:lnTo>
                  <a:lnTo>
                    <a:pt x="1320" y="470"/>
                  </a:lnTo>
                  <a:lnTo>
                    <a:pt x="1302" y="470"/>
                  </a:lnTo>
                  <a:lnTo>
                    <a:pt x="1299" y="312"/>
                  </a:lnTo>
                  <a:lnTo>
                    <a:pt x="1320" y="312"/>
                  </a:lnTo>
                  <a:lnTo>
                    <a:pt x="1315" y="155"/>
                  </a:lnTo>
                  <a:lnTo>
                    <a:pt x="1312" y="0"/>
                  </a:lnTo>
                  <a:lnTo>
                    <a:pt x="617" y="12"/>
                  </a:lnTo>
                  <a:lnTo>
                    <a:pt x="21" y="17"/>
                  </a:lnTo>
                  <a:lnTo>
                    <a:pt x="17" y="26"/>
                  </a:lnTo>
                  <a:lnTo>
                    <a:pt x="13" y="33"/>
                  </a:lnTo>
                  <a:lnTo>
                    <a:pt x="0" y="37"/>
                  </a:lnTo>
                  <a:lnTo>
                    <a:pt x="5" y="50"/>
                  </a:lnTo>
                  <a:lnTo>
                    <a:pt x="15" y="53"/>
                  </a:lnTo>
                  <a:lnTo>
                    <a:pt x="21" y="57"/>
                  </a:lnTo>
                  <a:lnTo>
                    <a:pt x="28" y="63"/>
                  </a:lnTo>
                  <a:lnTo>
                    <a:pt x="37" y="72"/>
                  </a:lnTo>
                  <a:lnTo>
                    <a:pt x="43" y="66"/>
                  </a:lnTo>
                  <a:lnTo>
                    <a:pt x="53" y="57"/>
                  </a:lnTo>
                  <a:lnTo>
                    <a:pt x="65" y="53"/>
                  </a:lnTo>
                  <a:lnTo>
                    <a:pt x="73" y="57"/>
                  </a:lnTo>
                  <a:lnTo>
                    <a:pt x="83" y="72"/>
                  </a:lnTo>
                  <a:lnTo>
                    <a:pt x="79" y="80"/>
                  </a:lnTo>
                  <a:lnTo>
                    <a:pt x="72" y="83"/>
                  </a:lnTo>
                  <a:lnTo>
                    <a:pt x="73" y="95"/>
                  </a:lnTo>
                  <a:lnTo>
                    <a:pt x="73" y="103"/>
                  </a:lnTo>
                  <a:lnTo>
                    <a:pt x="75" y="112"/>
                  </a:lnTo>
                  <a:lnTo>
                    <a:pt x="73" y="123"/>
                  </a:lnTo>
                  <a:lnTo>
                    <a:pt x="77" y="130"/>
                  </a:lnTo>
                  <a:lnTo>
                    <a:pt x="85" y="135"/>
                  </a:lnTo>
                  <a:lnTo>
                    <a:pt x="93" y="139"/>
                  </a:lnTo>
                  <a:lnTo>
                    <a:pt x="99" y="147"/>
                  </a:lnTo>
                  <a:lnTo>
                    <a:pt x="93" y="155"/>
                  </a:lnTo>
                  <a:lnTo>
                    <a:pt x="93" y="167"/>
                  </a:lnTo>
                  <a:lnTo>
                    <a:pt x="90" y="185"/>
                  </a:lnTo>
                  <a:lnTo>
                    <a:pt x="93" y="193"/>
                  </a:lnTo>
                  <a:lnTo>
                    <a:pt x="97" y="200"/>
                  </a:lnTo>
                  <a:lnTo>
                    <a:pt x="97" y="213"/>
                  </a:lnTo>
                  <a:lnTo>
                    <a:pt x="103" y="219"/>
                  </a:lnTo>
                  <a:lnTo>
                    <a:pt x="112" y="222"/>
                  </a:lnTo>
                  <a:lnTo>
                    <a:pt x="123" y="240"/>
                  </a:lnTo>
                  <a:lnTo>
                    <a:pt x="128" y="248"/>
                  </a:lnTo>
                  <a:lnTo>
                    <a:pt x="135" y="255"/>
                  </a:lnTo>
                  <a:lnTo>
                    <a:pt x="146" y="262"/>
                  </a:lnTo>
                  <a:lnTo>
                    <a:pt x="137" y="265"/>
                  </a:lnTo>
                  <a:lnTo>
                    <a:pt x="130" y="272"/>
                  </a:lnTo>
                  <a:lnTo>
                    <a:pt x="133" y="282"/>
                  </a:lnTo>
                  <a:lnTo>
                    <a:pt x="128" y="292"/>
                  </a:lnTo>
                  <a:lnTo>
                    <a:pt x="115" y="292"/>
                  </a:lnTo>
                  <a:lnTo>
                    <a:pt x="110" y="300"/>
                  </a:lnTo>
                  <a:lnTo>
                    <a:pt x="108" y="310"/>
                  </a:lnTo>
                  <a:lnTo>
                    <a:pt x="103" y="319"/>
                  </a:lnTo>
                  <a:lnTo>
                    <a:pt x="92" y="320"/>
                  </a:lnTo>
                  <a:lnTo>
                    <a:pt x="85" y="322"/>
                  </a:lnTo>
                  <a:lnTo>
                    <a:pt x="86" y="327"/>
                  </a:lnTo>
                  <a:lnTo>
                    <a:pt x="72" y="339"/>
                  </a:lnTo>
                  <a:lnTo>
                    <a:pt x="66" y="347"/>
                  </a:lnTo>
                  <a:lnTo>
                    <a:pt x="61" y="352"/>
                  </a:lnTo>
                  <a:lnTo>
                    <a:pt x="65" y="361"/>
                  </a:lnTo>
                  <a:lnTo>
                    <a:pt x="61" y="374"/>
                  </a:lnTo>
                  <a:lnTo>
                    <a:pt x="70" y="379"/>
                  </a:lnTo>
                  <a:lnTo>
                    <a:pt x="75" y="384"/>
                  </a:lnTo>
                  <a:lnTo>
                    <a:pt x="83" y="394"/>
                  </a:lnTo>
                  <a:lnTo>
                    <a:pt x="90" y="397"/>
                  </a:lnTo>
                  <a:lnTo>
                    <a:pt x="97" y="394"/>
                  </a:lnTo>
                  <a:lnTo>
                    <a:pt x="103" y="381"/>
                  </a:lnTo>
                  <a:lnTo>
                    <a:pt x="115" y="384"/>
                  </a:lnTo>
                  <a:lnTo>
                    <a:pt x="119" y="394"/>
                  </a:lnTo>
                  <a:lnTo>
                    <a:pt x="126" y="399"/>
                  </a:lnTo>
                  <a:lnTo>
                    <a:pt x="125" y="408"/>
                  </a:lnTo>
                  <a:lnTo>
                    <a:pt x="117" y="417"/>
                  </a:lnTo>
                  <a:lnTo>
                    <a:pt x="115" y="427"/>
                  </a:lnTo>
                  <a:lnTo>
                    <a:pt x="117" y="437"/>
                  </a:lnTo>
                  <a:lnTo>
                    <a:pt x="128" y="441"/>
                  </a:lnTo>
                  <a:lnTo>
                    <a:pt x="141" y="437"/>
                  </a:lnTo>
                  <a:lnTo>
                    <a:pt x="148" y="434"/>
                  </a:lnTo>
                  <a:lnTo>
                    <a:pt x="150" y="442"/>
                  </a:lnTo>
                  <a:lnTo>
                    <a:pt x="146" y="452"/>
                  </a:lnTo>
                  <a:lnTo>
                    <a:pt x="148" y="461"/>
                  </a:lnTo>
                  <a:lnTo>
                    <a:pt x="163" y="466"/>
                  </a:lnTo>
                  <a:lnTo>
                    <a:pt x="152" y="475"/>
                  </a:lnTo>
                  <a:lnTo>
                    <a:pt x="148" y="482"/>
                  </a:lnTo>
                  <a:lnTo>
                    <a:pt x="155" y="490"/>
                  </a:lnTo>
                  <a:lnTo>
                    <a:pt x="163" y="494"/>
                  </a:lnTo>
                  <a:lnTo>
                    <a:pt x="146" y="510"/>
                  </a:lnTo>
                  <a:lnTo>
                    <a:pt x="141" y="519"/>
                  </a:lnTo>
                  <a:lnTo>
                    <a:pt x="150" y="526"/>
                  </a:lnTo>
                  <a:lnTo>
                    <a:pt x="150" y="535"/>
                  </a:lnTo>
                  <a:lnTo>
                    <a:pt x="152" y="544"/>
                  </a:lnTo>
                  <a:lnTo>
                    <a:pt x="155" y="554"/>
                  </a:lnTo>
                  <a:lnTo>
                    <a:pt x="163" y="559"/>
                  </a:lnTo>
                  <a:lnTo>
                    <a:pt x="179" y="564"/>
                  </a:lnTo>
                  <a:lnTo>
                    <a:pt x="186" y="569"/>
                  </a:lnTo>
                  <a:lnTo>
                    <a:pt x="197" y="577"/>
                  </a:lnTo>
                  <a:lnTo>
                    <a:pt x="205" y="579"/>
                  </a:lnTo>
                  <a:lnTo>
                    <a:pt x="208" y="594"/>
                  </a:lnTo>
                  <a:lnTo>
                    <a:pt x="205" y="602"/>
                  </a:lnTo>
                  <a:lnTo>
                    <a:pt x="193" y="609"/>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83" name="Freeform 24"/>
            <p:cNvSpPr>
              <a:spLocks/>
            </p:cNvSpPr>
            <p:nvPr/>
          </p:nvSpPr>
          <p:spPr bwMode="auto">
            <a:xfrm>
              <a:off x="5758323" y="2155881"/>
              <a:ext cx="353288" cy="785292"/>
            </a:xfrm>
            <a:custGeom>
              <a:avLst/>
              <a:gdLst/>
              <a:ahLst/>
              <a:cxnLst>
                <a:cxn ang="0">
                  <a:pos x="409" y="859"/>
                </a:cxn>
                <a:cxn ang="0">
                  <a:pos x="307" y="866"/>
                </a:cxn>
                <a:cxn ang="0">
                  <a:pos x="230" y="866"/>
                </a:cxn>
                <a:cxn ang="0">
                  <a:pos x="150" y="871"/>
                </a:cxn>
                <a:cxn ang="0">
                  <a:pos x="147" y="790"/>
                </a:cxn>
                <a:cxn ang="0">
                  <a:pos x="103" y="794"/>
                </a:cxn>
                <a:cxn ang="0">
                  <a:pos x="93" y="578"/>
                </a:cxn>
                <a:cxn ang="0">
                  <a:pos x="90" y="518"/>
                </a:cxn>
                <a:cxn ang="0">
                  <a:pos x="85" y="383"/>
                </a:cxn>
                <a:cxn ang="0">
                  <a:pos x="83" y="321"/>
                </a:cxn>
                <a:cxn ang="0">
                  <a:pos x="0" y="326"/>
                </a:cxn>
                <a:cxn ang="0">
                  <a:pos x="0" y="247"/>
                </a:cxn>
                <a:cxn ang="0">
                  <a:pos x="37" y="247"/>
                </a:cxn>
                <a:cxn ang="0">
                  <a:pos x="37" y="234"/>
                </a:cxn>
                <a:cxn ang="0">
                  <a:pos x="35" y="163"/>
                </a:cxn>
                <a:cxn ang="0">
                  <a:pos x="77" y="161"/>
                </a:cxn>
                <a:cxn ang="0">
                  <a:pos x="73" y="80"/>
                </a:cxn>
                <a:cxn ang="0">
                  <a:pos x="119" y="80"/>
                </a:cxn>
                <a:cxn ang="0">
                  <a:pos x="113" y="8"/>
                </a:cxn>
                <a:cxn ang="0">
                  <a:pos x="370" y="0"/>
                </a:cxn>
                <a:cxn ang="0">
                  <a:pos x="375" y="139"/>
                </a:cxn>
                <a:cxn ang="0">
                  <a:pos x="387" y="443"/>
                </a:cxn>
                <a:cxn ang="0">
                  <a:pos x="401" y="727"/>
                </a:cxn>
                <a:cxn ang="0">
                  <a:pos x="409" y="859"/>
                </a:cxn>
              </a:cxnLst>
              <a:rect l="0" t="0" r="r" b="b"/>
              <a:pathLst>
                <a:path w="410" h="872">
                  <a:moveTo>
                    <a:pt x="409" y="859"/>
                  </a:moveTo>
                  <a:lnTo>
                    <a:pt x="307" y="866"/>
                  </a:lnTo>
                  <a:lnTo>
                    <a:pt x="230" y="866"/>
                  </a:lnTo>
                  <a:lnTo>
                    <a:pt x="150" y="871"/>
                  </a:lnTo>
                  <a:lnTo>
                    <a:pt x="147" y="790"/>
                  </a:lnTo>
                  <a:lnTo>
                    <a:pt x="103" y="794"/>
                  </a:lnTo>
                  <a:lnTo>
                    <a:pt x="93" y="578"/>
                  </a:lnTo>
                  <a:lnTo>
                    <a:pt x="90" y="518"/>
                  </a:lnTo>
                  <a:lnTo>
                    <a:pt x="85" y="383"/>
                  </a:lnTo>
                  <a:lnTo>
                    <a:pt x="83" y="321"/>
                  </a:lnTo>
                  <a:lnTo>
                    <a:pt x="0" y="326"/>
                  </a:lnTo>
                  <a:lnTo>
                    <a:pt x="0" y="247"/>
                  </a:lnTo>
                  <a:lnTo>
                    <a:pt x="37" y="247"/>
                  </a:lnTo>
                  <a:lnTo>
                    <a:pt x="37" y="234"/>
                  </a:lnTo>
                  <a:lnTo>
                    <a:pt x="35" y="163"/>
                  </a:lnTo>
                  <a:lnTo>
                    <a:pt x="77" y="161"/>
                  </a:lnTo>
                  <a:lnTo>
                    <a:pt x="73" y="80"/>
                  </a:lnTo>
                  <a:lnTo>
                    <a:pt x="119" y="80"/>
                  </a:lnTo>
                  <a:lnTo>
                    <a:pt x="113" y="8"/>
                  </a:lnTo>
                  <a:lnTo>
                    <a:pt x="370" y="0"/>
                  </a:lnTo>
                  <a:lnTo>
                    <a:pt x="375" y="139"/>
                  </a:lnTo>
                  <a:lnTo>
                    <a:pt x="387" y="443"/>
                  </a:lnTo>
                  <a:lnTo>
                    <a:pt x="401" y="727"/>
                  </a:lnTo>
                  <a:lnTo>
                    <a:pt x="409" y="859"/>
                  </a:lnTo>
                </a:path>
              </a:pathLst>
            </a:custGeom>
            <a:solidFill>
              <a:srgbClr val="349D96"/>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84" name="Freeform 25"/>
            <p:cNvSpPr>
              <a:spLocks/>
            </p:cNvSpPr>
            <p:nvPr/>
          </p:nvSpPr>
          <p:spPr bwMode="auto">
            <a:xfrm>
              <a:off x="3141404" y="4315433"/>
              <a:ext cx="435147" cy="682627"/>
            </a:xfrm>
            <a:custGeom>
              <a:avLst/>
              <a:gdLst/>
              <a:ahLst/>
              <a:cxnLst>
                <a:cxn ang="0">
                  <a:pos x="504" y="6"/>
                </a:cxn>
                <a:cxn ang="0">
                  <a:pos x="499" y="315"/>
                </a:cxn>
                <a:cxn ang="0">
                  <a:pos x="437" y="314"/>
                </a:cxn>
                <a:cxn ang="0">
                  <a:pos x="437" y="482"/>
                </a:cxn>
                <a:cxn ang="0">
                  <a:pos x="437" y="552"/>
                </a:cxn>
                <a:cxn ang="0">
                  <a:pos x="504" y="552"/>
                </a:cxn>
                <a:cxn ang="0">
                  <a:pos x="494" y="554"/>
                </a:cxn>
                <a:cxn ang="0">
                  <a:pos x="487" y="560"/>
                </a:cxn>
                <a:cxn ang="0">
                  <a:pos x="487" y="572"/>
                </a:cxn>
                <a:cxn ang="0">
                  <a:pos x="494" y="582"/>
                </a:cxn>
                <a:cxn ang="0">
                  <a:pos x="496" y="592"/>
                </a:cxn>
                <a:cxn ang="0">
                  <a:pos x="494" y="605"/>
                </a:cxn>
                <a:cxn ang="0">
                  <a:pos x="422" y="622"/>
                </a:cxn>
                <a:cxn ang="0">
                  <a:pos x="396" y="620"/>
                </a:cxn>
                <a:cxn ang="0">
                  <a:pos x="369" y="630"/>
                </a:cxn>
                <a:cxn ang="0">
                  <a:pos x="349" y="630"/>
                </a:cxn>
                <a:cxn ang="0">
                  <a:pos x="300" y="620"/>
                </a:cxn>
                <a:cxn ang="0">
                  <a:pos x="289" y="622"/>
                </a:cxn>
                <a:cxn ang="0">
                  <a:pos x="262" y="630"/>
                </a:cxn>
                <a:cxn ang="0">
                  <a:pos x="237" y="650"/>
                </a:cxn>
                <a:cxn ang="0">
                  <a:pos x="238" y="658"/>
                </a:cxn>
                <a:cxn ang="0">
                  <a:pos x="232" y="667"/>
                </a:cxn>
                <a:cxn ang="0">
                  <a:pos x="224" y="669"/>
                </a:cxn>
                <a:cxn ang="0">
                  <a:pos x="215" y="674"/>
                </a:cxn>
                <a:cxn ang="0">
                  <a:pos x="204" y="670"/>
                </a:cxn>
                <a:cxn ang="0">
                  <a:pos x="197" y="683"/>
                </a:cxn>
                <a:cxn ang="0">
                  <a:pos x="182" y="692"/>
                </a:cxn>
                <a:cxn ang="0">
                  <a:pos x="168" y="698"/>
                </a:cxn>
                <a:cxn ang="0">
                  <a:pos x="137" y="702"/>
                </a:cxn>
                <a:cxn ang="0">
                  <a:pos x="98" y="727"/>
                </a:cxn>
                <a:cxn ang="0">
                  <a:pos x="73" y="727"/>
                </a:cxn>
                <a:cxn ang="0">
                  <a:pos x="45" y="732"/>
                </a:cxn>
                <a:cxn ang="0">
                  <a:pos x="33" y="740"/>
                </a:cxn>
                <a:cxn ang="0">
                  <a:pos x="0" y="757"/>
                </a:cxn>
                <a:cxn ang="0">
                  <a:pos x="0" y="654"/>
                </a:cxn>
                <a:cxn ang="0">
                  <a:pos x="5" y="514"/>
                </a:cxn>
                <a:cxn ang="0">
                  <a:pos x="10" y="300"/>
                </a:cxn>
                <a:cxn ang="0">
                  <a:pos x="12" y="220"/>
                </a:cxn>
                <a:cxn ang="0">
                  <a:pos x="18" y="0"/>
                </a:cxn>
                <a:cxn ang="0">
                  <a:pos x="25" y="0"/>
                </a:cxn>
                <a:cxn ang="0">
                  <a:pos x="210" y="3"/>
                </a:cxn>
                <a:cxn ang="0">
                  <a:pos x="504" y="6"/>
                </a:cxn>
              </a:cxnLst>
              <a:rect l="0" t="0" r="r" b="b"/>
              <a:pathLst>
                <a:path w="505" h="758">
                  <a:moveTo>
                    <a:pt x="504" y="6"/>
                  </a:moveTo>
                  <a:lnTo>
                    <a:pt x="499" y="315"/>
                  </a:lnTo>
                  <a:lnTo>
                    <a:pt x="437" y="314"/>
                  </a:lnTo>
                  <a:lnTo>
                    <a:pt x="437" y="482"/>
                  </a:lnTo>
                  <a:lnTo>
                    <a:pt x="437" y="552"/>
                  </a:lnTo>
                  <a:lnTo>
                    <a:pt x="504" y="552"/>
                  </a:lnTo>
                  <a:lnTo>
                    <a:pt x="494" y="554"/>
                  </a:lnTo>
                  <a:lnTo>
                    <a:pt x="487" y="560"/>
                  </a:lnTo>
                  <a:lnTo>
                    <a:pt x="487" y="572"/>
                  </a:lnTo>
                  <a:lnTo>
                    <a:pt x="494" y="582"/>
                  </a:lnTo>
                  <a:lnTo>
                    <a:pt x="496" y="592"/>
                  </a:lnTo>
                  <a:lnTo>
                    <a:pt x="494" y="605"/>
                  </a:lnTo>
                  <a:lnTo>
                    <a:pt x="422" y="622"/>
                  </a:lnTo>
                  <a:lnTo>
                    <a:pt x="396" y="620"/>
                  </a:lnTo>
                  <a:lnTo>
                    <a:pt x="369" y="630"/>
                  </a:lnTo>
                  <a:lnTo>
                    <a:pt x="349" y="630"/>
                  </a:lnTo>
                  <a:lnTo>
                    <a:pt x="300" y="620"/>
                  </a:lnTo>
                  <a:lnTo>
                    <a:pt x="289" y="622"/>
                  </a:lnTo>
                  <a:lnTo>
                    <a:pt x="262" y="630"/>
                  </a:lnTo>
                  <a:lnTo>
                    <a:pt x="237" y="650"/>
                  </a:lnTo>
                  <a:lnTo>
                    <a:pt x="238" y="658"/>
                  </a:lnTo>
                  <a:lnTo>
                    <a:pt x="232" y="667"/>
                  </a:lnTo>
                  <a:lnTo>
                    <a:pt x="224" y="669"/>
                  </a:lnTo>
                  <a:lnTo>
                    <a:pt x="215" y="674"/>
                  </a:lnTo>
                  <a:lnTo>
                    <a:pt x="204" y="670"/>
                  </a:lnTo>
                  <a:lnTo>
                    <a:pt x="197" y="683"/>
                  </a:lnTo>
                  <a:lnTo>
                    <a:pt x="182" y="692"/>
                  </a:lnTo>
                  <a:lnTo>
                    <a:pt x="168" y="698"/>
                  </a:lnTo>
                  <a:lnTo>
                    <a:pt x="137" y="702"/>
                  </a:lnTo>
                  <a:lnTo>
                    <a:pt x="98" y="727"/>
                  </a:lnTo>
                  <a:lnTo>
                    <a:pt x="73" y="727"/>
                  </a:lnTo>
                  <a:lnTo>
                    <a:pt x="45" y="732"/>
                  </a:lnTo>
                  <a:lnTo>
                    <a:pt x="33" y="740"/>
                  </a:lnTo>
                  <a:lnTo>
                    <a:pt x="0" y="757"/>
                  </a:lnTo>
                  <a:lnTo>
                    <a:pt x="0" y="654"/>
                  </a:lnTo>
                  <a:lnTo>
                    <a:pt x="5" y="514"/>
                  </a:lnTo>
                  <a:lnTo>
                    <a:pt x="10" y="300"/>
                  </a:lnTo>
                  <a:lnTo>
                    <a:pt x="12" y="220"/>
                  </a:lnTo>
                  <a:lnTo>
                    <a:pt x="18" y="0"/>
                  </a:lnTo>
                  <a:lnTo>
                    <a:pt x="25" y="0"/>
                  </a:lnTo>
                  <a:lnTo>
                    <a:pt x="210" y="3"/>
                  </a:lnTo>
                  <a:lnTo>
                    <a:pt x="504" y="6"/>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85" name="Freeform 84"/>
            <p:cNvSpPr>
              <a:spLocks/>
            </p:cNvSpPr>
            <p:nvPr/>
          </p:nvSpPr>
          <p:spPr bwMode="auto">
            <a:xfrm>
              <a:off x="5681634" y="2928564"/>
              <a:ext cx="465307" cy="656511"/>
            </a:xfrm>
            <a:custGeom>
              <a:avLst/>
              <a:gdLst/>
              <a:ahLst/>
              <a:cxnLst>
                <a:cxn ang="0">
                  <a:pos x="396" y="5"/>
                </a:cxn>
                <a:cxn ang="0">
                  <a:pos x="500" y="0"/>
                </a:cxn>
                <a:cxn ang="0">
                  <a:pos x="500" y="59"/>
                </a:cxn>
                <a:cxn ang="0">
                  <a:pos x="505" y="147"/>
                </a:cxn>
                <a:cxn ang="0">
                  <a:pos x="512" y="277"/>
                </a:cxn>
                <a:cxn ang="0">
                  <a:pos x="517" y="377"/>
                </a:cxn>
                <a:cxn ang="0">
                  <a:pos x="520" y="417"/>
                </a:cxn>
                <a:cxn ang="0">
                  <a:pos x="525" y="472"/>
                </a:cxn>
                <a:cxn ang="0">
                  <a:pos x="531" y="611"/>
                </a:cxn>
                <a:cxn ang="0">
                  <a:pos x="539" y="706"/>
                </a:cxn>
                <a:cxn ang="0">
                  <a:pos x="445" y="711"/>
                </a:cxn>
                <a:cxn ang="0">
                  <a:pos x="236" y="720"/>
                </a:cxn>
                <a:cxn ang="0">
                  <a:pos x="181" y="721"/>
                </a:cxn>
                <a:cxn ang="0">
                  <a:pos x="17" y="728"/>
                </a:cxn>
                <a:cxn ang="0">
                  <a:pos x="10" y="596"/>
                </a:cxn>
                <a:cxn ang="0">
                  <a:pos x="8" y="441"/>
                </a:cxn>
                <a:cxn ang="0">
                  <a:pos x="5" y="412"/>
                </a:cxn>
                <a:cxn ang="0">
                  <a:pos x="0" y="219"/>
                </a:cxn>
                <a:cxn ang="0">
                  <a:pos x="5" y="225"/>
                </a:cxn>
                <a:cxn ang="0">
                  <a:pos x="13" y="232"/>
                </a:cxn>
                <a:cxn ang="0">
                  <a:pos x="21" y="225"/>
                </a:cxn>
                <a:cxn ang="0">
                  <a:pos x="23" y="217"/>
                </a:cxn>
                <a:cxn ang="0">
                  <a:pos x="37" y="215"/>
                </a:cxn>
                <a:cxn ang="0">
                  <a:pos x="47" y="215"/>
                </a:cxn>
                <a:cxn ang="0">
                  <a:pos x="53" y="207"/>
                </a:cxn>
                <a:cxn ang="0">
                  <a:pos x="67" y="199"/>
                </a:cxn>
                <a:cxn ang="0">
                  <a:pos x="72" y="190"/>
                </a:cxn>
                <a:cxn ang="0">
                  <a:pos x="74" y="183"/>
                </a:cxn>
                <a:cxn ang="0">
                  <a:pos x="77" y="170"/>
                </a:cxn>
                <a:cxn ang="0">
                  <a:pos x="83" y="163"/>
                </a:cxn>
                <a:cxn ang="0">
                  <a:pos x="90" y="159"/>
                </a:cxn>
                <a:cxn ang="0">
                  <a:pos x="97" y="165"/>
                </a:cxn>
                <a:cxn ang="0">
                  <a:pos x="97" y="175"/>
                </a:cxn>
                <a:cxn ang="0">
                  <a:pos x="99" y="187"/>
                </a:cxn>
                <a:cxn ang="0">
                  <a:pos x="101" y="199"/>
                </a:cxn>
                <a:cxn ang="0">
                  <a:pos x="112" y="207"/>
                </a:cxn>
                <a:cxn ang="0">
                  <a:pos x="122" y="207"/>
                </a:cxn>
                <a:cxn ang="0">
                  <a:pos x="130" y="215"/>
                </a:cxn>
                <a:cxn ang="0">
                  <a:pos x="135" y="223"/>
                </a:cxn>
                <a:cxn ang="0">
                  <a:pos x="144" y="235"/>
                </a:cxn>
                <a:cxn ang="0">
                  <a:pos x="154" y="241"/>
                </a:cxn>
                <a:cxn ang="0">
                  <a:pos x="162" y="237"/>
                </a:cxn>
                <a:cxn ang="0">
                  <a:pos x="170" y="235"/>
                </a:cxn>
                <a:cxn ang="0">
                  <a:pos x="183" y="237"/>
                </a:cxn>
                <a:cxn ang="0">
                  <a:pos x="176" y="10"/>
                </a:cxn>
                <a:cxn ang="0">
                  <a:pos x="241" y="10"/>
                </a:cxn>
                <a:cxn ang="0">
                  <a:pos x="321" y="5"/>
                </a:cxn>
                <a:cxn ang="0">
                  <a:pos x="396" y="5"/>
                </a:cxn>
              </a:cxnLst>
              <a:rect l="0" t="0" r="r" b="b"/>
              <a:pathLst>
                <a:path w="540" h="729">
                  <a:moveTo>
                    <a:pt x="396" y="5"/>
                  </a:moveTo>
                  <a:lnTo>
                    <a:pt x="500" y="0"/>
                  </a:lnTo>
                  <a:lnTo>
                    <a:pt x="500" y="59"/>
                  </a:lnTo>
                  <a:lnTo>
                    <a:pt x="505" y="147"/>
                  </a:lnTo>
                  <a:lnTo>
                    <a:pt x="512" y="277"/>
                  </a:lnTo>
                  <a:lnTo>
                    <a:pt x="517" y="377"/>
                  </a:lnTo>
                  <a:lnTo>
                    <a:pt x="520" y="417"/>
                  </a:lnTo>
                  <a:lnTo>
                    <a:pt x="525" y="472"/>
                  </a:lnTo>
                  <a:lnTo>
                    <a:pt x="531" y="611"/>
                  </a:lnTo>
                  <a:lnTo>
                    <a:pt x="539" y="706"/>
                  </a:lnTo>
                  <a:lnTo>
                    <a:pt x="445" y="711"/>
                  </a:lnTo>
                  <a:lnTo>
                    <a:pt x="236" y="720"/>
                  </a:lnTo>
                  <a:lnTo>
                    <a:pt x="181" y="721"/>
                  </a:lnTo>
                  <a:lnTo>
                    <a:pt x="17" y="728"/>
                  </a:lnTo>
                  <a:lnTo>
                    <a:pt x="10" y="596"/>
                  </a:lnTo>
                  <a:lnTo>
                    <a:pt x="8" y="441"/>
                  </a:lnTo>
                  <a:lnTo>
                    <a:pt x="5" y="412"/>
                  </a:lnTo>
                  <a:lnTo>
                    <a:pt x="0" y="219"/>
                  </a:lnTo>
                  <a:lnTo>
                    <a:pt x="5" y="225"/>
                  </a:lnTo>
                  <a:lnTo>
                    <a:pt x="13" y="232"/>
                  </a:lnTo>
                  <a:lnTo>
                    <a:pt x="21" y="225"/>
                  </a:lnTo>
                  <a:lnTo>
                    <a:pt x="23" y="217"/>
                  </a:lnTo>
                  <a:lnTo>
                    <a:pt x="37" y="215"/>
                  </a:lnTo>
                  <a:lnTo>
                    <a:pt x="47" y="215"/>
                  </a:lnTo>
                  <a:lnTo>
                    <a:pt x="53" y="207"/>
                  </a:lnTo>
                  <a:lnTo>
                    <a:pt x="67" y="199"/>
                  </a:lnTo>
                  <a:lnTo>
                    <a:pt x="72" y="190"/>
                  </a:lnTo>
                  <a:lnTo>
                    <a:pt x="74" y="183"/>
                  </a:lnTo>
                  <a:lnTo>
                    <a:pt x="77" y="170"/>
                  </a:lnTo>
                  <a:lnTo>
                    <a:pt x="83" y="163"/>
                  </a:lnTo>
                  <a:lnTo>
                    <a:pt x="90" y="159"/>
                  </a:lnTo>
                  <a:lnTo>
                    <a:pt x="97" y="165"/>
                  </a:lnTo>
                  <a:lnTo>
                    <a:pt x="97" y="175"/>
                  </a:lnTo>
                  <a:lnTo>
                    <a:pt x="99" y="187"/>
                  </a:lnTo>
                  <a:lnTo>
                    <a:pt x="101" y="199"/>
                  </a:lnTo>
                  <a:lnTo>
                    <a:pt x="112" y="207"/>
                  </a:lnTo>
                  <a:lnTo>
                    <a:pt x="122" y="207"/>
                  </a:lnTo>
                  <a:lnTo>
                    <a:pt x="130" y="215"/>
                  </a:lnTo>
                  <a:lnTo>
                    <a:pt x="135" y="223"/>
                  </a:lnTo>
                  <a:lnTo>
                    <a:pt x="144" y="235"/>
                  </a:lnTo>
                  <a:lnTo>
                    <a:pt x="154" y="241"/>
                  </a:lnTo>
                  <a:lnTo>
                    <a:pt x="162" y="237"/>
                  </a:lnTo>
                  <a:lnTo>
                    <a:pt x="170" y="235"/>
                  </a:lnTo>
                  <a:lnTo>
                    <a:pt x="183" y="237"/>
                  </a:lnTo>
                  <a:lnTo>
                    <a:pt x="176" y="10"/>
                  </a:lnTo>
                  <a:lnTo>
                    <a:pt x="241" y="10"/>
                  </a:lnTo>
                  <a:lnTo>
                    <a:pt x="321" y="5"/>
                  </a:lnTo>
                  <a:lnTo>
                    <a:pt x="396" y="5"/>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86" name="Freeform 85"/>
            <p:cNvSpPr>
              <a:spLocks/>
            </p:cNvSpPr>
            <p:nvPr/>
          </p:nvSpPr>
          <p:spPr bwMode="auto">
            <a:xfrm>
              <a:off x="5349887" y="2164887"/>
              <a:ext cx="539411" cy="993322"/>
            </a:xfrm>
            <a:custGeom>
              <a:avLst/>
              <a:gdLst/>
              <a:ahLst/>
              <a:cxnLst>
                <a:cxn ang="0">
                  <a:pos x="548" y="72"/>
                </a:cxn>
                <a:cxn ang="0">
                  <a:pos x="511" y="237"/>
                </a:cxn>
                <a:cxn ang="0">
                  <a:pos x="558" y="373"/>
                </a:cxn>
                <a:cxn ang="0">
                  <a:pos x="620" y="779"/>
                </a:cxn>
                <a:cxn ang="0">
                  <a:pos x="555" y="1085"/>
                </a:cxn>
                <a:cxn ang="0">
                  <a:pos x="518" y="1072"/>
                </a:cxn>
                <a:cxn ang="0">
                  <a:pos x="486" y="1048"/>
                </a:cxn>
                <a:cxn ang="0">
                  <a:pos x="473" y="1008"/>
                </a:cxn>
                <a:cxn ang="0">
                  <a:pos x="456" y="1039"/>
                </a:cxn>
                <a:cxn ang="0">
                  <a:pos x="423" y="1065"/>
                </a:cxn>
                <a:cxn ang="0">
                  <a:pos x="388" y="1074"/>
                </a:cxn>
                <a:cxn ang="0">
                  <a:pos x="361" y="1057"/>
                </a:cxn>
                <a:cxn ang="0">
                  <a:pos x="329" y="1060"/>
                </a:cxn>
                <a:cxn ang="0">
                  <a:pos x="277" y="1065"/>
                </a:cxn>
                <a:cxn ang="0">
                  <a:pos x="259" y="1090"/>
                </a:cxn>
                <a:cxn ang="0">
                  <a:pos x="215" y="1095"/>
                </a:cxn>
                <a:cxn ang="0">
                  <a:pos x="186" y="1067"/>
                </a:cxn>
                <a:cxn ang="0">
                  <a:pos x="168" y="1023"/>
                </a:cxn>
                <a:cxn ang="0">
                  <a:pos x="140" y="994"/>
                </a:cxn>
                <a:cxn ang="0">
                  <a:pos x="110" y="974"/>
                </a:cxn>
                <a:cxn ang="0">
                  <a:pos x="80" y="988"/>
                </a:cxn>
                <a:cxn ang="0">
                  <a:pos x="39" y="1015"/>
                </a:cxn>
                <a:cxn ang="0">
                  <a:pos x="28" y="977"/>
                </a:cxn>
                <a:cxn ang="0">
                  <a:pos x="17" y="930"/>
                </a:cxn>
                <a:cxn ang="0">
                  <a:pos x="32" y="877"/>
                </a:cxn>
                <a:cxn ang="0">
                  <a:pos x="90" y="867"/>
                </a:cxn>
                <a:cxn ang="0">
                  <a:pos x="105" y="840"/>
                </a:cxn>
                <a:cxn ang="0">
                  <a:pos x="93" y="799"/>
                </a:cxn>
                <a:cxn ang="0">
                  <a:pos x="128" y="783"/>
                </a:cxn>
                <a:cxn ang="0">
                  <a:pos x="128" y="737"/>
                </a:cxn>
                <a:cxn ang="0">
                  <a:pos x="152" y="670"/>
                </a:cxn>
                <a:cxn ang="0">
                  <a:pos x="133" y="632"/>
                </a:cxn>
                <a:cxn ang="0">
                  <a:pos x="122" y="575"/>
                </a:cxn>
                <a:cxn ang="0">
                  <a:pos x="112" y="530"/>
                </a:cxn>
                <a:cxn ang="0">
                  <a:pos x="112" y="492"/>
                </a:cxn>
                <a:cxn ang="0">
                  <a:pos x="133" y="450"/>
                </a:cxn>
                <a:cxn ang="0">
                  <a:pos x="150" y="419"/>
                </a:cxn>
                <a:cxn ang="0">
                  <a:pos x="152" y="375"/>
                </a:cxn>
                <a:cxn ang="0">
                  <a:pos x="168" y="339"/>
                </a:cxn>
                <a:cxn ang="0">
                  <a:pos x="160" y="303"/>
                </a:cxn>
                <a:cxn ang="0">
                  <a:pos x="150" y="263"/>
                </a:cxn>
                <a:cxn ang="0">
                  <a:pos x="147" y="237"/>
                </a:cxn>
                <a:cxn ang="0">
                  <a:pos x="137" y="217"/>
                </a:cxn>
                <a:cxn ang="0">
                  <a:pos x="122" y="181"/>
                </a:cxn>
                <a:cxn ang="0">
                  <a:pos x="97" y="135"/>
                </a:cxn>
                <a:cxn ang="0">
                  <a:pos x="97" y="101"/>
                </a:cxn>
                <a:cxn ang="0">
                  <a:pos x="90" y="48"/>
                </a:cxn>
                <a:cxn ang="0">
                  <a:pos x="85" y="21"/>
                </a:cxn>
              </a:cxnLst>
              <a:rect l="0" t="0" r="r" b="b"/>
              <a:pathLst>
                <a:path w="626" h="1103">
                  <a:moveTo>
                    <a:pt x="97" y="21"/>
                  </a:moveTo>
                  <a:lnTo>
                    <a:pt x="588" y="0"/>
                  </a:lnTo>
                  <a:lnTo>
                    <a:pt x="593" y="72"/>
                  </a:lnTo>
                  <a:lnTo>
                    <a:pt x="548" y="72"/>
                  </a:lnTo>
                  <a:lnTo>
                    <a:pt x="551" y="152"/>
                  </a:lnTo>
                  <a:lnTo>
                    <a:pt x="510" y="153"/>
                  </a:lnTo>
                  <a:lnTo>
                    <a:pt x="511" y="225"/>
                  </a:lnTo>
                  <a:lnTo>
                    <a:pt x="511" y="237"/>
                  </a:lnTo>
                  <a:lnTo>
                    <a:pt x="473" y="237"/>
                  </a:lnTo>
                  <a:lnTo>
                    <a:pt x="473" y="315"/>
                  </a:lnTo>
                  <a:lnTo>
                    <a:pt x="557" y="312"/>
                  </a:lnTo>
                  <a:lnTo>
                    <a:pt x="558" y="373"/>
                  </a:lnTo>
                  <a:lnTo>
                    <a:pt x="564" y="510"/>
                  </a:lnTo>
                  <a:lnTo>
                    <a:pt x="568" y="568"/>
                  </a:lnTo>
                  <a:lnTo>
                    <a:pt x="577" y="783"/>
                  </a:lnTo>
                  <a:lnTo>
                    <a:pt x="620" y="779"/>
                  </a:lnTo>
                  <a:lnTo>
                    <a:pt x="625" y="859"/>
                  </a:lnTo>
                  <a:lnTo>
                    <a:pt x="558" y="859"/>
                  </a:lnTo>
                  <a:lnTo>
                    <a:pt x="568" y="1087"/>
                  </a:lnTo>
                  <a:lnTo>
                    <a:pt x="555" y="1085"/>
                  </a:lnTo>
                  <a:lnTo>
                    <a:pt x="548" y="1087"/>
                  </a:lnTo>
                  <a:lnTo>
                    <a:pt x="536" y="1090"/>
                  </a:lnTo>
                  <a:lnTo>
                    <a:pt x="528" y="1085"/>
                  </a:lnTo>
                  <a:lnTo>
                    <a:pt x="518" y="1072"/>
                  </a:lnTo>
                  <a:lnTo>
                    <a:pt x="513" y="1065"/>
                  </a:lnTo>
                  <a:lnTo>
                    <a:pt x="506" y="1055"/>
                  </a:lnTo>
                  <a:lnTo>
                    <a:pt x="495" y="1055"/>
                  </a:lnTo>
                  <a:lnTo>
                    <a:pt x="486" y="1048"/>
                  </a:lnTo>
                  <a:lnTo>
                    <a:pt x="484" y="1037"/>
                  </a:lnTo>
                  <a:lnTo>
                    <a:pt x="483" y="1025"/>
                  </a:lnTo>
                  <a:lnTo>
                    <a:pt x="483" y="1014"/>
                  </a:lnTo>
                  <a:lnTo>
                    <a:pt x="473" y="1008"/>
                  </a:lnTo>
                  <a:lnTo>
                    <a:pt x="468" y="1012"/>
                  </a:lnTo>
                  <a:lnTo>
                    <a:pt x="461" y="1019"/>
                  </a:lnTo>
                  <a:lnTo>
                    <a:pt x="459" y="1032"/>
                  </a:lnTo>
                  <a:lnTo>
                    <a:pt x="456" y="1039"/>
                  </a:lnTo>
                  <a:lnTo>
                    <a:pt x="449" y="1048"/>
                  </a:lnTo>
                  <a:lnTo>
                    <a:pt x="439" y="1055"/>
                  </a:lnTo>
                  <a:lnTo>
                    <a:pt x="429" y="1065"/>
                  </a:lnTo>
                  <a:lnTo>
                    <a:pt x="423" y="1065"/>
                  </a:lnTo>
                  <a:lnTo>
                    <a:pt x="408" y="1067"/>
                  </a:lnTo>
                  <a:lnTo>
                    <a:pt x="406" y="1074"/>
                  </a:lnTo>
                  <a:lnTo>
                    <a:pt x="399" y="1080"/>
                  </a:lnTo>
                  <a:lnTo>
                    <a:pt x="388" y="1074"/>
                  </a:lnTo>
                  <a:lnTo>
                    <a:pt x="384" y="1070"/>
                  </a:lnTo>
                  <a:lnTo>
                    <a:pt x="377" y="1065"/>
                  </a:lnTo>
                  <a:lnTo>
                    <a:pt x="371" y="1057"/>
                  </a:lnTo>
                  <a:lnTo>
                    <a:pt x="361" y="1057"/>
                  </a:lnTo>
                  <a:lnTo>
                    <a:pt x="353" y="1052"/>
                  </a:lnTo>
                  <a:lnTo>
                    <a:pt x="342" y="1052"/>
                  </a:lnTo>
                  <a:lnTo>
                    <a:pt x="335" y="1060"/>
                  </a:lnTo>
                  <a:lnTo>
                    <a:pt x="329" y="1060"/>
                  </a:lnTo>
                  <a:lnTo>
                    <a:pt x="319" y="1067"/>
                  </a:lnTo>
                  <a:lnTo>
                    <a:pt x="304" y="1070"/>
                  </a:lnTo>
                  <a:lnTo>
                    <a:pt x="286" y="1067"/>
                  </a:lnTo>
                  <a:lnTo>
                    <a:pt x="277" y="1065"/>
                  </a:lnTo>
                  <a:lnTo>
                    <a:pt x="272" y="1065"/>
                  </a:lnTo>
                  <a:lnTo>
                    <a:pt x="264" y="1072"/>
                  </a:lnTo>
                  <a:lnTo>
                    <a:pt x="259" y="1080"/>
                  </a:lnTo>
                  <a:lnTo>
                    <a:pt x="259" y="1090"/>
                  </a:lnTo>
                  <a:lnTo>
                    <a:pt x="241" y="1095"/>
                  </a:lnTo>
                  <a:lnTo>
                    <a:pt x="232" y="1102"/>
                  </a:lnTo>
                  <a:lnTo>
                    <a:pt x="222" y="1102"/>
                  </a:lnTo>
                  <a:lnTo>
                    <a:pt x="215" y="1095"/>
                  </a:lnTo>
                  <a:lnTo>
                    <a:pt x="210" y="1087"/>
                  </a:lnTo>
                  <a:lnTo>
                    <a:pt x="206" y="1080"/>
                  </a:lnTo>
                  <a:lnTo>
                    <a:pt x="200" y="1072"/>
                  </a:lnTo>
                  <a:lnTo>
                    <a:pt x="186" y="1067"/>
                  </a:lnTo>
                  <a:lnTo>
                    <a:pt x="186" y="1055"/>
                  </a:lnTo>
                  <a:lnTo>
                    <a:pt x="182" y="1047"/>
                  </a:lnTo>
                  <a:lnTo>
                    <a:pt x="175" y="1032"/>
                  </a:lnTo>
                  <a:lnTo>
                    <a:pt x="168" y="1023"/>
                  </a:lnTo>
                  <a:lnTo>
                    <a:pt x="157" y="1019"/>
                  </a:lnTo>
                  <a:lnTo>
                    <a:pt x="154" y="1008"/>
                  </a:lnTo>
                  <a:lnTo>
                    <a:pt x="147" y="1003"/>
                  </a:lnTo>
                  <a:lnTo>
                    <a:pt x="140" y="994"/>
                  </a:lnTo>
                  <a:lnTo>
                    <a:pt x="130" y="985"/>
                  </a:lnTo>
                  <a:lnTo>
                    <a:pt x="128" y="974"/>
                  </a:lnTo>
                  <a:lnTo>
                    <a:pt x="117" y="970"/>
                  </a:lnTo>
                  <a:lnTo>
                    <a:pt x="110" y="974"/>
                  </a:lnTo>
                  <a:lnTo>
                    <a:pt x="99" y="970"/>
                  </a:lnTo>
                  <a:lnTo>
                    <a:pt x="93" y="977"/>
                  </a:lnTo>
                  <a:lnTo>
                    <a:pt x="88" y="979"/>
                  </a:lnTo>
                  <a:lnTo>
                    <a:pt x="80" y="988"/>
                  </a:lnTo>
                  <a:lnTo>
                    <a:pt x="66" y="994"/>
                  </a:lnTo>
                  <a:lnTo>
                    <a:pt x="53" y="1008"/>
                  </a:lnTo>
                  <a:lnTo>
                    <a:pt x="48" y="1015"/>
                  </a:lnTo>
                  <a:lnTo>
                    <a:pt x="39" y="1015"/>
                  </a:lnTo>
                  <a:lnTo>
                    <a:pt x="39" y="1007"/>
                  </a:lnTo>
                  <a:lnTo>
                    <a:pt x="32" y="994"/>
                  </a:lnTo>
                  <a:lnTo>
                    <a:pt x="28" y="988"/>
                  </a:lnTo>
                  <a:lnTo>
                    <a:pt x="28" y="977"/>
                  </a:lnTo>
                  <a:lnTo>
                    <a:pt x="30" y="965"/>
                  </a:lnTo>
                  <a:lnTo>
                    <a:pt x="32" y="950"/>
                  </a:lnTo>
                  <a:lnTo>
                    <a:pt x="25" y="940"/>
                  </a:lnTo>
                  <a:lnTo>
                    <a:pt x="17" y="930"/>
                  </a:lnTo>
                  <a:lnTo>
                    <a:pt x="13" y="925"/>
                  </a:lnTo>
                  <a:lnTo>
                    <a:pt x="0" y="895"/>
                  </a:lnTo>
                  <a:lnTo>
                    <a:pt x="25" y="877"/>
                  </a:lnTo>
                  <a:lnTo>
                    <a:pt x="32" y="877"/>
                  </a:lnTo>
                  <a:lnTo>
                    <a:pt x="53" y="883"/>
                  </a:lnTo>
                  <a:lnTo>
                    <a:pt x="75" y="883"/>
                  </a:lnTo>
                  <a:lnTo>
                    <a:pt x="80" y="877"/>
                  </a:lnTo>
                  <a:lnTo>
                    <a:pt x="90" y="867"/>
                  </a:lnTo>
                  <a:lnTo>
                    <a:pt x="97" y="868"/>
                  </a:lnTo>
                  <a:lnTo>
                    <a:pt x="105" y="863"/>
                  </a:lnTo>
                  <a:lnTo>
                    <a:pt x="105" y="852"/>
                  </a:lnTo>
                  <a:lnTo>
                    <a:pt x="105" y="840"/>
                  </a:lnTo>
                  <a:lnTo>
                    <a:pt x="97" y="827"/>
                  </a:lnTo>
                  <a:lnTo>
                    <a:pt x="90" y="819"/>
                  </a:lnTo>
                  <a:lnTo>
                    <a:pt x="88" y="812"/>
                  </a:lnTo>
                  <a:lnTo>
                    <a:pt x="93" y="799"/>
                  </a:lnTo>
                  <a:lnTo>
                    <a:pt x="99" y="799"/>
                  </a:lnTo>
                  <a:lnTo>
                    <a:pt x="110" y="797"/>
                  </a:lnTo>
                  <a:lnTo>
                    <a:pt x="122" y="790"/>
                  </a:lnTo>
                  <a:lnTo>
                    <a:pt x="128" y="783"/>
                  </a:lnTo>
                  <a:lnTo>
                    <a:pt x="128" y="770"/>
                  </a:lnTo>
                  <a:lnTo>
                    <a:pt x="127" y="757"/>
                  </a:lnTo>
                  <a:lnTo>
                    <a:pt x="127" y="748"/>
                  </a:lnTo>
                  <a:lnTo>
                    <a:pt x="128" y="737"/>
                  </a:lnTo>
                  <a:lnTo>
                    <a:pt x="127" y="728"/>
                  </a:lnTo>
                  <a:lnTo>
                    <a:pt x="152" y="697"/>
                  </a:lnTo>
                  <a:lnTo>
                    <a:pt x="159" y="679"/>
                  </a:lnTo>
                  <a:lnTo>
                    <a:pt x="152" y="670"/>
                  </a:lnTo>
                  <a:lnTo>
                    <a:pt x="150" y="657"/>
                  </a:lnTo>
                  <a:lnTo>
                    <a:pt x="144" y="648"/>
                  </a:lnTo>
                  <a:lnTo>
                    <a:pt x="137" y="639"/>
                  </a:lnTo>
                  <a:lnTo>
                    <a:pt x="133" y="632"/>
                  </a:lnTo>
                  <a:lnTo>
                    <a:pt x="130" y="619"/>
                  </a:lnTo>
                  <a:lnTo>
                    <a:pt x="128" y="610"/>
                  </a:lnTo>
                  <a:lnTo>
                    <a:pt x="128" y="585"/>
                  </a:lnTo>
                  <a:lnTo>
                    <a:pt x="122" y="575"/>
                  </a:lnTo>
                  <a:lnTo>
                    <a:pt x="120" y="565"/>
                  </a:lnTo>
                  <a:lnTo>
                    <a:pt x="112" y="553"/>
                  </a:lnTo>
                  <a:lnTo>
                    <a:pt x="112" y="541"/>
                  </a:lnTo>
                  <a:lnTo>
                    <a:pt x="112" y="530"/>
                  </a:lnTo>
                  <a:lnTo>
                    <a:pt x="110" y="519"/>
                  </a:lnTo>
                  <a:lnTo>
                    <a:pt x="105" y="512"/>
                  </a:lnTo>
                  <a:lnTo>
                    <a:pt x="105" y="501"/>
                  </a:lnTo>
                  <a:lnTo>
                    <a:pt x="112" y="492"/>
                  </a:lnTo>
                  <a:lnTo>
                    <a:pt x="119" y="487"/>
                  </a:lnTo>
                  <a:lnTo>
                    <a:pt x="122" y="470"/>
                  </a:lnTo>
                  <a:lnTo>
                    <a:pt x="127" y="457"/>
                  </a:lnTo>
                  <a:lnTo>
                    <a:pt x="133" y="450"/>
                  </a:lnTo>
                  <a:lnTo>
                    <a:pt x="142" y="450"/>
                  </a:lnTo>
                  <a:lnTo>
                    <a:pt x="150" y="443"/>
                  </a:lnTo>
                  <a:lnTo>
                    <a:pt x="147" y="430"/>
                  </a:lnTo>
                  <a:lnTo>
                    <a:pt x="150" y="419"/>
                  </a:lnTo>
                  <a:lnTo>
                    <a:pt x="150" y="408"/>
                  </a:lnTo>
                  <a:lnTo>
                    <a:pt x="152" y="397"/>
                  </a:lnTo>
                  <a:lnTo>
                    <a:pt x="154" y="385"/>
                  </a:lnTo>
                  <a:lnTo>
                    <a:pt x="152" y="375"/>
                  </a:lnTo>
                  <a:lnTo>
                    <a:pt x="154" y="365"/>
                  </a:lnTo>
                  <a:lnTo>
                    <a:pt x="159" y="355"/>
                  </a:lnTo>
                  <a:lnTo>
                    <a:pt x="160" y="345"/>
                  </a:lnTo>
                  <a:lnTo>
                    <a:pt x="168" y="339"/>
                  </a:lnTo>
                  <a:lnTo>
                    <a:pt x="168" y="332"/>
                  </a:lnTo>
                  <a:lnTo>
                    <a:pt x="167" y="321"/>
                  </a:lnTo>
                  <a:lnTo>
                    <a:pt x="164" y="312"/>
                  </a:lnTo>
                  <a:lnTo>
                    <a:pt x="160" y="303"/>
                  </a:lnTo>
                  <a:lnTo>
                    <a:pt x="157" y="290"/>
                  </a:lnTo>
                  <a:lnTo>
                    <a:pt x="157" y="285"/>
                  </a:lnTo>
                  <a:lnTo>
                    <a:pt x="157" y="270"/>
                  </a:lnTo>
                  <a:lnTo>
                    <a:pt x="150" y="263"/>
                  </a:lnTo>
                  <a:lnTo>
                    <a:pt x="157" y="253"/>
                  </a:lnTo>
                  <a:lnTo>
                    <a:pt x="150" y="252"/>
                  </a:lnTo>
                  <a:lnTo>
                    <a:pt x="152" y="243"/>
                  </a:lnTo>
                  <a:lnTo>
                    <a:pt x="147" y="237"/>
                  </a:lnTo>
                  <a:lnTo>
                    <a:pt x="147" y="228"/>
                  </a:lnTo>
                  <a:lnTo>
                    <a:pt x="150" y="219"/>
                  </a:lnTo>
                  <a:lnTo>
                    <a:pt x="147" y="210"/>
                  </a:lnTo>
                  <a:lnTo>
                    <a:pt x="137" y="217"/>
                  </a:lnTo>
                  <a:lnTo>
                    <a:pt x="133" y="208"/>
                  </a:lnTo>
                  <a:lnTo>
                    <a:pt x="128" y="201"/>
                  </a:lnTo>
                  <a:lnTo>
                    <a:pt x="128" y="190"/>
                  </a:lnTo>
                  <a:lnTo>
                    <a:pt x="122" y="181"/>
                  </a:lnTo>
                  <a:lnTo>
                    <a:pt x="119" y="172"/>
                  </a:lnTo>
                  <a:lnTo>
                    <a:pt x="105" y="161"/>
                  </a:lnTo>
                  <a:lnTo>
                    <a:pt x="97" y="148"/>
                  </a:lnTo>
                  <a:lnTo>
                    <a:pt x="97" y="135"/>
                  </a:lnTo>
                  <a:lnTo>
                    <a:pt x="90" y="130"/>
                  </a:lnTo>
                  <a:lnTo>
                    <a:pt x="90" y="117"/>
                  </a:lnTo>
                  <a:lnTo>
                    <a:pt x="93" y="110"/>
                  </a:lnTo>
                  <a:lnTo>
                    <a:pt x="97" y="101"/>
                  </a:lnTo>
                  <a:lnTo>
                    <a:pt x="95" y="92"/>
                  </a:lnTo>
                  <a:lnTo>
                    <a:pt x="88" y="81"/>
                  </a:lnTo>
                  <a:lnTo>
                    <a:pt x="85" y="72"/>
                  </a:lnTo>
                  <a:lnTo>
                    <a:pt x="90" y="48"/>
                  </a:lnTo>
                  <a:lnTo>
                    <a:pt x="80" y="46"/>
                  </a:lnTo>
                  <a:lnTo>
                    <a:pt x="85" y="37"/>
                  </a:lnTo>
                  <a:lnTo>
                    <a:pt x="90" y="28"/>
                  </a:lnTo>
                  <a:lnTo>
                    <a:pt x="85" y="21"/>
                  </a:lnTo>
                  <a:lnTo>
                    <a:pt x="97" y="21"/>
                  </a:lnTo>
                </a:path>
              </a:pathLst>
            </a:custGeom>
            <a:solidFill>
              <a:srgbClr val="349D96"/>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87" name="Freeform 86"/>
            <p:cNvSpPr>
              <a:spLocks/>
            </p:cNvSpPr>
            <p:nvPr/>
          </p:nvSpPr>
          <p:spPr bwMode="auto">
            <a:xfrm>
              <a:off x="2616641" y="3657121"/>
              <a:ext cx="568708" cy="353021"/>
            </a:xfrm>
            <a:custGeom>
              <a:avLst/>
              <a:gdLst/>
              <a:ahLst/>
              <a:cxnLst>
                <a:cxn ang="0">
                  <a:pos x="388" y="201"/>
                </a:cxn>
                <a:cxn ang="0">
                  <a:pos x="406" y="197"/>
                </a:cxn>
                <a:cxn ang="0">
                  <a:pos x="411" y="202"/>
                </a:cxn>
                <a:cxn ang="0">
                  <a:pos x="418" y="215"/>
                </a:cxn>
                <a:cxn ang="0">
                  <a:pos x="426" y="234"/>
                </a:cxn>
                <a:cxn ang="0">
                  <a:pos x="442" y="241"/>
                </a:cxn>
                <a:cxn ang="0">
                  <a:pos x="458" y="252"/>
                </a:cxn>
                <a:cxn ang="0">
                  <a:pos x="466" y="270"/>
                </a:cxn>
                <a:cxn ang="0">
                  <a:pos x="471" y="289"/>
                </a:cxn>
                <a:cxn ang="0">
                  <a:pos x="489" y="296"/>
                </a:cxn>
                <a:cxn ang="0">
                  <a:pos x="504" y="312"/>
                </a:cxn>
                <a:cxn ang="0">
                  <a:pos x="526" y="319"/>
                </a:cxn>
                <a:cxn ang="0">
                  <a:pos x="546" y="316"/>
                </a:cxn>
                <a:cxn ang="0">
                  <a:pos x="571" y="321"/>
                </a:cxn>
                <a:cxn ang="0">
                  <a:pos x="582" y="332"/>
                </a:cxn>
                <a:cxn ang="0">
                  <a:pos x="591" y="354"/>
                </a:cxn>
                <a:cxn ang="0">
                  <a:pos x="600" y="372"/>
                </a:cxn>
                <a:cxn ang="0">
                  <a:pos x="616" y="388"/>
                </a:cxn>
                <a:cxn ang="0">
                  <a:pos x="636" y="383"/>
                </a:cxn>
                <a:cxn ang="0">
                  <a:pos x="654" y="386"/>
                </a:cxn>
                <a:cxn ang="0">
                  <a:pos x="356" y="386"/>
                </a:cxn>
                <a:cxn ang="0">
                  <a:pos x="110" y="381"/>
                </a:cxn>
                <a:cxn ang="0">
                  <a:pos x="21" y="352"/>
                </a:cxn>
                <a:cxn ang="0">
                  <a:pos x="28" y="170"/>
                </a:cxn>
                <a:cxn ang="0">
                  <a:pos x="0" y="167"/>
                </a:cxn>
                <a:cxn ang="0">
                  <a:pos x="5" y="88"/>
                </a:cxn>
                <a:cxn ang="0">
                  <a:pos x="88" y="75"/>
                </a:cxn>
                <a:cxn ang="0">
                  <a:pos x="106" y="70"/>
                </a:cxn>
                <a:cxn ang="0">
                  <a:pos x="133" y="60"/>
                </a:cxn>
                <a:cxn ang="0">
                  <a:pos x="138" y="39"/>
                </a:cxn>
                <a:cxn ang="0">
                  <a:pos x="161" y="33"/>
                </a:cxn>
                <a:cxn ang="0">
                  <a:pos x="181" y="8"/>
                </a:cxn>
                <a:cxn ang="0">
                  <a:pos x="188" y="12"/>
                </a:cxn>
                <a:cxn ang="0">
                  <a:pos x="175" y="39"/>
                </a:cxn>
                <a:cxn ang="0">
                  <a:pos x="164" y="73"/>
                </a:cxn>
                <a:cxn ang="0">
                  <a:pos x="144" y="88"/>
                </a:cxn>
                <a:cxn ang="0">
                  <a:pos x="151" y="92"/>
                </a:cxn>
                <a:cxn ang="0">
                  <a:pos x="177" y="73"/>
                </a:cxn>
                <a:cxn ang="0">
                  <a:pos x="184" y="40"/>
                </a:cxn>
                <a:cxn ang="0">
                  <a:pos x="188" y="65"/>
                </a:cxn>
                <a:cxn ang="0">
                  <a:pos x="181" y="90"/>
                </a:cxn>
                <a:cxn ang="0">
                  <a:pos x="191" y="112"/>
                </a:cxn>
                <a:cxn ang="0">
                  <a:pos x="201" y="115"/>
                </a:cxn>
                <a:cxn ang="0">
                  <a:pos x="210" y="75"/>
                </a:cxn>
                <a:cxn ang="0">
                  <a:pos x="208" y="35"/>
                </a:cxn>
                <a:cxn ang="0">
                  <a:pos x="246" y="33"/>
                </a:cxn>
                <a:cxn ang="0">
                  <a:pos x="248" y="70"/>
                </a:cxn>
                <a:cxn ang="0">
                  <a:pos x="251" y="52"/>
                </a:cxn>
                <a:cxn ang="0">
                  <a:pos x="251" y="13"/>
                </a:cxn>
                <a:cxn ang="0">
                  <a:pos x="273" y="33"/>
                </a:cxn>
                <a:cxn ang="0">
                  <a:pos x="284" y="59"/>
                </a:cxn>
                <a:cxn ang="0">
                  <a:pos x="302" y="73"/>
                </a:cxn>
                <a:cxn ang="0">
                  <a:pos x="338" y="88"/>
                </a:cxn>
                <a:cxn ang="0">
                  <a:pos x="333" y="108"/>
                </a:cxn>
                <a:cxn ang="0">
                  <a:pos x="342" y="125"/>
                </a:cxn>
                <a:cxn ang="0">
                  <a:pos x="348" y="148"/>
                </a:cxn>
                <a:cxn ang="0">
                  <a:pos x="356" y="167"/>
                </a:cxn>
                <a:cxn ang="0">
                  <a:pos x="374" y="174"/>
                </a:cxn>
                <a:cxn ang="0">
                  <a:pos x="374" y="188"/>
                </a:cxn>
              </a:cxnLst>
              <a:rect l="0" t="0" r="r" b="b"/>
              <a:pathLst>
                <a:path w="660" h="392">
                  <a:moveTo>
                    <a:pt x="381" y="197"/>
                  </a:moveTo>
                  <a:lnTo>
                    <a:pt x="388" y="201"/>
                  </a:lnTo>
                  <a:lnTo>
                    <a:pt x="391" y="194"/>
                  </a:lnTo>
                  <a:lnTo>
                    <a:pt x="406" y="197"/>
                  </a:lnTo>
                  <a:lnTo>
                    <a:pt x="413" y="194"/>
                  </a:lnTo>
                  <a:lnTo>
                    <a:pt x="411" y="202"/>
                  </a:lnTo>
                  <a:lnTo>
                    <a:pt x="422" y="207"/>
                  </a:lnTo>
                  <a:lnTo>
                    <a:pt x="418" y="215"/>
                  </a:lnTo>
                  <a:lnTo>
                    <a:pt x="422" y="222"/>
                  </a:lnTo>
                  <a:lnTo>
                    <a:pt x="426" y="234"/>
                  </a:lnTo>
                  <a:lnTo>
                    <a:pt x="436" y="237"/>
                  </a:lnTo>
                  <a:lnTo>
                    <a:pt x="442" y="241"/>
                  </a:lnTo>
                  <a:lnTo>
                    <a:pt x="449" y="250"/>
                  </a:lnTo>
                  <a:lnTo>
                    <a:pt x="458" y="252"/>
                  </a:lnTo>
                  <a:lnTo>
                    <a:pt x="469" y="257"/>
                  </a:lnTo>
                  <a:lnTo>
                    <a:pt x="466" y="270"/>
                  </a:lnTo>
                  <a:lnTo>
                    <a:pt x="471" y="279"/>
                  </a:lnTo>
                  <a:lnTo>
                    <a:pt x="471" y="289"/>
                  </a:lnTo>
                  <a:lnTo>
                    <a:pt x="476" y="296"/>
                  </a:lnTo>
                  <a:lnTo>
                    <a:pt x="489" y="296"/>
                  </a:lnTo>
                  <a:lnTo>
                    <a:pt x="494" y="304"/>
                  </a:lnTo>
                  <a:lnTo>
                    <a:pt x="504" y="312"/>
                  </a:lnTo>
                  <a:lnTo>
                    <a:pt x="514" y="314"/>
                  </a:lnTo>
                  <a:lnTo>
                    <a:pt x="526" y="319"/>
                  </a:lnTo>
                  <a:lnTo>
                    <a:pt x="540" y="319"/>
                  </a:lnTo>
                  <a:lnTo>
                    <a:pt x="546" y="316"/>
                  </a:lnTo>
                  <a:lnTo>
                    <a:pt x="562" y="321"/>
                  </a:lnTo>
                  <a:lnTo>
                    <a:pt x="571" y="321"/>
                  </a:lnTo>
                  <a:lnTo>
                    <a:pt x="578" y="324"/>
                  </a:lnTo>
                  <a:lnTo>
                    <a:pt x="582" y="332"/>
                  </a:lnTo>
                  <a:lnTo>
                    <a:pt x="591" y="336"/>
                  </a:lnTo>
                  <a:lnTo>
                    <a:pt x="591" y="354"/>
                  </a:lnTo>
                  <a:lnTo>
                    <a:pt x="589" y="366"/>
                  </a:lnTo>
                  <a:lnTo>
                    <a:pt x="600" y="372"/>
                  </a:lnTo>
                  <a:lnTo>
                    <a:pt x="609" y="381"/>
                  </a:lnTo>
                  <a:lnTo>
                    <a:pt x="616" y="388"/>
                  </a:lnTo>
                  <a:lnTo>
                    <a:pt x="629" y="383"/>
                  </a:lnTo>
                  <a:lnTo>
                    <a:pt x="636" y="383"/>
                  </a:lnTo>
                  <a:lnTo>
                    <a:pt x="645" y="386"/>
                  </a:lnTo>
                  <a:lnTo>
                    <a:pt x="654" y="386"/>
                  </a:lnTo>
                  <a:lnTo>
                    <a:pt x="659" y="391"/>
                  </a:lnTo>
                  <a:lnTo>
                    <a:pt x="356" y="386"/>
                  </a:lnTo>
                  <a:lnTo>
                    <a:pt x="196" y="383"/>
                  </a:lnTo>
                  <a:lnTo>
                    <a:pt x="110" y="381"/>
                  </a:lnTo>
                  <a:lnTo>
                    <a:pt x="21" y="377"/>
                  </a:lnTo>
                  <a:lnTo>
                    <a:pt x="21" y="352"/>
                  </a:lnTo>
                  <a:lnTo>
                    <a:pt x="25" y="257"/>
                  </a:lnTo>
                  <a:lnTo>
                    <a:pt x="28" y="170"/>
                  </a:lnTo>
                  <a:lnTo>
                    <a:pt x="8" y="170"/>
                  </a:lnTo>
                  <a:lnTo>
                    <a:pt x="0" y="167"/>
                  </a:lnTo>
                  <a:lnTo>
                    <a:pt x="0" y="152"/>
                  </a:lnTo>
                  <a:lnTo>
                    <a:pt x="5" y="88"/>
                  </a:lnTo>
                  <a:lnTo>
                    <a:pt x="88" y="90"/>
                  </a:lnTo>
                  <a:lnTo>
                    <a:pt x="88" y="75"/>
                  </a:lnTo>
                  <a:lnTo>
                    <a:pt x="91" y="70"/>
                  </a:lnTo>
                  <a:lnTo>
                    <a:pt x="106" y="70"/>
                  </a:lnTo>
                  <a:lnTo>
                    <a:pt x="121" y="67"/>
                  </a:lnTo>
                  <a:lnTo>
                    <a:pt x="133" y="60"/>
                  </a:lnTo>
                  <a:lnTo>
                    <a:pt x="138" y="52"/>
                  </a:lnTo>
                  <a:lnTo>
                    <a:pt x="138" y="39"/>
                  </a:lnTo>
                  <a:lnTo>
                    <a:pt x="148" y="35"/>
                  </a:lnTo>
                  <a:lnTo>
                    <a:pt x="161" y="33"/>
                  </a:lnTo>
                  <a:lnTo>
                    <a:pt x="173" y="21"/>
                  </a:lnTo>
                  <a:lnTo>
                    <a:pt x="181" y="8"/>
                  </a:lnTo>
                  <a:lnTo>
                    <a:pt x="183" y="0"/>
                  </a:lnTo>
                  <a:lnTo>
                    <a:pt x="188" y="12"/>
                  </a:lnTo>
                  <a:lnTo>
                    <a:pt x="191" y="23"/>
                  </a:lnTo>
                  <a:lnTo>
                    <a:pt x="175" y="39"/>
                  </a:lnTo>
                  <a:lnTo>
                    <a:pt x="163" y="60"/>
                  </a:lnTo>
                  <a:lnTo>
                    <a:pt x="164" y="73"/>
                  </a:lnTo>
                  <a:lnTo>
                    <a:pt x="155" y="75"/>
                  </a:lnTo>
                  <a:lnTo>
                    <a:pt x="144" y="88"/>
                  </a:lnTo>
                  <a:lnTo>
                    <a:pt x="133" y="100"/>
                  </a:lnTo>
                  <a:lnTo>
                    <a:pt x="151" y="92"/>
                  </a:lnTo>
                  <a:lnTo>
                    <a:pt x="170" y="83"/>
                  </a:lnTo>
                  <a:lnTo>
                    <a:pt x="177" y="73"/>
                  </a:lnTo>
                  <a:lnTo>
                    <a:pt x="175" y="59"/>
                  </a:lnTo>
                  <a:lnTo>
                    <a:pt x="184" y="40"/>
                  </a:lnTo>
                  <a:lnTo>
                    <a:pt x="188" y="55"/>
                  </a:lnTo>
                  <a:lnTo>
                    <a:pt x="188" y="65"/>
                  </a:lnTo>
                  <a:lnTo>
                    <a:pt x="184" y="75"/>
                  </a:lnTo>
                  <a:lnTo>
                    <a:pt x="181" y="90"/>
                  </a:lnTo>
                  <a:lnTo>
                    <a:pt x="186" y="100"/>
                  </a:lnTo>
                  <a:lnTo>
                    <a:pt x="191" y="112"/>
                  </a:lnTo>
                  <a:lnTo>
                    <a:pt x="193" y="125"/>
                  </a:lnTo>
                  <a:lnTo>
                    <a:pt x="201" y="115"/>
                  </a:lnTo>
                  <a:lnTo>
                    <a:pt x="206" y="108"/>
                  </a:lnTo>
                  <a:lnTo>
                    <a:pt x="210" y="75"/>
                  </a:lnTo>
                  <a:lnTo>
                    <a:pt x="201" y="46"/>
                  </a:lnTo>
                  <a:lnTo>
                    <a:pt x="208" y="35"/>
                  </a:lnTo>
                  <a:lnTo>
                    <a:pt x="236" y="17"/>
                  </a:lnTo>
                  <a:lnTo>
                    <a:pt x="246" y="33"/>
                  </a:lnTo>
                  <a:lnTo>
                    <a:pt x="243" y="50"/>
                  </a:lnTo>
                  <a:lnTo>
                    <a:pt x="248" y="70"/>
                  </a:lnTo>
                  <a:lnTo>
                    <a:pt x="255" y="60"/>
                  </a:lnTo>
                  <a:lnTo>
                    <a:pt x="251" y="52"/>
                  </a:lnTo>
                  <a:lnTo>
                    <a:pt x="255" y="23"/>
                  </a:lnTo>
                  <a:lnTo>
                    <a:pt x="251" y="13"/>
                  </a:lnTo>
                  <a:lnTo>
                    <a:pt x="266" y="21"/>
                  </a:lnTo>
                  <a:lnTo>
                    <a:pt x="273" y="33"/>
                  </a:lnTo>
                  <a:lnTo>
                    <a:pt x="276" y="52"/>
                  </a:lnTo>
                  <a:lnTo>
                    <a:pt x="284" y="59"/>
                  </a:lnTo>
                  <a:lnTo>
                    <a:pt x="293" y="60"/>
                  </a:lnTo>
                  <a:lnTo>
                    <a:pt x="302" y="73"/>
                  </a:lnTo>
                  <a:lnTo>
                    <a:pt x="318" y="83"/>
                  </a:lnTo>
                  <a:lnTo>
                    <a:pt x="338" y="88"/>
                  </a:lnTo>
                  <a:lnTo>
                    <a:pt x="333" y="95"/>
                  </a:lnTo>
                  <a:lnTo>
                    <a:pt x="333" y="108"/>
                  </a:lnTo>
                  <a:lnTo>
                    <a:pt x="336" y="115"/>
                  </a:lnTo>
                  <a:lnTo>
                    <a:pt x="342" y="125"/>
                  </a:lnTo>
                  <a:lnTo>
                    <a:pt x="348" y="137"/>
                  </a:lnTo>
                  <a:lnTo>
                    <a:pt x="348" y="148"/>
                  </a:lnTo>
                  <a:lnTo>
                    <a:pt x="351" y="155"/>
                  </a:lnTo>
                  <a:lnTo>
                    <a:pt x="356" y="167"/>
                  </a:lnTo>
                  <a:lnTo>
                    <a:pt x="368" y="170"/>
                  </a:lnTo>
                  <a:lnTo>
                    <a:pt x="374" y="174"/>
                  </a:lnTo>
                  <a:lnTo>
                    <a:pt x="381" y="182"/>
                  </a:lnTo>
                  <a:lnTo>
                    <a:pt x="374" y="188"/>
                  </a:lnTo>
                  <a:lnTo>
                    <a:pt x="381" y="197"/>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88" name="Freeform 87"/>
            <p:cNvSpPr>
              <a:spLocks/>
            </p:cNvSpPr>
            <p:nvPr/>
          </p:nvSpPr>
          <p:spPr bwMode="auto">
            <a:xfrm>
              <a:off x="5019002" y="4129016"/>
              <a:ext cx="612654" cy="498912"/>
            </a:xfrm>
            <a:custGeom>
              <a:avLst/>
              <a:gdLst/>
              <a:ahLst/>
              <a:cxnLst>
                <a:cxn ang="0">
                  <a:pos x="25" y="349"/>
                </a:cxn>
                <a:cxn ang="0">
                  <a:pos x="45" y="339"/>
                </a:cxn>
                <a:cxn ang="0">
                  <a:pos x="119" y="326"/>
                </a:cxn>
                <a:cxn ang="0">
                  <a:pos x="130" y="311"/>
                </a:cxn>
                <a:cxn ang="0">
                  <a:pos x="142" y="294"/>
                </a:cxn>
                <a:cxn ang="0">
                  <a:pos x="164" y="289"/>
                </a:cxn>
                <a:cxn ang="0">
                  <a:pos x="182" y="284"/>
                </a:cxn>
                <a:cxn ang="0">
                  <a:pos x="175" y="264"/>
                </a:cxn>
                <a:cxn ang="0">
                  <a:pos x="184" y="244"/>
                </a:cxn>
                <a:cxn ang="0">
                  <a:pos x="217" y="227"/>
                </a:cxn>
                <a:cxn ang="0">
                  <a:pos x="227" y="209"/>
                </a:cxn>
                <a:cxn ang="0">
                  <a:pos x="246" y="197"/>
                </a:cxn>
                <a:cxn ang="0">
                  <a:pos x="266" y="173"/>
                </a:cxn>
                <a:cxn ang="0">
                  <a:pos x="266" y="152"/>
                </a:cxn>
                <a:cxn ang="0">
                  <a:pos x="275" y="117"/>
                </a:cxn>
                <a:cxn ang="0">
                  <a:pos x="277" y="93"/>
                </a:cxn>
                <a:cxn ang="0">
                  <a:pos x="311" y="65"/>
                </a:cxn>
                <a:cxn ang="0">
                  <a:pos x="333" y="35"/>
                </a:cxn>
                <a:cxn ang="0">
                  <a:pos x="355" y="26"/>
                </a:cxn>
                <a:cxn ang="0">
                  <a:pos x="366" y="12"/>
                </a:cxn>
                <a:cxn ang="0">
                  <a:pos x="384" y="10"/>
                </a:cxn>
                <a:cxn ang="0">
                  <a:pos x="402" y="17"/>
                </a:cxn>
                <a:cxn ang="0">
                  <a:pos x="428" y="20"/>
                </a:cxn>
                <a:cxn ang="0">
                  <a:pos x="446" y="6"/>
                </a:cxn>
                <a:cxn ang="0">
                  <a:pos x="481" y="0"/>
                </a:cxn>
                <a:cxn ang="0">
                  <a:pos x="494" y="6"/>
                </a:cxn>
                <a:cxn ang="0">
                  <a:pos x="521" y="1"/>
                </a:cxn>
                <a:cxn ang="0">
                  <a:pos x="535" y="35"/>
                </a:cxn>
                <a:cxn ang="0">
                  <a:pos x="533" y="274"/>
                </a:cxn>
                <a:cxn ang="0">
                  <a:pos x="618" y="272"/>
                </a:cxn>
                <a:cxn ang="0">
                  <a:pos x="622" y="349"/>
                </a:cxn>
                <a:cxn ang="0">
                  <a:pos x="710" y="532"/>
                </a:cxn>
                <a:cxn ang="0">
                  <a:pos x="431" y="543"/>
                </a:cxn>
                <a:cxn ang="0">
                  <a:pos x="306" y="546"/>
                </a:cxn>
                <a:cxn ang="0">
                  <a:pos x="39" y="553"/>
                </a:cxn>
                <a:cxn ang="0">
                  <a:pos x="66" y="528"/>
                </a:cxn>
                <a:cxn ang="0">
                  <a:pos x="65" y="506"/>
                </a:cxn>
                <a:cxn ang="0">
                  <a:pos x="66" y="483"/>
                </a:cxn>
                <a:cxn ang="0">
                  <a:pos x="50" y="439"/>
                </a:cxn>
                <a:cxn ang="0">
                  <a:pos x="39" y="421"/>
                </a:cxn>
                <a:cxn ang="0">
                  <a:pos x="0" y="381"/>
                </a:cxn>
                <a:cxn ang="0">
                  <a:pos x="6" y="362"/>
                </a:cxn>
              </a:cxnLst>
              <a:rect l="0" t="0" r="r" b="b"/>
              <a:pathLst>
                <a:path w="711" h="554">
                  <a:moveTo>
                    <a:pt x="15" y="356"/>
                  </a:moveTo>
                  <a:lnTo>
                    <a:pt x="25" y="349"/>
                  </a:lnTo>
                  <a:lnTo>
                    <a:pt x="37" y="346"/>
                  </a:lnTo>
                  <a:lnTo>
                    <a:pt x="45" y="339"/>
                  </a:lnTo>
                  <a:lnTo>
                    <a:pt x="63" y="336"/>
                  </a:lnTo>
                  <a:lnTo>
                    <a:pt x="119" y="326"/>
                  </a:lnTo>
                  <a:lnTo>
                    <a:pt x="124" y="320"/>
                  </a:lnTo>
                  <a:lnTo>
                    <a:pt x="130" y="311"/>
                  </a:lnTo>
                  <a:lnTo>
                    <a:pt x="137" y="304"/>
                  </a:lnTo>
                  <a:lnTo>
                    <a:pt x="142" y="294"/>
                  </a:lnTo>
                  <a:lnTo>
                    <a:pt x="153" y="289"/>
                  </a:lnTo>
                  <a:lnTo>
                    <a:pt x="164" y="289"/>
                  </a:lnTo>
                  <a:lnTo>
                    <a:pt x="173" y="289"/>
                  </a:lnTo>
                  <a:lnTo>
                    <a:pt x="182" y="284"/>
                  </a:lnTo>
                  <a:lnTo>
                    <a:pt x="179" y="274"/>
                  </a:lnTo>
                  <a:lnTo>
                    <a:pt x="175" y="264"/>
                  </a:lnTo>
                  <a:lnTo>
                    <a:pt x="182" y="254"/>
                  </a:lnTo>
                  <a:lnTo>
                    <a:pt x="184" y="244"/>
                  </a:lnTo>
                  <a:lnTo>
                    <a:pt x="195" y="227"/>
                  </a:lnTo>
                  <a:lnTo>
                    <a:pt x="217" y="227"/>
                  </a:lnTo>
                  <a:lnTo>
                    <a:pt x="224" y="222"/>
                  </a:lnTo>
                  <a:lnTo>
                    <a:pt x="227" y="209"/>
                  </a:lnTo>
                  <a:lnTo>
                    <a:pt x="239" y="202"/>
                  </a:lnTo>
                  <a:lnTo>
                    <a:pt x="246" y="197"/>
                  </a:lnTo>
                  <a:lnTo>
                    <a:pt x="255" y="182"/>
                  </a:lnTo>
                  <a:lnTo>
                    <a:pt x="266" y="173"/>
                  </a:lnTo>
                  <a:lnTo>
                    <a:pt x="266" y="162"/>
                  </a:lnTo>
                  <a:lnTo>
                    <a:pt x="266" y="152"/>
                  </a:lnTo>
                  <a:lnTo>
                    <a:pt x="266" y="142"/>
                  </a:lnTo>
                  <a:lnTo>
                    <a:pt x="275" y="117"/>
                  </a:lnTo>
                  <a:lnTo>
                    <a:pt x="274" y="104"/>
                  </a:lnTo>
                  <a:lnTo>
                    <a:pt x="277" y="93"/>
                  </a:lnTo>
                  <a:lnTo>
                    <a:pt x="297" y="72"/>
                  </a:lnTo>
                  <a:lnTo>
                    <a:pt x="311" y="65"/>
                  </a:lnTo>
                  <a:lnTo>
                    <a:pt x="321" y="48"/>
                  </a:lnTo>
                  <a:lnTo>
                    <a:pt x="333" y="35"/>
                  </a:lnTo>
                  <a:lnTo>
                    <a:pt x="344" y="32"/>
                  </a:lnTo>
                  <a:lnTo>
                    <a:pt x="355" y="26"/>
                  </a:lnTo>
                  <a:lnTo>
                    <a:pt x="361" y="20"/>
                  </a:lnTo>
                  <a:lnTo>
                    <a:pt x="366" y="12"/>
                  </a:lnTo>
                  <a:lnTo>
                    <a:pt x="374" y="6"/>
                  </a:lnTo>
                  <a:lnTo>
                    <a:pt x="384" y="10"/>
                  </a:lnTo>
                  <a:lnTo>
                    <a:pt x="389" y="12"/>
                  </a:lnTo>
                  <a:lnTo>
                    <a:pt x="402" y="17"/>
                  </a:lnTo>
                  <a:lnTo>
                    <a:pt x="411" y="20"/>
                  </a:lnTo>
                  <a:lnTo>
                    <a:pt x="428" y="20"/>
                  </a:lnTo>
                  <a:lnTo>
                    <a:pt x="431" y="15"/>
                  </a:lnTo>
                  <a:lnTo>
                    <a:pt x="446" y="6"/>
                  </a:lnTo>
                  <a:lnTo>
                    <a:pt x="471" y="0"/>
                  </a:lnTo>
                  <a:lnTo>
                    <a:pt x="481" y="0"/>
                  </a:lnTo>
                  <a:lnTo>
                    <a:pt x="488" y="3"/>
                  </a:lnTo>
                  <a:lnTo>
                    <a:pt x="494" y="6"/>
                  </a:lnTo>
                  <a:lnTo>
                    <a:pt x="504" y="6"/>
                  </a:lnTo>
                  <a:lnTo>
                    <a:pt x="521" y="1"/>
                  </a:lnTo>
                  <a:lnTo>
                    <a:pt x="533" y="6"/>
                  </a:lnTo>
                  <a:lnTo>
                    <a:pt x="535" y="35"/>
                  </a:lnTo>
                  <a:lnTo>
                    <a:pt x="526" y="35"/>
                  </a:lnTo>
                  <a:lnTo>
                    <a:pt x="533" y="274"/>
                  </a:lnTo>
                  <a:lnTo>
                    <a:pt x="573" y="272"/>
                  </a:lnTo>
                  <a:lnTo>
                    <a:pt x="618" y="272"/>
                  </a:lnTo>
                  <a:lnTo>
                    <a:pt x="618" y="289"/>
                  </a:lnTo>
                  <a:lnTo>
                    <a:pt x="622" y="349"/>
                  </a:lnTo>
                  <a:lnTo>
                    <a:pt x="707" y="347"/>
                  </a:lnTo>
                  <a:lnTo>
                    <a:pt x="710" y="532"/>
                  </a:lnTo>
                  <a:lnTo>
                    <a:pt x="546" y="539"/>
                  </a:lnTo>
                  <a:lnTo>
                    <a:pt x="431" y="543"/>
                  </a:lnTo>
                  <a:lnTo>
                    <a:pt x="413" y="543"/>
                  </a:lnTo>
                  <a:lnTo>
                    <a:pt x="306" y="546"/>
                  </a:lnTo>
                  <a:lnTo>
                    <a:pt x="177" y="550"/>
                  </a:lnTo>
                  <a:lnTo>
                    <a:pt x="39" y="553"/>
                  </a:lnTo>
                  <a:lnTo>
                    <a:pt x="59" y="532"/>
                  </a:lnTo>
                  <a:lnTo>
                    <a:pt x="66" y="528"/>
                  </a:lnTo>
                  <a:lnTo>
                    <a:pt x="70" y="523"/>
                  </a:lnTo>
                  <a:lnTo>
                    <a:pt x="65" y="506"/>
                  </a:lnTo>
                  <a:lnTo>
                    <a:pt x="66" y="496"/>
                  </a:lnTo>
                  <a:lnTo>
                    <a:pt x="66" y="483"/>
                  </a:lnTo>
                  <a:lnTo>
                    <a:pt x="52" y="451"/>
                  </a:lnTo>
                  <a:lnTo>
                    <a:pt x="50" y="439"/>
                  </a:lnTo>
                  <a:lnTo>
                    <a:pt x="46" y="431"/>
                  </a:lnTo>
                  <a:lnTo>
                    <a:pt x="39" y="421"/>
                  </a:lnTo>
                  <a:lnTo>
                    <a:pt x="13" y="394"/>
                  </a:lnTo>
                  <a:lnTo>
                    <a:pt x="0" y="381"/>
                  </a:lnTo>
                  <a:lnTo>
                    <a:pt x="5" y="371"/>
                  </a:lnTo>
                  <a:lnTo>
                    <a:pt x="6" y="362"/>
                  </a:lnTo>
                  <a:lnTo>
                    <a:pt x="15" y="356"/>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89" name="Freeform 88"/>
            <p:cNvSpPr>
              <a:spLocks/>
            </p:cNvSpPr>
            <p:nvPr/>
          </p:nvSpPr>
          <p:spPr bwMode="auto">
            <a:xfrm>
              <a:off x="5467937" y="3567964"/>
              <a:ext cx="709162" cy="681727"/>
            </a:xfrm>
            <a:custGeom>
              <a:avLst/>
              <a:gdLst/>
              <a:ahLst/>
              <a:cxnLst>
                <a:cxn ang="0">
                  <a:pos x="583" y="588"/>
                </a:cxn>
                <a:cxn ang="0">
                  <a:pos x="580" y="563"/>
                </a:cxn>
                <a:cxn ang="0">
                  <a:pos x="557" y="552"/>
                </a:cxn>
                <a:cxn ang="0">
                  <a:pos x="535" y="530"/>
                </a:cxn>
                <a:cxn ang="0">
                  <a:pos x="515" y="512"/>
                </a:cxn>
                <a:cxn ang="0">
                  <a:pos x="483" y="532"/>
                </a:cxn>
                <a:cxn ang="0">
                  <a:pos x="445" y="539"/>
                </a:cxn>
                <a:cxn ang="0">
                  <a:pos x="417" y="536"/>
                </a:cxn>
                <a:cxn ang="0">
                  <a:pos x="375" y="516"/>
                </a:cxn>
                <a:cxn ang="0">
                  <a:pos x="330" y="532"/>
                </a:cxn>
                <a:cxn ang="0">
                  <a:pos x="321" y="564"/>
                </a:cxn>
                <a:cxn ang="0">
                  <a:pos x="297" y="588"/>
                </a:cxn>
                <a:cxn ang="0">
                  <a:pos x="263" y="591"/>
                </a:cxn>
                <a:cxn ang="0">
                  <a:pos x="250" y="614"/>
                </a:cxn>
                <a:cxn ang="0">
                  <a:pos x="228" y="624"/>
                </a:cxn>
                <a:cxn ang="0">
                  <a:pos x="172" y="624"/>
                </a:cxn>
                <a:cxn ang="0">
                  <a:pos x="135" y="637"/>
                </a:cxn>
                <a:cxn ang="0">
                  <a:pos x="105" y="646"/>
                </a:cxn>
                <a:cxn ang="0">
                  <a:pos x="72" y="657"/>
                </a:cxn>
                <a:cxn ang="0">
                  <a:pos x="46" y="648"/>
                </a:cxn>
                <a:cxn ang="0">
                  <a:pos x="26" y="624"/>
                </a:cxn>
                <a:cxn ang="0">
                  <a:pos x="33" y="596"/>
                </a:cxn>
                <a:cxn ang="0">
                  <a:pos x="15" y="578"/>
                </a:cxn>
                <a:cxn ang="0">
                  <a:pos x="19" y="548"/>
                </a:cxn>
                <a:cxn ang="0">
                  <a:pos x="26" y="496"/>
                </a:cxn>
                <a:cxn ang="0">
                  <a:pos x="45" y="486"/>
                </a:cxn>
                <a:cxn ang="0">
                  <a:pos x="86" y="468"/>
                </a:cxn>
                <a:cxn ang="0">
                  <a:pos x="121" y="463"/>
                </a:cxn>
                <a:cxn ang="0">
                  <a:pos x="145" y="446"/>
                </a:cxn>
                <a:cxn ang="0">
                  <a:pos x="150" y="426"/>
                </a:cxn>
                <a:cxn ang="0">
                  <a:pos x="165" y="403"/>
                </a:cxn>
                <a:cxn ang="0">
                  <a:pos x="172" y="380"/>
                </a:cxn>
                <a:cxn ang="0">
                  <a:pos x="179" y="190"/>
                </a:cxn>
                <a:cxn ang="0">
                  <a:pos x="427" y="13"/>
                </a:cxn>
                <a:cxn ang="0">
                  <a:pos x="783" y="0"/>
                </a:cxn>
                <a:cxn ang="0">
                  <a:pos x="795" y="258"/>
                </a:cxn>
                <a:cxn ang="0">
                  <a:pos x="810" y="521"/>
                </a:cxn>
                <a:cxn ang="0">
                  <a:pos x="822" y="748"/>
                </a:cxn>
                <a:cxn ang="0">
                  <a:pos x="779" y="751"/>
                </a:cxn>
                <a:cxn ang="0">
                  <a:pos x="752" y="748"/>
                </a:cxn>
                <a:cxn ang="0">
                  <a:pos x="715" y="756"/>
                </a:cxn>
                <a:cxn ang="0">
                  <a:pos x="707" y="729"/>
                </a:cxn>
                <a:cxn ang="0">
                  <a:pos x="685" y="711"/>
                </a:cxn>
                <a:cxn ang="0">
                  <a:pos x="685" y="676"/>
                </a:cxn>
                <a:cxn ang="0">
                  <a:pos x="672" y="648"/>
                </a:cxn>
                <a:cxn ang="0">
                  <a:pos x="645" y="623"/>
                </a:cxn>
                <a:cxn ang="0">
                  <a:pos x="615" y="614"/>
                </a:cxn>
              </a:cxnLst>
              <a:rect l="0" t="0" r="r" b="b"/>
              <a:pathLst>
                <a:path w="823" h="757">
                  <a:moveTo>
                    <a:pt x="600" y="596"/>
                  </a:moveTo>
                  <a:lnTo>
                    <a:pt x="590" y="591"/>
                  </a:lnTo>
                  <a:lnTo>
                    <a:pt x="583" y="588"/>
                  </a:lnTo>
                  <a:lnTo>
                    <a:pt x="577" y="578"/>
                  </a:lnTo>
                  <a:lnTo>
                    <a:pt x="577" y="574"/>
                  </a:lnTo>
                  <a:lnTo>
                    <a:pt x="580" y="563"/>
                  </a:lnTo>
                  <a:lnTo>
                    <a:pt x="575" y="552"/>
                  </a:lnTo>
                  <a:lnTo>
                    <a:pt x="565" y="552"/>
                  </a:lnTo>
                  <a:lnTo>
                    <a:pt x="557" y="552"/>
                  </a:lnTo>
                  <a:lnTo>
                    <a:pt x="547" y="548"/>
                  </a:lnTo>
                  <a:lnTo>
                    <a:pt x="539" y="539"/>
                  </a:lnTo>
                  <a:lnTo>
                    <a:pt x="535" y="530"/>
                  </a:lnTo>
                  <a:lnTo>
                    <a:pt x="533" y="521"/>
                  </a:lnTo>
                  <a:lnTo>
                    <a:pt x="523" y="512"/>
                  </a:lnTo>
                  <a:lnTo>
                    <a:pt x="515" y="512"/>
                  </a:lnTo>
                  <a:lnTo>
                    <a:pt x="505" y="519"/>
                  </a:lnTo>
                  <a:lnTo>
                    <a:pt x="497" y="532"/>
                  </a:lnTo>
                  <a:lnTo>
                    <a:pt x="483" y="532"/>
                  </a:lnTo>
                  <a:lnTo>
                    <a:pt x="472" y="532"/>
                  </a:lnTo>
                  <a:lnTo>
                    <a:pt x="463" y="532"/>
                  </a:lnTo>
                  <a:lnTo>
                    <a:pt x="445" y="539"/>
                  </a:lnTo>
                  <a:lnTo>
                    <a:pt x="433" y="543"/>
                  </a:lnTo>
                  <a:lnTo>
                    <a:pt x="427" y="539"/>
                  </a:lnTo>
                  <a:lnTo>
                    <a:pt x="417" y="536"/>
                  </a:lnTo>
                  <a:lnTo>
                    <a:pt x="407" y="521"/>
                  </a:lnTo>
                  <a:lnTo>
                    <a:pt x="397" y="516"/>
                  </a:lnTo>
                  <a:lnTo>
                    <a:pt x="375" y="516"/>
                  </a:lnTo>
                  <a:lnTo>
                    <a:pt x="368" y="519"/>
                  </a:lnTo>
                  <a:lnTo>
                    <a:pt x="337" y="525"/>
                  </a:lnTo>
                  <a:lnTo>
                    <a:pt x="330" y="532"/>
                  </a:lnTo>
                  <a:lnTo>
                    <a:pt x="328" y="544"/>
                  </a:lnTo>
                  <a:lnTo>
                    <a:pt x="327" y="556"/>
                  </a:lnTo>
                  <a:lnTo>
                    <a:pt x="321" y="564"/>
                  </a:lnTo>
                  <a:lnTo>
                    <a:pt x="317" y="574"/>
                  </a:lnTo>
                  <a:lnTo>
                    <a:pt x="307" y="584"/>
                  </a:lnTo>
                  <a:lnTo>
                    <a:pt x="297" y="588"/>
                  </a:lnTo>
                  <a:lnTo>
                    <a:pt x="288" y="591"/>
                  </a:lnTo>
                  <a:lnTo>
                    <a:pt x="268" y="591"/>
                  </a:lnTo>
                  <a:lnTo>
                    <a:pt x="263" y="591"/>
                  </a:lnTo>
                  <a:lnTo>
                    <a:pt x="257" y="594"/>
                  </a:lnTo>
                  <a:lnTo>
                    <a:pt x="250" y="603"/>
                  </a:lnTo>
                  <a:lnTo>
                    <a:pt x="250" y="614"/>
                  </a:lnTo>
                  <a:lnTo>
                    <a:pt x="246" y="624"/>
                  </a:lnTo>
                  <a:lnTo>
                    <a:pt x="239" y="624"/>
                  </a:lnTo>
                  <a:lnTo>
                    <a:pt x="228" y="624"/>
                  </a:lnTo>
                  <a:lnTo>
                    <a:pt x="201" y="623"/>
                  </a:lnTo>
                  <a:lnTo>
                    <a:pt x="179" y="628"/>
                  </a:lnTo>
                  <a:lnTo>
                    <a:pt x="172" y="624"/>
                  </a:lnTo>
                  <a:lnTo>
                    <a:pt x="157" y="624"/>
                  </a:lnTo>
                  <a:lnTo>
                    <a:pt x="148" y="628"/>
                  </a:lnTo>
                  <a:lnTo>
                    <a:pt x="135" y="637"/>
                  </a:lnTo>
                  <a:lnTo>
                    <a:pt x="125" y="641"/>
                  </a:lnTo>
                  <a:lnTo>
                    <a:pt x="112" y="641"/>
                  </a:lnTo>
                  <a:lnTo>
                    <a:pt x="105" y="646"/>
                  </a:lnTo>
                  <a:lnTo>
                    <a:pt x="97" y="654"/>
                  </a:lnTo>
                  <a:lnTo>
                    <a:pt x="88" y="657"/>
                  </a:lnTo>
                  <a:lnTo>
                    <a:pt x="72" y="657"/>
                  </a:lnTo>
                  <a:lnTo>
                    <a:pt x="63" y="661"/>
                  </a:lnTo>
                  <a:lnTo>
                    <a:pt x="52" y="657"/>
                  </a:lnTo>
                  <a:lnTo>
                    <a:pt x="46" y="648"/>
                  </a:lnTo>
                  <a:lnTo>
                    <a:pt x="33" y="637"/>
                  </a:lnTo>
                  <a:lnTo>
                    <a:pt x="26" y="628"/>
                  </a:lnTo>
                  <a:lnTo>
                    <a:pt x="26" y="624"/>
                  </a:lnTo>
                  <a:lnTo>
                    <a:pt x="30" y="614"/>
                  </a:lnTo>
                  <a:lnTo>
                    <a:pt x="35" y="608"/>
                  </a:lnTo>
                  <a:lnTo>
                    <a:pt x="33" y="596"/>
                  </a:lnTo>
                  <a:lnTo>
                    <a:pt x="26" y="591"/>
                  </a:lnTo>
                  <a:lnTo>
                    <a:pt x="23" y="584"/>
                  </a:lnTo>
                  <a:lnTo>
                    <a:pt x="15" y="578"/>
                  </a:lnTo>
                  <a:lnTo>
                    <a:pt x="13" y="568"/>
                  </a:lnTo>
                  <a:lnTo>
                    <a:pt x="15" y="556"/>
                  </a:lnTo>
                  <a:lnTo>
                    <a:pt x="19" y="548"/>
                  </a:lnTo>
                  <a:lnTo>
                    <a:pt x="0" y="503"/>
                  </a:lnTo>
                  <a:lnTo>
                    <a:pt x="8" y="498"/>
                  </a:lnTo>
                  <a:lnTo>
                    <a:pt x="26" y="496"/>
                  </a:lnTo>
                  <a:lnTo>
                    <a:pt x="30" y="492"/>
                  </a:lnTo>
                  <a:lnTo>
                    <a:pt x="35" y="483"/>
                  </a:lnTo>
                  <a:lnTo>
                    <a:pt x="45" y="486"/>
                  </a:lnTo>
                  <a:lnTo>
                    <a:pt x="57" y="483"/>
                  </a:lnTo>
                  <a:lnTo>
                    <a:pt x="63" y="476"/>
                  </a:lnTo>
                  <a:lnTo>
                    <a:pt x="86" y="468"/>
                  </a:lnTo>
                  <a:lnTo>
                    <a:pt x="93" y="463"/>
                  </a:lnTo>
                  <a:lnTo>
                    <a:pt x="103" y="458"/>
                  </a:lnTo>
                  <a:lnTo>
                    <a:pt x="121" y="463"/>
                  </a:lnTo>
                  <a:lnTo>
                    <a:pt x="135" y="463"/>
                  </a:lnTo>
                  <a:lnTo>
                    <a:pt x="137" y="453"/>
                  </a:lnTo>
                  <a:lnTo>
                    <a:pt x="145" y="446"/>
                  </a:lnTo>
                  <a:lnTo>
                    <a:pt x="153" y="446"/>
                  </a:lnTo>
                  <a:lnTo>
                    <a:pt x="152" y="434"/>
                  </a:lnTo>
                  <a:lnTo>
                    <a:pt x="150" y="426"/>
                  </a:lnTo>
                  <a:lnTo>
                    <a:pt x="157" y="421"/>
                  </a:lnTo>
                  <a:lnTo>
                    <a:pt x="163" y="413"/>
                  </a:lnTo>
                  <a:lnTo>
                    <a:pt x="165" y="403"/>
                  </a:lnTo>
                  <a:lnTo>
                    <a:pt x="159" y="398"/>
                  </a:lnTo>
                  <a:lnTo>
                    <a:pt x="165" y="389"/>
                  </a:lnTo>
                  <a:lnTo>
                    <a:pt x="172" y="380"/>
                  </a:lnTo>
                  <a:lnTo>
                    <a:pt x="179" y="374"/>
                  </a:lnTo>
                  <a:lnTo>
                    <a:pt x="186" y="331"/>
                  </a:lnTo>
                  <a:lnTo>
                    <a:pt x="179" y="190"/>
                  </a:lnTo>
                  <a:lnTo>
                    <a:pt x="173" y="21"/>
                  </a:lnTo>
                  <a:lnTo>
                    <a:pt x="263" y="17"/>
                  </a:lnTo>
                  <a:lnTo>
                    <a:pt x="427" y="13"/>
                  </a:lnTo>
                  <a:lnTo>
                    <a:pt x="480" y="10"/>
                  </a:lnTo>
                  <a:lnTo>
                    <a:pt x="690" y="3"/>
                  </a:lnTo>
                  <a:lnTo>
                    <a:pt x="783" y="0"/>
                  </a:lnTo>
                  <a:lnTo>
                    <a:pt x="783" y="17"/>
                  </a:lnTo>
                  <a:lnTo>
                    <a:pt x="788" y="111"/>
                  </a:lnTo>
                  <a:lnTo>
                    <a:pt x="795" y="258"/>
                  </a:lnTo>
                  <a:lnTo>
                    <a:pt x="803" y="376"/>
                  </a:lnTo>
                  <a:lnTo>
                    <a:pt x="805" y="394"/>
                  </a:lnTo>
                  <a:lnTo>
                    <a:pt x="810" y="521"/>
                  </a:lnTo>
                  <a:lnTo>
                    <a:pt x="814" y="568"/>
                  </a:lnTo>
                  <a:lnTo>
                    <a:pt x="815" y="643"/>
                  </a:lnTo>
                  <a:lnTo>
                    <a:pt x="822" y="748"/>
                  </a:lnTo>
                  <a:lnTo>
                    <a:pt x="810" y="744"/>
                  </a:lnTo>
                  <a:lnTo>
                    <a:pt x="805" y="748"/>
                  </a:lnTo>
                  <a:lnTo>
                    <a:pt x="779" y="751"/>
                  </a:lnTo>
                  <a:lnTo>
                    <a:pt x="772" y="751"/>
                  </a:lnTo>
                  <a:lnTo>
                    <a:pt x="759" y="751"/>
                  </a:lnTo>
                  <a:lnTo>
                    <a:pt x="752" y="748"/>
                  </a:lnTo>
                  <a:lnTo>
                    <a:pt x="740" y="748"/>
                  </a:lnTo>
                  <a:lnTo>
                    <a:pt x="723" y="756"/>
                  </a:lnTo>
                  <a:lnTo>
                    <a:pt x="715" y="756"/>
                  </a:lnTo>
                  <a:lnTo>
                    <a:pt x="707" y="751"/>
                  </a:lnTo>
                  <a:lnTo>
                    <a:pt x="707" y="744"/>
                  </a:lnTo>
                  <a:lnTo>
                    <a:pt x="707" y="729"/>
                  </a:lnTo>
                  <a:lnTo>
                    <a:pt x="700" y="721"/>
                  </a:lnTo>
                  <a:lnTo>
                    <a:pt x="692" y="719"/>
                  </a:lnTo>
                  <a:lnTo>
                    <a:pt x="685" y="711"/>
                  </a:lnTo>
                  <a:lnTo>
                    <a:pt x="685" y="701"/>
                  </a:lnTo>
                  <a:lnTo>
                    <a:pt x="690" y="686"/>
                  </a:lnTo>
                  <a:lnTo>
                    <a:pt x="685" y="676"/>
                  </a:lnTo>
                  <a:lnTo>
                    <a:pt x="680" y="666"/>
                  </a:lnTo>
                  <a:lnTo>
                    <a:pt x="677" y="657"/>
                  </a:lnTo>
                  <a:lnTo>
                    <a:pt x="672" y="648"/>
                  </a:lnTo>
                  <a:lnTo>
                    <a:pt x="668" y="641"/>
                  </a:lnTo>
                  <a:lnTo>
                    <a:pt x="650" y="631"/>
                  </a:lnTo>
                  <a:lnTo>
                    <a:pt x="645" y="623"/>
                  </a:lnTo>
                  <a:lnTo>
                    <a:pt x="637" y="617"/>
                  </a:lnTo>
                  <a:lnTo>
                    <a:pt x="623" y="617"/>
                  </a:lnTo>
                  <a:lnTo>
                    <a:pt x="615" y="614"/>
                  </a:lnTo>
                  <a:lnTo>
                    <a:pt x="607" y="608"/>
                  </a:lnTo>
                  <a:lnTo>
                    <a:pt x="600" y="596"/>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r>
                <a:rPr lang="en-US" sz="800" dirty="0">
                  <a:solidFill>
                    <a:schemeClr val="tx1">
                      <a:lumMod val="75000"/>
                      <a:lumOff val="25000"/>
                    </a:schemeClr>
                  </a:solidFill>
                  <a:latin typeface="Century Gothic" panose="020B0502020202020204" pitchFamily="34" charset="0"/>
                </a:rPr>
                <a:t> </a:t>
              </a:r>
            </a:p>
          </p:txBody>
        </p:sp>
        <p:sp>
          <p:nvSpPr>
            <p:cNvPr id="90" name="Freeform 89"/>
            <p:cNvSpPr>
              <a:spLocks/>
            </p:cNvSpPr>
            <p:nvPr/>
          </p:nvSpPr>
          <p:spPr bwMode="auto">
            <a:xfrm>
              <a:off x="3573104" y="3757984"/>
              <a:ext cx="965942" cy="848331"/>
            </a:xfrm>
            <a:custGeom>
              <a:avLst/>
              <a:gdLst/>
              <a:ahLst/>
              <a:cxnLst>
                <a:cxn ang="0">
                  <a:pos x="819" y="941"/>
                </a:cxn>
                <a:cxn ang="0">
                  <a:pos x="50" y="936"/>
                </a:cxn>
                <a:cxn ang="0">
                  <a:pos x="15" y="626"/>
                </a:cxn>
                <a:cxn ang="0">
                  <a:pos x="46" y="626"/>
                </a:cxn>
                <a:cxn ang="0">
                  <a:pos x="83" y="626"/>
                </a:cxn>
                <a:cxn ang="0">
                  <a:pos x="85" y="595"/>
                </a:cxn>
                <a:cxn ang="0">
                  <a:pos x="66" y="558"/>
                </a:cxn>
                <a:cxn ang="0">
                  <a:pos x="65" y="529"/>
                </a:cxn>
                <a:cxn ang="0">
                  <a:pos x="46" y="506"/>
                </a:cxn>
                <a:cxn ang="0">
                  <a:pos x="66" y="488"/>
                </a:cxn>
                <a:cxn ang="0">
                  <a:pos x="68" y="461"/>
                </a:cxn>
                <a:cxn ang="0">
                  <a:pos x="80" y="438"/>
                </a:cxn>
                <a:cxn ang="0">
                  <a:pos x="92" y="415"/>
                </a:cxn>
                <a:cxn ang="0">
                  <a:pos x="73" y="390"/>
                </a:cxn>
                <a:cxn ang="0">
                  <a:pos x="79" y="361"/>
                </a:cxn>
                <a:cxn ang="0">
                  <a:pos x="103" y="351"/>
                </a:cxn>
                <a:cxn ang="0">
                  <a:pos x="115" y="331"/>
                </a:cxn>
                <a:cxn ang="0">
                  <a:pos x="88" y="323"/>
                </a:cxn>
                <a:cxn ang="0">
                  <a:pos x="68" y="301"/>
                </a:cxn>
                <a:cxn ang="0">
                  <a:pos x="53" y="278"/>
                </a:cxn>
                <a:cxn ang="0">
                  <a:pos x="48" y="253"/>
                </a:cxn>
                <a:cxn ang="0">
                  <a:pos x="33" y="223"/>
                </a:cxn>
                <a:cxn ang="0">
                  <a:pos x="21" y="198"/>
                </a:cxn>
                <a:cxn ang="0">
                  <a:pos x="10" y="181"/>
                </a:cxn>
                <a:cxn ang="0">
                  <a:pos x="28" y="153"/>
                </a:cxn>
                <a:cxn ang="0">
                  <a:pos x="50" y="141"/>
                </a:cxn>
                <a:cxn ang="0">
                  <a:pos x="48" y="108"/>
                </a:cxn>
                <a:cxn ang="0">
                  <a:pos x="68" y="88"/>
                </a:cxn>
                <a:cxn ang="0">
                  <a:pos x="83" y="65"/>
                </a:cxn>
                <a:cxn ang="0">
                  <a:pos x="103" y="18"/>
                </a:cxn>
                <a:cxn ang="0">
                  <a:pos x="103" y="1"/>
                </a:cxn>
                <a:cxn ang="0">
                  <a:pos x="125" y="5"/>
                </a:cxn>
                <a:cxn ang="0">
                  <a:pos x="148" y="1"/>
                </a:cxn>
                <a:cxn ang="0">
                  <a:pos x="175" y="1"/>
                </a:cxn>
                <a:cxn ang="0">
                  <a:pos x="205" y="15"/>
                </a:cxn>
                <a:cxn ang="0">
                  <a:pos x="228" y="35"/>
                </a:cxn>
                <a:cxn ang="0">
                  <a:pos x="250" y="53"/>
                </a:cxn>
                <a:cxn ang="0">
                  <a:pos x="270" y="75"/>
                </a:cxn>
                <a:cxn ang="0">
                  <a:pos x="297" y="106"/>
                </a:cxn>
                <a:cxn ang="0">
                  <a:pos x="314" y="133"/>
                </a:cxn>
                <a:cxn ang="0">
                  <a:pos x="335" y="157"/>
                </a:cxn>
                <a:cxn ang="0">
                  <a:pos x="681" y="231"/>
                </a:cxn>
                <a:cxn ang="0">
                  <a:pos x="1041" y="311"/>
                </a:cxn>
                <a:cxn ang="0">
                  <a:pos x="1061" y="370"/>
                </a:cxn>
                <a:cxn ang="0">
                  <a:pos x="1083" y="390"/>
                </a:cxn>
                <a:cxn ang="0">
                  <a:pos x="1106" y="406"/>
                </a:cxn>
                <a:cxn ang="0">
                  <a:pos x="1117" y="861"/>
                </a:cxn>
              </a:cxnLst>
              <a:rect l="0" t="0" r="r" b="b"/>
              <a:pathLst>
                <a:path w="1121" h="942">
                  <a:moveTo>
                    <a:pt x="1117" y="861"/>
                  </a:moveTo>
                  <a:lnTo>
                    <a:pt x="1120" y="936"/>
                  </a:lnTo>
                  <a:lnTo>
                    <a:pt x="819" y="941"/>
                  </a:lnTo>
                  <a:lnTo>
                    <a:pt x="799" y="941"/>
                  </a:lnTo>
                  <a:lnTo>
                    <a:pt x="237" y="936"/>
                  </a:lnTo>
                  <a:lnTo>
                    <a:pt x="50" y="936"/>
                  </a:lnTo>
                  <a:lnTo>
                    <a:pt x="0" y="936"/>
                  </a:lnTo>
                  <a:lnTo>
                    <a:pt x="1" y="626"/>
                  </a:lnTo>
                  <a:lnTo>
                    <a:pt x="15" y="626"/>
                  </a:lnTo>
                  <a:lnTo>
                    <a:pt x="32" y="621"/>
                  </a:lnTo>
                  <a:lnTo>
                    <a:pt x="41" y="621"/>
                  </a:lnTo>
                  <a:lnTo>
                    <a:pt x="46" y="626"/>
                  </a:lnTo>
                  <a:lnTo>
                    <a:pt x="57" y="624"/>
                  </a:lnTo>
                  <a:lnTo>
                    <a:pt x="72" y="624"/>
                  </a:lnTo>
                  <a:lnTo>
                    <a:pt x="83" y="626"/>
                  </a:lnTo>
                  <a:lnTo>
                    <a:pt x="88" y="618"/>
                  </a:lnTo>
                  <a:lnTo>
                    <a:pt x="92" y="602"/>
                  </a:lnTo>
                  <a:lnTo>
                    <a:pt x="85" y="595"/>
                  </a:lnTo>
                  <a:lnTo>
                    <a:pt x="79" y="589"/>
                  </a:lnTo>
                  <a:lnTo>
                    <a:pt x="73" y="563"/>
                  </a:lnTo>
                  <a:lnTo>
                    <a:pt x="66" y="558"/>
                  </a:lnTo>
                  <a:lnTo>
                    <a:pt x="59" y="549"/>
                  </a:lnTo>
                  <a:lnTo>
                    <a:pt x="65" y="538"/>
                  </a:lnTo>
                  <a:lnTo>
                    <a:pt x="65" y="529"/>
                  </a:lnTo>
                  <a:lnTo>
                    <a:pt x="53" y="526"/>
                  </a:lnTo>
                  <a:lnTo>
                    <a:pt x="48" y="516"/>
                  </a:lnTo>
                  <a:lnTo>
                    <a:pt x="46" y="506"/>
                  </a:lnTo>
                  <a:lnTo>
                    <a:pt x="48" y="493"/>
                  </a:lnTo>
                  <a:lnTo>
                    <a:pt x="57" y="491"/>
                  </a:lnTo>
                  <a:lnTo>
                    <a:pt x="66" y="488"/>
                  </a:lnTo>
                  <a:lnTo>
                    <a:pt x="72" y="483"/>
                  </a:lnTo>
                  <a:lnTo>
                    <a:pt x="72" y="471"/>
                  </a:lnTo>
                  <a:lnTo>
                    <a:pt x="68" y="461"/>
                  </a:lnTo>
                  <a:lnTo>
                    <a:pt x="73" y="456"/>
                  </a:lnTo>
                  <a:lnTo>
                    <a:pt x="80" y="451"/>
                  </a:lnTo>
                  <a:lnTo>
                    <a:pt x="80" y="438"/>
                  </a:lnTo>
                  <a:lnTo>
                    <a:pt x="83" y="430"/>
                  </a:lnTo>
                  <a:lnTo>
                    <a:pt x="88" y="423"/>
                  </a:lnTo>
                  <a:lnTo>
                    <a:pt x="92" y="415"/>
                  </a:lnTo>
                  <a:lnTo>
                    <a:pt x="93" y="404"/>
                  </a:lnTo>
                  <a:lnTo>
                    <a:pt x="88" y="395"/>
                  </a:lnTo>
                  <a:lnTo>
                    <a:pt x="73" y="390"/>
                  </a:lnTo>
                  <a:lnTo>
                    <a:pt x="73" y="381"/>
                  </a:lnTo>
                  <a:lnTo>
                    <a:pt x="77" y="370"/>
                  </a:lnTo>
                  <a:lnTo>
                    <a:pt x="79" y="361"/>
                  </a:lnTo>
                  <a:lnTo>
                    <a:pt x="88" y="358"/>
                  </a:lnTo>
                  <a:lnTo>
                    <a:pt x="97" y="358"/>
                  </a:lnTo>
                  <a:lnTo>
                    <a:pt x="103" y="351"/>
                  </a:lnTo>
                  <a:lnTo>
                    <a:pt x="99" y="343"/>
                  </a:lnTo>
                  <a:lnTo>
                    <a:pt x="107" y="337"/>
                  </a:lnTo>
                  <a:lnTo>
                    <a:pt x="115" y="331"/>
                  </a:lnTo>
                  <a:lnTo>
                    <a:pt x="108" y="326"/>
                  </a:lnTo>
                  <a:lnTo>
                    <a:pt x="97" y="321"/>
                  </a:lnTo>
                  <a:lnTo>
                    <a:pt x="88" y="323"/>
                  </a:lnTo>
                  <a:lnTo>
                    <a:pt x="79" y="317"/>
                  </a:lnTo>
                  <a:lnTo>
                    <a:pt x="66" y="311"/>
                  </a:lnTo>
                  <a:lnTo>
                    <a:pt x="68" y="301"/>
                  </a:lnTo>
                  <a:lnTo>
                    <a:pt x="66" y="293"/>
                  </a:lnTo>
                  <a:lnTo>
                    <a:pt x="57" y="288"/>
                  </a:lnTo>
                  <a:lnTo>
                    <a:pt x="53" y="278"/>
                  </a:lnTo>
                  <a:lnTo>
                    <a:pt x="48" y="271"/>
                  </a:lnTo>
                  <a:lnTo>
                    <a:pt x="53" y="263"/>
                  </a:lnTo>
                  <a:lnTo>
                    <a:pt x="48" y="253"/>
                  </a:lnTo>
                  <a:lnTo>
                    <a:pt x="43" y="244"/>
                  </a:lnTo>
                  <a:lnTo>
                    <a:pt x="37" y="231"/>
                  </a:lnTo>
                  <a:lnTo>
                    <a:pt x="33" y="223"/>
                  </a:lnTo>
                  <a:lnTo>
                    <a:pt x="30" y="218"/>
                  </a:lnTo>
                  <a:lnTo>
                    <a:pt x="23" y="206"/>
                  </a:lnTo>
                  <a:lnTo>
                    <a:pt x="21" y="198"/>
                  </a:lnTo>
                  <a:lnTo>
                    <a:pt x="12" y="193"/>
                  </a:lnTo>
                  <a:lnTo>
                    <a:pt x="5" y="186"/>
                  </a:lnTo>
                  <a:lnTo>
                    <a:pt x="10" y="181"/>
                  </a:lnTo>
                  <a:lnTo>
                    <a:pt x="12" y="170"/>
                  </a:lnTo>
                  <a:lnTo>
                    <a:pt x="21" y="161"/>
                  </a:lnTo>
                  <a:lnTo>
                    <a:pt x="28" y="153"/>
                  </a:lnTo>
                  <a:lnTo>
                    <a:pt x="35" y="151"/>
                  </a:lnTo>
                  <a:lnTo>
                    <a:pt x="43" y="146"/>
                  </a:lnTo>
                  <a:lnTo>
                    <a:pt x="50" y="141"/>
                  </a:lnTo>
                  <a:lnTo>
                    <a:pt x="53" y="131"/>
                  </a:lnTo>
                  <a:lnTo>
                    <a:pt x="50" y="121"/>
                  </a:lnTo>
                  <a:lnTo>
                    <a:pt x="48" y="108"/>
                  </a:lnTo>
                  <a:lnTo>
                    <a:pt x="55" y="105"/>
                  </a:lnTo>
                  <a:lnTo>
                    <a:pt x="57" y="92"/>
                  </a:lnTo>
                  <a:lnTo>
                    <a:pt x="68" y="88"/>
                  </a:lnTo>
                  <a:lnTo>
                    <a:pt x="73" y="83"/>
                  </a:lnTo>
                  <a:lnTo>
                    <a:pt x="80" y="73"/>
                  </a:lnTo>
                  <a:lnTo>
                    <a:pt x="83" y="65"/>
                  </a:lnTo>
                  <a:lnTo>
                    <a:pt x="88" y="55"/>
                  </a:lnTo>
                  <a:lnTo>
                    <a:pt x="88" y="45"/>
                  </a:lnTo>
                  <a:lnTo>
                    <a:pt x="103" y="18"/>
                  </a:lnTo>
                  <a:lnTo>
                    <a:pt x="103" y="6"/>
                  </a:lnTo>
                  <a:lnTo>
                    <a:pt x="103" y="0"/>
                  </a:lnTo>
                  <a:lnTo>
                    <a:pt x="103" y="1"/>
                  </a:lnTo>
                  <a:lnTo>
                    <a:pt x="108" y="6"/>
                  </a:lnTo>
                  <a:lnTo>
                    <a:pt x="115" y="13"/>
                  </a:lnTo>
                  <a:lnTo>
                    <a:pt x="125" y="5"/>
                  </a:lnTo>
                  <a:lnTo>
                    <a:pt x="135" y="10"/>
                  </a:lnTo>
                  <a:lnTo>
                    <a:pt x="143" y="6"/>
                  </a:lnTo>
                  <a:lnTo>
                    <a:pt x="148" y="1"/>
                  </a:lnTo>
                  <a:lnTo>
                    <a:pt x="159" y="0"/>
                  </a:lnTo>
                  <a:lnTo>
                    <a:pt x="168" y="0"/>
                  </a:lnTo>
                  <a:lnTo>
                    <a:pt x="175" y="1"/>
                  </a:lnTo>
                  <a:lnTo>
                    <a:pt x="185" y="5"/>
                  </a:lnTo>
                  <a:lnTo>
                    <a:pt x="197" y="10"/>
                  </a:lnTo>
                  <a:lnTo>
                    <a:pt x="205" y="15"/>
                  </a:lnTo>
                  <a:lnTo>
                    <a:pt x="210" y="25"/>
                  </a:lnTo>
                  <a:lnTo>
                    <a:pt x="217" y="30"/>
                  </a:lnTo>
                  <a:lnTo>
                    <a:pt x="228" y="35"/>
                  </a:lnTo>
                  <a:lnTo>
                    <a:pt x="237" y="43"/>
                  </a:lnTo>
                  <a:lnTo>
                    <a:pt x="245" y="48"/>
                  </a:lnTo>
                  <a:lnTo>
                    <a:pt x="250" y="53"/>
                  </a:lnTo>
                  <a:lnTo>
                    <a:pt x="257" y="55"/>
                  </a:lnTo>
                  <a:lnTo>
                    <a:pt x="268" y="66"/>
                  </a:lnTo>
                  <a:lnTo>
                    <a:pt x="270" y="75"/>
                  </a:lnTo>
                  <a:lnTo>
                    <a:pt x="284" y="81"/>
                  </a:lnTo>
                  <a:lnTo>
                    <a:pt x="294" y="85"/>
                  </a:lnTo>
                  <a:lnTo>
                    <a:pt x="297" y="106"/>
                  </a:lnTo>
                  <a:lnTo>
                    <a:pt x="307" y="113"/>
                  </a:lnTo>
                  <a:lnTo>
                    <a:pt x="310" y="123"/>
                  </a:lnTo>
                  <a:lnTo>
                    <a:pt x="314" y="133"/>
                  </a:lnTo>
                  <a:lnTo>
                    <a:pt x="324" y="137"/>
                  </a:lnTo>
                  <a:lnTo>
                    <a:pt x="324" y="146"/>
                  </a:lnTo>
                  <a:lnTo>
                    <a:pt x="335" y="157"/>
                  </a:lnTo>
                  <a:lnTo>
                    <a:pt x="597" y="153"/>
                  </a:lnTo>
                  <a:lnTo>
                    <a:pt x="597" y="231"/>
                  </a:lnTo>
                  <a:lnTo>
                    <a:pt x="681" y="231"/>
                  </a:lnTo>
                  <a:lnTo>
                    <a:pt x="681" y="311"/>
                  </a:lnTo>
                  <a:lnTo>
                    <a:pt x="724" y="311"/>
                  </a:lnTo>
                  <a:lnTo>
                    <a:pt x="1041" y="311"/>
                  </a:lnTo>
                  <a:lnTo>
                    <a:pt x="1041" y="321"/>
                  </a:lnTo>
                  <a:lnTo>
                    <a:pt x="1043" y="328"/>
                  </a:lnTo>
                  <a:lnTo>
                    <a:pt x="1061" y="370"/>
                  </a:lnTo>
                  <a:lnTo>
                    <a:pt x="1066" y="375"/>
                  </a:lnTo>
                  <a:lnTo>
                    <a:pt x="1075" y="381"/>
                  </a:lnTo>
                  <a:lnTo>
                    <a:pt x="1083" y="390"/>
                  </a:lnTo>
                  <a:lnTo>
                    <a:pt x="1088" y="403"/>
                  </a:lnTo>
                  <a:lnTo>
                    <a:pt x="1095" y="404"/>
                  </a:lnTo>
                  <a:lnTo>
                    <a:pt x="1106" y="406"/>
                  </a:lnTo>
                  <a:lnTo>
                    <a:pt x="1108" y="509"/>
                  </a:lnTo>
                  <a:lnTo>
                    <a:pt x="1115" y="789"/>
                  </a:lnTo>
                  <a:lnTo>
                    <a:pt x="1117" y="861"/>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91" name="Freeform 90"/>
            <p:cNvSpPr>
              <a:spLocks/>
            </p:cNvSpPr>
            <p:nvPr/>
          </p:nvSpPr>
          <p:spPr bwMode="auto">
            <a:xfrm>
              <a:off x="2895826" y="2675506"/>
              <a:ext cx="230068" cy="419662"/>
            </a:xfrm>
            <a:custGeom>
              <a:avLst/>
              <a:gdLst/>
              <a:ahLst/>
              <a:cxnLst>
                <a:cxn ang="0">
                  <a:pos x="6" y="148"/>
                </a:cxn>
                <a:cxn ang="0">
                  <a:pos x="15" y="128"/>
                </a:cxn>
                <a:cxn ang="0">
                  <a:pos x="26" y="112"/>
                </a:cxn>
                <a:cxn ang="0">
                  <a:pos x="37" y="92"/>
                </a:cxn>
                <a:cxn ang="0">
                  <a:pos x="47" y="73"/>
                </a:cxn>
                <a:cxn ang="0">
                  <a:pos x="60" y="57"/>
                </a:cxn>
                <a:cxn ang="0">
                  <a:pos x="70" y="33"/>
                </a:cxn>
                <a:cxn ang="0">
                  <a:pos x="68" y="1"/>
                </a:cxn>
                <a:cxn ang="0">
                  <a:pos x="88" y="8"/>
                </a:cxn>
                <a:cxn ang="0">
                  <a:pos x="108" y="0"/>
                </a:cxn>
                <a:cxn ang="0">
                  <a:pos x="129" y="8"/>
                </a:cxn>
                <a:cxn ang="0">
                  <a:pos x="121" y="28"/>
                </a:cxn>
                <a:cxn ang="0">
                  <a:pos x="119" y="46"/>
                </a:cxn>
                <a:cxn ang="0">
                  <a:pos x="130" y="58"/>
                </a:cxn>
                <a:cxn ang="0">
                  <a:pos x="159" y="83"/>
                </a:cxn>
                <a:cxn ang="0">
                  <a:pos x="170" y="97"/>
                </a:cxn>
                <a:cxn ang="0">
                  <a:pos x="165" y="115"/>
                </a:cxn>
                <a:cxn ang="0">
                  <a:pos x="137" y="118"/>
                </a:cxn>
                <a:cxn ang="0">
                  <a:pos x="119" y="106"/>
                </a:cxn>
                <a:cxn ang="0">
                  <a:pos x="97" y="118"/>
                </a:cxn>
                <a:cxn ang="0">
                  <a:pos x="74" y="140"/>
                </a:cxn>
                <a:cxn ang="0">
                  <a:pos x="68" y="155"/>
                </a:cxn>
                <a:cxn ang="0">
                  <a:pos x="75" y="170"/>
                </a:cxn>
                <a:cxn ang="0">
                  <a:pos x="97" y="183"/>
                </a:cxn>
                <a:cxn ang="0">
                  <a:pos x="112" y="203"/>
                </a:cxn>
                <a:cxn ang="0">
                  <a:pos x="119" y="223"/>
                </a:cxn>
                <a:cxn ang="0">
                  <a:pos x="129" y="238"/>
                </a:cxn>
                <a:cxn ang="0">
                  <a:pos x="132" y="263"/>
                </a:cxn>
                <a:cxn ang="0">
                  <a:pos x="129" y="291"/>
                </a:cxn>
                <a:cxn ang="0">
                  <a:pos x="137" y="310"/>
                </a:cxn>
                <a:cxn ang="0">
                  <a:pos x="141" y="326"/>
                </a:cxn>
                <a:cxn ang="0">
                  <a:pos x="159" y="326"/>
                </a:cxn>
                <a:cxn ang="0">
                  <a:pos x="159" y="305"/>
                </a:cxn>
                <a:cxn ang="0">
                  <a:pos x="172" y="288"/>
                </a:cxn>
                <a:cxn ang="0">
                  <a:pos x="192" y="310"/>
                </a:cxn>
                <a:cxn ang="0">
                  <a:pos x="207" y="330"/>
                </a:cxn>
                <a:cxn ang="0">
                  <a:pos x="232" y="340"/>
                </a:cxn>
                <a:cxn ang="0">
                  <a:pos x="252" y="375"/>
                </a:cxn>
                <a:cxn ang="0">
                  <a:pos x="266" y="400"/>
                </a:cxn>
                <a:cxn ang="0">
                  <a:pos x="263" y="426"/>
                </a:cxn>
                <a:cxn ang="0">
                  <a:pos x="251" y="440"/>
                </a:cxn>
                <a:cxn ang="0">
                  <a:pos x="244" y="465"/>
                </a:cxn>
                <a:cxn ang="0">
                  <a:pos x="221" y="455"/>
                </a:cxn>
                <a:cxn ang="0">
                  <a:pos x="205" y="442"/>
                </a:cxn>
                <a:cxn ang="0">
                  <a:pos x="205" y="417"/>
                </a:cxn>
                <a:cxn ang="0">
                  <a:pos x="190" y="393"/>
                </a:cxn>
                <a:cxn ang="0">
                  <a:pos x="172" y="385"/>
                </a:cxn>
                <a:cxn ang="0">
                  <a:pos x="156" y="398"/>
                </a:cxn>
                <a:cxn ang="0">
                  <a:pos x="134" y="398"/>
                </a:cxn>
                <a:cxn ang="0">
                  <a:pos x="141" y="378"/>
                </a:cxn>
                <a:cxn ang="0">
                  <a:pos x="119" y="366"/>
                </a:cxn>
                <a:cxn ang="0">
                  <a:pos x="103" y="345"/>
                </a:cxn>
                <a:cxn ang="0">
                  <a:pos x="103" y="317"/>
                </a:cxn>
                <a:cxn ang="0">
                  <a:pos x="101" y="297"/>
                </a:cxn>
                <a:cxn ang="0">
                  <a:pos x="107" y="263"/>
                </a:cxn>
                <a:cxn ang="0">
                  <a:pos x="103" y="238"/>
                </a:cxn>
                <a:cxn ang="0">
                  <a:pos x="88" y="228"/>
                </a:cxn>
                <a:cxn ang="0">
                  <a:pos x="67" y="228"/>
                </a:cxn>
                <a:cxn ang="0">
                  <a:pos x="52" y="223"/>
                </a:cxn>
                <a:cxn ang="0">
                  <a:pos x="43" y="208"/>
                </a:cxn>
                <a:cxn ang="0">
                  <a:pos x="21" y="193"/>
                </a:cxn>
                <a:cxn ang="0">
                  <a:pos x="5" y="178"/>
                </a:cxn>
                <a:cxn ang="0">
                  <a:pos x="1" y="160"/>
                </a:cxn>
              </a:cxnLst>
              <a:rect l="0" t="0" r="r" b="b"/>
              <a:pathLst>
                <a:path w="267" h="466">
                  <a:moveTo>
                    <a:pt x="3" y="155"/>
                  </a:moveTo>
                  <a:lnTo>
                    <a:pt x="6" y="148"/>
                  </a:lnTo>
                  <a:lnTo>
                    <a:pt x="12" y="135"/>
                  </a:lnTo>
                  <a:lnTo>
                    <a:pt x="15" y="128"/>
                  </a:lnTo>
                  <a:lnTo>
                    <a:pt x="21" y="125"/>
                  </a:lnTo>
                  <a:lnTo>
                    <a:pt x="26" y="112"/>
                  </a:lnTo>
                  <a:lnTo>
                    <a:pt x="30" y="100"/>
                  </a:lnTo>
                  <a:lnTo>
                    <a:pt x="37" y="92"/>
                  </a:lnTo>
                  <a:lnTo>
                    <a:pt x="43" y="83"/>
                  </a:lnTo>
                  <a:lnTo>
                    <a:pt x="47" y="73"/>
                  </a:lnTo>
                  <a:lnTo>
                    <a:pt x="53" y="66"/>
                  </a:lnTo>
                  <a:lnTo>
                    <a:pt x="60" y="57"/>
                  </a:lnTo>
                  <a:lnTo>
                    <a:pt x="67" y="48"/>
                  </a:lnTo>
                  <a:lnTo>
                    <a:pt x="70" y="33"/>
                  </a:lnTo>
                  <a:lnTo>
                    <a:pt x="70" y="13"/>
                  </a:lnTo>
                  <a:lnTo>
                    <a:pt x="68" y="1"/>
                  </a:lnTo>
                  <a:lnTo>
                    <a:pt x="75" y="8"/>
                  </a:lnTo>
                  <a:lnTo>
                    <a:pt x="88" y="8"/>
                  </a:lnTo>
                  <a:lnTo>
                    <a:pt x="101" y="5"/>
                  </a:lnTo>
                  <a:lnTo>
                    <a:pt x="108" y="0"/>
                  </a:lnTo>
                  <a:lnTo>
                    <a:pt x="121" y="1"/>
                  </a:lnTo>
                  <a:lnTo>
                    <a:pt x="129" y="8"/>
                  </a:lnTo>
                  <a:lnTo>
                    <a:pt x="123" y="18"/>
                  </a:lnTo>
                  <a:lnTo>
                    <a:pt x="121" y="28"/>
                  </a:lnTo>
                  <a:lnTo>
                    <a:pt x="123" y="37"/>
                  </a:lnTo>
                  <a:lnTo>
                    <a:pt x="119" y="46"/>
                  </a:lnTo>
                  <a:lnTo>
                    <a:pt x="121" y="57"/>
                  </a:lnTo>
                  <a:lnTo>
                    <a:pt x="130" y="58"/>
                  </a:lnTo>
                  <a:lnTo>
                    <a:pt x="142" y="66"/>
                  </a:lnTo>
                  <a:lnTo>
                    <a:pt x="159" y="83"/>
                  </a:lnTo>
                  <a:lnTo>
                    <a:pt x="167" y="88"/>
                  </a:lnTo>
                  <a:lnTo>
                    <a:pt x="170" y="97"/>
                  </a:lnTo>
                  <a:lnTo>
                    <a:pt x="170" y="106"/>
                  </a:lnTo>
                  <a:lnTo>
                    <a:pt x="165" y="115"/>
                  </a:lnTo>
                  <a:lnTo>
                    <a:pt x="156" y="118"/>
                  </a:lnTo>
                  <a:lnTo>
                    <a:pt x="137" y="118"/>
                  </a:lnTo>
                  <a:lnTo>
                    <a:pt x="129" y="112"/>
                  </a:lnTo>
                  <a:lnTo>
                    <a:pt x="119" y="106"/>
                  </a:lnTo>
                  <a:lnTo>
                    <a:pt x="103" y="106"/>
                  </a:lnTo>
                  <a:lnTo>
                    <a:pt x="97" y="118"/>
                  </a:lnTo>
                  <a:lnTo>
                    <a:pt x="90" y="132"/>
                  </a:lnTo>
                  <a:lnTo>
                    <a:pt x="74" y="140"/>
                  </a:lnTo>
                  <a:lnTo>
                    <a:pt x="74" y="150"/>
                  </a:lnTo>
                  <a:lnTo>
                    <a:pt x="68" y="155"/>
                  </a:lnTo>
                  <a:lnTo>
                    <a:pt x="60" y="173"/>
                  </a:lnTo>
                  <a:lnTo>
                    <a:pt x="75" y="170"/>
                  </a:lnTo>
                  <a:lnTo>
                    <a:pt x="85" y="173"/>
                  </a:lnTo>
                  <a:lnTo>
                    <a:pt x="97" y="183"/>
                  </a:lnTo>
                  <a:lnTo>
                    <a:pt x="103" y="193"/>
                  </a:lnTo>
                  <a:lnTo>
                    <a:pt x="112" y="203"/>
                  </a:lnTo>
                  <a:lnTo>
                    <a:pt x="117" y="210"/>
                  </a:lnTo>
                  <a:lnTo>
                    <a:pt x="119" y="223"/>
                  </a:lnTo>
                  <a:lnTo>
                    <a:pt x="121" y="233"/>
                  </a:lnTo>
                  <a:lnTo>
                    <a:pt x="129" y="238"/>
                  </a:lnTo>
                  <a:lnTo>
                    <a:pt x="129" y="253"/>
                  </a:lnTo>
                  <a:lnTo>
                    <a:pt x="132" y="263"/>
                  </a:lnTo>
                  <a:lnTo>
                    <a:pt x="123" y="285"/>
                  </a:lnTo>
                  <a:lnTo>
                    <a:pt x="129" y="291"/>
                  </a:lnTo>
                  <a:lnTo>
                    <a:pt x="132" y="300"/>
                  </a:lnTo>
                  <a:lnTo>
                    <a:pt x="137" y="310"/>
                  </a:lnTo>
                  <a:lnTo>
                    <a:pt x="141" y="317"/>
                  </a:lnTo>
                  <a:lnTo>
                    <a:pt x="141" y="326"/>
                  </a:lnTo>
                  <a:lnTo>
                    <a:pt x="150" y="326"/>
                  </a:lnTo>
                  <a:lnTo>
                    <a:pt x="159" y="326"/>
                  </a:lnTo>
                  <a:lnTo>
                    <a:pt x="159" y="311"/>
                  </a:lnTo>
                  <a:lnTo>
                    <a:pt x="159" y="305"/>
                  </a:lnTo>
                  <a:lnTo>
                    <a:pt x="159" y="288"/>
                  </a:lnTo>
                  <a:lnTo>
                    <a:pt x="172" y="288"/>
                  </a:lnTo>
                  <a:lnTo>
                    <a:pt x="179" y="295"/>
                  </a:lnTo>
                  <a:lnTo>
                    <a:pt x="192" y="310"/>
                  </a:lnTo>
                  <a:lnTo>
                    <a:pt x="199" y="325"/>
                  </a:lnTo>
                  <a:lnTo>
                    <a:pt x="207" y="330"/>
                  </a:lnTo>
                  <a:lnTo>
                    <a:pt x="212" y="335"/>
                  </a:lnTo>
                  <a:lnTo>
                    <a:pt x="232" y="340"/>
                  </a:lnTo>
                  <a:lnTo>
                    <a:pt x="251" y="346"/>
                  </a:lnTo>
                  <a:lnTo>
                    <a:pt x="252" y="375"/>
                  </a:lnTo>
                  <a:lnTo>
                    <a:pt x="263" y="393"/>
                  </a:lnTo>
                  <a:lnTo>
                    <a:pt x="266" y="400"/>
                  </a:lnTo>
                  <a:lnTo>
                    <a:pt x="266" y="417"/>
                  </a:lnTo>
                  <a:lnTo>
                    <a:pt x="263" y="426"/>
                  </a:lnTo>
                  <a:lnTo>
                    <a:pt x="258" y="433"/>
                  </a:lnTo>
                  <a:lnTo>
                    <a:pt x="251" y="440"/>
                  </a:lnTo>
                  <a:lnTo>
                    <a:pt x="249" y="455"/>
                  </a:lnTo>
                  <a:lnTo>
                    <a:pt x="244" y="465"/>
                  </a:lnTo>
                  <a:lnTo>
                    <a:pt x="236" y="458"/>
                  </a:lnTo>
                  <a:lnTo>
                    <a:pt x="221" y="455"/>
                  </a:lnTo>
                  <a:lnTo>
                    <a:pt x="211" y="455"/>
                  </a:lnTo>
                  <a:lnTo>
                    <a:pt x="205" y="442"/>
                  </a:lnTo>
                  <a:lnTo>
                    <a:pt x="203" y="431"/>
                  </a:lnTo>
                  <a:lnTo>
                    <a:pt x="205" y="417"/>
                  </a:lnTo>
                  <a:lnTo>
                    <a:pt x="197" y="400"/>
                  </a:lnTo>
                  <a:lnTo>
                    <a:pt x="190" y="393"/>
                  </a:lnTo>
                  <a:lnTo>
                    <a:pt x="183" y="385"/>
                  </a:lnTo>
                  <a:lnTo>
                    <a:pt x="172" y="385"/>
                  </a:lnTo>
                  <a:lnTo>
                    <a:pt x="161" y="390"/>
                  </a:lnTo>
                  <a:lnTo>
                    <a:pt x="156" y="398"/>
                  </a:lnTo>
                  <a:lnTo>
                    <a:pt x="141" y="406"/>
                  </a:lnTo>
                  <a:lnTo>
                    <a:pt x="134" y="398"/>
                  </a:lnTo>
                  <a:lnTo>
                    <a:pt x="137" y="386"/>
                  </a:lnTo>
                  <a:lnTo>
                    <a:pt x="141" y="378"/>
                  </a:lnTo>
                  <a:lnTo>
                    <a:pt x="132" y="370"/>
                  </a:lnTo>
                  <a:lnTo>
                    <a:pt x="119" y="366"/>
                  </a:lnTo>
                  <a:lnTo>
                    <a:pt x="112" y="360"/>
                  </a:lnTo>
                  <a:lnTo>
                    <a:pt x="103" y="345"/>
                  </a:lnTo>
                  <a:lnTo>
                    <a:pt x="108" y="331"/>
                  </a:lnTo>
                  <a:lnTo>
                    <a:pt x="103" y="317"/>
                  </a:lnTo>
                  <a:lnTo>
                    <a:pt x="95" y="310"/>
                  </a:lnTo>
                  <a:lnTo>
                    <a:pt x="101" y="297"/>
                  </a:lnTo>
                  <a:lnTo>
                    <a:pt x="107" y="275"/>
                  </a:lnTo>
                  <a:lnTo>
                    <a:pt x="107" y="263"/>
                  </a:lnTo>
                  <a:lnTo>
                    <a:pt x="103" y="251"/>
                  </a:lnTo>
                  <a:lnTo>
                    <a:pt x="103" y="238"/>
                  </a:lnTo>
                  <a:lnTo>
                    <a:pt x="97" y="230"/>
                  </a:lnTo>
                  <a:lnTo>
                    <a:pt x="88" y="228"/>
                  </a:lnTo>
                  <a:lnTo>
                    <a:pt x="77" y="226"/>
                  </a:lnTo>
                  <a:lnTo>
                    <a:pt x="67" y="228"/>
                  </a:lnTo>
                  <a:lnTo>
                    <a:pt x="53" y="233"/>
                  </a:lnTo>
                  <a:lnTo>
                    <a:pt x="52" y="223"/>
                  </a:lnTo>
                  <a:lnTo>
                    <a:pt x="48" y="213"/>
                  </a:lnTo>
                  <a:lnTo>
                    <a:pt x="43" y="208"/>
                  </a:lnTo>
                  <a:lnTo>
                    <a:pt x="37" y="198"/>
                  </a:lnTo>
                  <a:lnTo>
                    <a:pt x="21" y="193"/>
                  </a:lnTo>
                  <a:lnTo>
                    <a:pt x="15" y="188"/>
                  </a:lnTo>
                  <a:lnTo>
                    <a:pt x="5" y="178"/>
                  </a:lnTo>
                  <a:lnTo>
                    <a:pt x="0" y="170"/>
                  </a:lnTo>
                  <a:lnTo>
                    <a:pt x="1" y="160"/>
                  </a:lnTo>
                  <a:lnTo>
                    <a:pt x="3" y="155"/>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92" name="Freeform 91"/>
            <p:cNvSpPr>
              <a:spLocks/>
            </p:cNvSpPr>
            <p:nvPr/>
          </p:nvSpPr>
          <p:spPr bwMode="auto">
            <a:xfrm>
              <a:off x="3025078" y="2793480"/>
              <a:ext cx="100817" cy="178312"/>
            </a:xfrm>
            <a:custGeom>
              <a:avLst/>
              <a:gdLst/>
              <a:ahLst/>
              <a:cxnLst>
                <a:cxn ang="0">
                  <a:pos x="40" y="78"/>
                </a:cxn>
                <a:cxn ang="0">
                  <a:pos x="42" y="87"/>
                </a:cxn>
                <a:cxn ang="0">
                  <a:pos x="45" y="97"/>
                </a:cxn>
                <a:cxn ang="0">
                  <a:pos x="49" y="105"/>
                </a:cxn>
                <a:cxn ang="0">
                  <a:pos x="58" y="117"/>
                </a:cxn>
                <a:cxn ang="0">
                  <a:pos x="60" y="128"/>
                </a:cxn>
                <a:cxn ang="0">
                  <a:pos x="69" y="132"/>
                </a:cxn>
                <a:cxn ang="0">
                  <a:pos x="79" y="140"/>
                </a:cxn>
                <a:cxn ang="0">
                  <a:pos x="86" y="147"/>
                </a:cxn>
                <a:cxn ang="0">
                  <a:pos x="102" y="167"/>
                </a:cxn>
                <a:cxn ang="0">
                  <a:pos x="111" y="182"/>
                </a:cxn>
                <a:cxn ang="0">
                  <a:pos x="116" y="187"/>
                </a:cxn>
                <a:cxn ang="0">
                  <a:pos x="113" y="197"/>
                </a:cxn>
                <a:cxn ang="0">
                  <a:pos x="104" y="194"/>
                </a:cxn>
                <a:cxn ang="0">
                  <a:pos x="99" y="187"/>
                </a:cxn>
                <a:cxn ang="0">
                  <a:pos x="97" y="180"/>
                </a:cxn>
                <a:cxn ang="0">
                  <a:pos x="89" y="170"/>
                </a:cxn>
                <a:cxn ang="0">
                  <a:pos x="82" y="160"/>
                </a:cxn>
                <a:cxn ang="0">
                  <a:pos x="74" y="154"/>
                </a:cxn>
                <a:cxn ang="0">
                  <a:pos x="60" y="148"/>
                </a:cxn>
                <a:cxn ang="0">
                  <a:pos x="47" y="130"/>
                </a:cxn>
                <a:cxn ang="0">
                  <a:pos x="37" y="132"/>
                </a:cxn>
                <a:cxn ang="0">
                  <a:pos x="27" y="132"/>
                </a:cxn>
                <a:cxn ang="0">
                  <a:pos x="17" y="128"/>
                </a:cxn>
                <a:cxn ang="0">
                  <a:pos x="13" y="115"/>
                </a:cxn>
                <a:cxn ang="0">
                  <a:pos x="13" y="102"/>
                </a:cxn>
                <a:cxn ang="0">
                  <a:pos x="10" y="95"/>
                </a:cxn>
                <a:cxn ang="0">
                  <a:pos x="5" y="85"/>
                </a:cxn>
                <a:cxn ang="0">
                  <a:pos x="1" y="77"/>
                </a:cxn>
                <a:cxn ang="0">
                  <a:pos x="0" y="62"/>
                </a:cxn>
                <a:cxn ang="0">
                  <a:pos x="1" y="50"/>
                </a:cxn>
                <a:cxn ang="0">
                  <a:pos x="5" y="38"/>
                </a:cxn>
                <a:cxn ang="0">
                  <a:pos x="5" y="28"/>
                </a:cxn>
                <a:cxn ang="0">
                  <a:pos x="8" y="18"/>
                </a:cxn>
                <a:cxn ang="0">
                  <a:pos x="27" y="12"/>
                </a:cxn>
                <a:cxn ang="0">
                  <a:pos x="32" y="18"/>
                </a:cxn>
                <a:cxn ang="0">
                  <a:pos x="42" y="18"/>
                </a:cxn>
                <a:cxn ang="0">
                  <a:pos x="45" y="8"/>
                </a:cxn>
                <a:cxn ang="0">
                  <a:pos x="52" y="0"/>
                </a:cxn>
                <a:cxn ang="0">
                  <a:pos x="82" y="15"/>
                </a:cxn>
                <a:cxn ang="0">
                  <a:pos x="99" y="32"/>
                </a:cxn>
                <a:cxn ang="0">
                  <a:pos x="94" y="45"/>
                </a:cxn>
                <a:cxn ang="0">
                  <a:pos x="86" y="41"/>
                </a:cxn>
                <a:cxn ang="0">
                  <a:pos x="74" y="36"/>
                </a:cxn>
                <a:cxn ang="0">
                  <a:pos x="62" y="32"/>
                </a:cxn>
                <a:cxn ang="0">
                  <a:pos x="56" y="38"/>
                </a:cxn>
                <a:cxn ang="0">
                  <a:pos x="58" y="50"/>
                </a:cxn>
                <a:cxn ang="0">
                  <a:pos x="65" y="56"/>
                </a:cxn>
                <a:cxn ang="0">
                  <a:pos x="58" y="65"/>
                </a:cxn>
                <a:cxn ang="0">
                  <a:pos x="52" y="70"/>
                </a:cxn>
                <a:cxn ang="0">
                  <a:pos x="42" y="73"/>
                </a:cxn>
                <a:cxn ang="0">
                  <a:pos x="40" y="78"/>
                </a:cxn>
              </a:cxnLst>
              <a:rect l="0" t="0" r="r" b="b"/>
              <a:pathLst>
                <a:path w="117" h="198">
                  <a:moveTo>
                    <a:pt x="40" y="78"/>
                  </a:moveTo>
                  <a:lnTo>
                    <a:pt x="42" y="87"/>
                  </a:lnTo>
                  <a:lnTo>
                    <a:pt x="45" y="97"/>
                  </a:lnTo>
                  <a:lnTo>
                    <a:pt x="49" y="105"/>
                  </a:lnTo>
                  <a:lnTo>
                    <a:pt x="58" y="117"/>
                  </a:lnTo>
                  <a:lnTo>
                    <a:pt x="60" y="128"/>
                  </a:lnTo>
                  <a:lnTo>
                    <a:pt x="69" y="132"/>
                  </a:lnTo>
                  <a:lnTo>
                    <a:pt x="79" y="140"/>
                  </a:lnTo>
                  <a:lnTo>
                    <a:pt x="86" y="147"/>
                  </a:lnTo>
                  <a:lnTo>
                    <a:pt x="102" y="167"/>
                  </a:lnTo>
                  <a:lnTo>
                    <a:pt x="111" y="182"/>
                  </a:lnTo>
                  <a:lnTo>
                    <a:pt x="116" y="187"/>
                  </a:lnTo>
                  <a:lnTo>
                    <a:pt x="113" y="197"/>
                  </a:lnTo>
                  <a:lnTo>
                    <a:pt x="104" y="194"/>
                  </a:lnTo>
                  <a:lnTo>
                    <a:pt x="99" y="187"/>
                  </a:lnTo>
                  <a:lnTo>
                    <a:pt x="97" y="180"/>
                  </a:lnTo>
                  <a:lnTo>
                    <a:pt x="89" y="170"/>
                  </a:lnTo>
                  <a:lnTo>
                    <a:pt x="82" y="160"/>
                  </a:lnTo>
                  <a:lnTo>
                    <a:pt x="74" y="154"/>
                  </a:lnTo>
                  <a:lnTo>
                    <a:pt x="60" y="148"/>
                  </a:lnTo>
                  <a:lnTo>
                    <a:pt x="47" y="130"/>
                  </a:lnTo>
                  <a:lnTo>
                    <a:pt x="37" y="132"/>
                  </a:lnTo>
                  <a:lnTo>
                    <a:pt x="27" y="132"/>
                  </a:lnTo>
                  <a:lnTo>
                    <a:pt x="17" y="128"/>
                  </a:lnTo>
                  <a:lnTo>
                    <a:pt x="13" y="115"/>
                  </a:lnTo>
                  <a:lnTo>
                    <a:pt x="13" y="102"/>
                  </a:lnTo>
                  <a:lnTo>
                    <a:pt x="10" y="95"/>
                  </a:lnTo>
                  <a:lnTo>
                    <a:pt x="5" y="85"/>
                  </a:lnTo>
                  <a:lnTo>
                    <a:pt x="1" y="77"/>
                  </a:lnTo>
                  <a:lnTo>
                    <a:pt x="0" y="62"/>
                  </a:lnTo>
                  <a:lnTo>
                    <a:pt x="1" y="50"/>
                  </a:lnTo>
                  <a:lnTo>
                    <a:pt x="5" y="38"/>
                  </a:lnTo>
                  <a:lnTo>
                    <a:pt x="5" y="28"/>
                  </a:lnTo>
                  <a:lnTo>
                    <a:pt x="8" y="18"/>
                  </a:lnTo>
                  <a:lnTo>
                    <a:pt x="27" y="12"/>
                  </a:lnTo>
                  <a:lnTo>
                    <a:pt x="32" y="18"/>
                  </a:lnTo>
                  <a:lnTo>
                    <a:pt x="42" y="18"/>
                  </a:lnTo>
                  <a:lnTo>
                    <a:pt x="45" y="8"/>
                  </a:lnTo>
                  <a:lnTo>
                    <a:pt x="52" y="0"/>
                  </a:lnTo>
                  <a:lnTo>
                    <a:pt x="82" y="15"/>
                  </a:lnTo>
                  <a:lnTo>
                    <a:pt x="99" y="32"/>
                  </a:lnTo>
                  <a:lnTo>
                    <a:pt x="94" y="45"/>
                  </a:lnTo>
                  <a:lnTo>
                    <a:pt x="86" y="41"/>
                  </a:lnTo>
                  <a:lnTo>
                    <a:pt x="74" y="36"/>
                  </a:lnTo>
                  <a:lnTo>
                    <a:pt x="62" y="32"/>
                  </a:lnTo>
                  <a:lnTo>
                    <a:pt x="56" y="38"/>
                  </a:lnTo>
                  <a:lnTo>
                    <a:pt x="58" y="50"/>
                  </a:lnTo>
                  <a:lnTo>
                    <a:pt x="65" y="56"/>
                  </a:lnTo>
                  <a:lnTo>
                    <a:pt x="58" y="65"/>
                  </a:lnTo>
                  <a:lnTo>
                    <a:pt x="52" y="70"/>
                  </a:lnTo>
                  <a:lnTo>
                    <a:pt x="42" y="73"/>
                  </a:lnTo>
                  <a:lnTo>
                    <a:pt x="40" y="78"/>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93" name="Freeform 92"/>
            <p:cNvSpPr>
              <a:spLocks/>
            </p:cNvSpPr>
            <p:nvPr/>
          </p:nvSpPr>
          <p:spPr bwMode="auto">
            <a:xfrm>
              <a:off x="1838545" y="2899747"/>
              <a:ext cx="1136554" cy="481802"/>
            </a:xfrm>
            <a:custGeom>
              <a:avLst/>
              <a:gdLst/>
              <a:ahLst/>
              <a:cxnLst>
                <a:cxn ang="0">
                  <a:pos x="307" y="507"/>
                </a:cxn>
                <a:cxn ang="0">
                  <a:pos x="157" y="437"/>
                </a:cxn>
                <a:cxn ang="0">
                  <a:pos x="150" y="400"/>
                </a:cxn>
                <a:cxn ang="0">
                  <a:pos x="126" y="347"/>
                </a:cxn>
                <a:cxn ang="0">
                  <a:pos x="130" y="313"/>
                </a:cxn>
                <a:cxn ang="0">
                  <a:pos x="113" y="288"/>
                </a:cxn>
                <a:cxn ang="0">
                  <a:pos x="93" y="270"/>
                </a:cxn>
                <a:cxn ang="0">
                  <a:pos x="39" y="224"/>
                </a:cxn>
                <a:cxn ang="0">
                  <a:pos x="21" y="186"/>
                </a:cxn>
                <a:cxn ang="0">
                  <a:pos x="245" y="192"/>
                </a:cxn>
                <a:cxn ang="0">
                  <a:pos x="951" y="224"/>
                </a:cxn>
                <a:cxn ang="0">
                  <a:pos x="1101" y="140"/>
                </a:cxn>
                <a:cxn ang="0">
                  <a:pos x="1124" y="59"/>
                </a:cxn>
                <a:cxn ang="0">
                  <a:pos x="1159" y="97"/>
                </a:cxn>
                <a:cxn ang="0">
                  <a:pos x="1143" y="125"/>
                </a:cxn>
                <a:cxn ang="0">
                  <a:pos x="1178" y="110"/>
                </a:cxn>
                <a:cxn ang="0">
                  <a:pos x="1184" y="80"/>
                </a:cxn>
                <a:cxn ang="0">
                  <a:pos x="1144" y="59"/>
                </a:cxn>
                <a:cxn ang="0">
                  <a:pos x="1178" y="6"/>
                </a:cxn>
                <a:cxn ang="0">
                  <a:pos x="1233" y="0"/>
                </a:cxn>
                <a:cxn ang="0">
                  <a:pos x="1204" y="43"/>
                </a:cxn>
                <a:cxn ang="0">
                  <a:pos x="1224" y="72"/>
                </a:cxn>
                <a:cxn ang="0">
                  <a:pos x="1248" y="106"/>
                </a:cxn>
                <a:cxn ang="0">
                  <a:pos x="1261" y="140"/>
                </a:cxn>
                <a:cxn ang="0">
                  <a:pos x="1275" y="166"/>
                </a:cxn>
                <a:cxn ang="0">
                  <a:pos x="1290" y="182"/>
                </a:cxn>
                <a:cxn ang="0">
                  <a:pos x="1304" y="215"/>
                </a:cxn>
                <a:cxn ang="0">
                  <a:pos x="1306" y="226"/>
                </a:cxn>
                <a:cxn ang="0">
                  <a:pos x="1273" y="262"/>
                </a:cxn>
                <a:cxn ang="0">
                  <a:pos x="1230" y="293"/>
                </a:cxn>
                <a:cxn ang="0">
                  <a:pos x="1226" y="333"/>
                </a:cxn>
                <a:cxn ang="0">
                  <a:pos x="1206" y="377"/>
                </a:cxn>
                <a:cxn ang="0">
                  <a:pos x="1178" y="387"/>
                </a:cxn>
                <a:cxn ang="0">
                  <a:pos x="1190" y="353"/>
                </a:cxn>
                <a:cxn ang="0">
                  <a:pos x="1201" y="306"/>
                </a:cxn>
                <a:cxn ang="0">
                  <a:pos x="1198" y="273"/>
                </a:cxn>
                <a:cxn ang="0">
                  <a:pos x="1181" y="267"/>
                </a:cxn>
                <a:cxn ang="0">
                  <a:pos x="1166" y="310"/>
                </a:cxn>
                <a:cxn ang="0">
                  <a:pos x="1164" y="270"/>
                </a:cxn>
                <a:cxn ang="0">
                  <a:pos x="1154" y="299"/>
                </a:cxn>
                <a:cxn ang="0">
                  <a:pos x="1161" y="335"/>
                </a:cxn>
                <a:cxn ang="0">
                  <a:pos x="1148" y="352"/>
                </a:cxn>
                <a:cxn ang="0">
                  <a:pos x="1138" y="382"/>
                </a:cxn>
                <a:cxn ang="0">
                  <a:pos x="1123" y="412"/>
                </a:cxn>
                <a:cxn ang="0">
                  <a:pos x="1098" y="435"/>
                </a:cxn>
                <a:cxn ang="0">
                  <a:pos x="1063" y="464"/>
                </a:cxn>
                <a:cxn ang="0">
                  <a:pos x="724" y="534"/>
                </a:cxn>
              </a:cxnLst>
              <a:rect l="0" t="0" r="r" b="b"/>
              <a:pathLst>
                <a:path w="1319" h="535">
                  <a:moveTo>
                    <a:pt x="724" y="534"/>
                  </a:moveTo>
                  <a:lnTo>
                    <a:pt x="699" y="529"/>
                  </a:lnTo>
                  <a:lnTo>
                    <a:pt x="307" y="507"/>
                  </a:lnTo>
                  <a:lnTo>
                    <a:pt x="166" y="497"/>
                  </a:lnTo>
                  <a:lnTo>
                    <a:pt x="160" y="446"/>
                  </a:lnTo>
                  <a:lnTo>
                    <a:pt x="157" y="437"/>
                  </a:lnTo>
                  <a:lnTo>
                    <a:pt x="153" y="420"/>
                  </a:lnTo>
                  <a:lnTo>
                    <a:pt x="152" y="409"/>
                  </a:lnTo>
                  <a:lnTo>
                    <a:pt x="150" y="400"/>
                  </a:lnTo>
                  <a:lnTo>
                    <a:pt x="145" y="379"/>
                  </a:lnTo>
                  <a:lnTo>
                    <a:pt x="133" y="353"/>
                  </a:lnTo>
                  <a:lnTo>
                    <a:pt x="126" y="347"/>
                  </a:lnTo>
                  <a:lnTo>
                    <a:pt x="130" y="339"/>
                  </a:lnTo>
                  <a:lnTo>
                    <a:pt x="132" y="330"/>
                  </a:lnTo>
                  <a:lnTo>
                    <a:pt x="130" y="313"/>
                  </a:lnTo>
                  <a:lnTo>
                    <a:pt x="126" y="304"/>
                  </a:lnTo>
                  <a:lnTo>
                    <a:pt x="113" y="302"/>
                  </a:lnTo>
                  <a:lnTo>
                    <a:pt x="113" y="288"/>
                  </a:lnTo>
                  <a:lnTo>
                    <a:pt x="103" y="284"/>
                  </a:lnTo>
                  <a:lnTo>
                    <a:pt x="93" y="284"/>
                  </a:lnTo>
                  <a:lnTo>
                    <a:pt x="93" y="270"/>
                  </a:lnTo>
                  <a:lnTo>
                    <a:pt x="75" y="255"/>
                  </a:lnTo>
                  <a:lnTo>
                    <a:pt x="75" y="240"/>
                  </a:lnTo>
                  <a:lnTo>
                    <a:pt x="39" y="224"/>
                  </a:lnTo>
                  <a:lnTo>
                    <a:pt x="40" y="202"/>
                  </a:lnTo>
                  <a:lnTo>
                    <a:pt x="35" y="188"/>
                  </a:lnTo>
                  <a:lnTo>
                    <a:pt x="21" y="186"/>
                  </a:lnTo>
                  <a:lnTo>
                    <a:pt x="0" y="179"/>
                  </a:lnTo>
                  <a:lnTo>
                    <a:pt x="0" y="177"/>
                  </a:lnTo>
                  <a:lnTo>
                    <a:pt x="245" y="192"/>
                  </a:lnTo>
                  <a:lnTo>
                    <a:pt x="751" y="215"/>
                  </a:lnTo>
                  <a:lnTo>
                    <a:pt x="758" y="215"/>
                  </a:lnTo>
                  <a:lnTo>
                    <a:pt x="951" y="224"/>
                  </a:lnTo>
                  <a:lnTo>
                    <a:pt x="966" y="224"/>
                  </a:lnTo>
                  <a:lnTo>
                    <a:pt x="1098" y="228"/>
                  </a:lnTo>
                  <a:lnTo>
                    <a:pt x="1101" y="140"/>
                  </a:lnTo>
                  <a:lnTo>
                    <a:pt x="1104" y="50"/>
                  </a:lnTo>
                  <a:lnTo>
                    <a:pt x="1118" y="50"/>
                  </a:lnTo>
                  <a:lnTo>
                    <a:pt x="1124" y="59"/>
                  </a:lnTo>
                  <a:lnTo>
                    <a:pt x="1144" y="66"/>
                  </a:lnTo>
                  <a:lnTo>
                    <a:pt x="1158" y="85"/>
                  </a:lnTo>
                  <a:lnTo>
                    <a:pt x="1159" y="97"/>
                  </a:lnTo>
                  <a:lnTo>
                    <a:pt x="1164" y="106"/>
                  </a:lnTo>
                  <a:lnTo>
                    <a:pt x="1154" y="119"/>
                  </a:lnTo>
                  <a:lnTo>
                    <a:pt x="1143" y="125"/>
                  </a:lnTo>
                  <a:lnTo>
                    <a:pt x="1161" y="126"/>
                  </a:lnTo>
                  <a:lnTo>
                    <a:pt x="1171" y="125"/>
                  </a:lnTo>
                  <a:lnTo>
                    <a:pt x="1178" y="110"/>
                  </a:lnTo>
                  <a:lnTo>
                    <a:pt x="1184" y="97"/>
                  </a:lnTo>
                  <a:lnTo>
                    <a:pt x="1183" y="90"/>
                  </a:lnTo>
                  <a:lnTo>
                    <a:pt x="1184" y="80"/>
                  </a:lnTo>
                  <a:lnTo>
                    <a:pt x="1166" y="68"/>
                  </a:lnTo>
                  <a:lnTo>
                    <a:pt x="1159" y="60"/>
                  </a:lnTo>
                  <a:lnTo>
                    <a:pt x="1144" y="59"/>
                  </a:lnTo>
                  <a:lnTo>
                    <a:pt x="1154" y="40"/>
                  </a:lnTo>
                  <a:lnTo>
                    <a:pt x="1148" y="26"/>
                  </a:lnTo>
                  <a:lnTo>
                    <a:pt x="1178" y="6"/>
                  </a:lnTo>
                  <a:lnTo>
                    <a:pt x="1199" y="3"/>
                  </a:lnTo>
                  <a:lnTo>
                    <a:pt x="1216" y="0"/>
                  </a:lnTo>
                  <a:lnTo>
                    <a:pt x="1233" y="0"/>
                  </a:lnTo>
                  <a:lnTo>
                    <a:pt x="1239" y="19"/>
                  </a:lnTo>
                  <a:lnTo>
                    <a:pt x="1216" y="33"/>
                  </a:lnTo>
                  <a:lnTo>
                    <a:pt x="1204" y="43"/>
                  </a:lnTo>
                  <a:lnTo>
                    <a:pt x="1210" y="52"/>
                  </a:lnTo>
                  <a:lnTo>
                    <a:pt x="1216" y="65"/>
                  </a:lnTo>
                  <a:lnTo>
                    <a:pt x="1224" y="72"/>
                  </a:lnTo>
                  <a:lnTo>
                    <a:pt x="1233" y="92"/>
                  </a:lnTo>
                  <a:lnTo>
                    <a:pt x="1244" y="95"/>
                  </a:lnTo>
                  <a:lnTo>
                    <a:pt x="1248" y="106"/>
                  </a:lnTo>
                  <a:lnTo>
                    <a:pt x="1248" y="115"/>
                  </a:lnTo>
                  <a:lnTo>
                    <a:pt x="1253" y="130"/>
                  </a:lnTo>
                  <a:lnTo>
                    <a:pt x="1261" y="140"/>
                  </a:lnTo>
                  <a:lnTo>
                    <a:pt x="1273" y="146"/>
                  </a:lnTo>
                  <a:lnTo>
                    <a:pt x="1279" y="157"/>
                  </a:lnTo>
                  <a:lnTo>
                    <a:pt x="1275" y="166"/>
                  </a:lnTo>
                  <a:lnTo>
                    <a:pt x="1279" y="182"/>
                  </a:lnTo>
                  <a:lnTo>
                    <a:pt x="1279" y="192"/>
                  </a:lnTo>
                  <a:lnTo>
                    <a:pt x="1290" y="182"/>
                  </a:lnTo>
                  <a:lnTo>
                    <a:pt x="1293" y="202"/>
                  </a:lnTo>
                  <a:lnTo>
                    <a:pt x="1295" y="212"/>
                  </a:lnTo>
                  <a:lnTo>
                    <a:pt x="1304" y="215"/>
                  </a:lnTo>
                  <a:lnTo>
                    <a:pt x="1318" y="217"/>
                  </a:lnTo>
                  <a:lnTo>
                    <a:pt x="1315" y="226"/>
                  </a:lnTo>
                  <a:lnTo>
                    <a:pt x="1306" y="226"/>
                  </a:lnTo>
                  <a:lnTo>
                    <a:pt x="1301" y="237"/>
                  </a:lnTo>
                  <a:lnTo>
                    <a:pt x="1268" y="235"/>
                  </a:lnTo>
                  <a:lnTo>
                    <a:pt x="1273" y="262"/>
                  </a:lnTo>
                  <a:lnTo>
                    <a:pt x="1244" y="284"/>
                  </a:lnTo>
                  <a:lnTo>
                    <a:pt x="1231" y="284"/>
                  </a:lnTo>
                  <a:lnTo>
                    <a:pt x="1230" y="293"/>
                  </a:lnTo>
                  <a:lnTo>
                    <a:pt x="1230" y="306"/>
                  </a:lnTo>
                  <a:lnTo>
                    <a:pt x="1224" y="326"/>
                  </a:lnTo>
                  <a:lnTo>
                    <a:pt x="1226" y="333"/>
                  </a:lnTo>
                  <a:lnTo>
                    <a:pt x="1218" y="342"/>
                  </a:lnTo>
                  <a:lnTo>
                    <a:pt x="1208" y="352"/>
                  </a:lnTo>
                  <a:lnTo>
                    <a:pt x="1206" y="377"/>
                  </a:lnTo>
                  <a:lnTo>
                    <a:pt x="1210" y="382"/>
                  </a:lnTo>
                  <a:lnTo>
                    <a:pt x="1190" y="392"/>
                  </a:lnTo>
                  <a:lnTo>
                    <a:pt x="1178" y="387"/>
                  </a:lnTo>
                  <a:lnTo>
                    <a:pt x="1174" y="377"/>
                  </a:lnTo>
                  <a:lnTo>
                    <a:pt x="1186" y="362"/>
                  </a:lnTo>
                  <a:lnTo>
                    <a:pt x="1190" y="353"/>
                  </a:lnTo>
                  <a:lnTo>
                    <a:pt x="1186" y="342"/>
                  </a:lnTo>
                  <a:lnTo>
                    <a:pt x="1193" y="335"/>
                  </a:lnTo>
                  <a:lnTo>
                    <a:pt x="1201" y="306"/>
                  </a:lnTo>
                  <a:lnTo>
                    <a:pt x="1204" y="293"/>
                  </a:lnTo>
                  <a:lnTo>
                    <a:pt x="1199" y="284"/>
                  </a:lnTo>
                  <a:lnTo>
                    <a:pt x="1198" y="273"/>
                  </a:lnTo>
                  <a:lnTo>
                    <a:pt x="1191" y="262"/>
                  </a:lnTo>
                  <a:lnTo>
                    <a:pt x="1184" y="255"/>
                  </a:lnTo>
                  <a:lnTo>
                    <a:pt x="1181" y="267"/>
                  </a:lnTo>
                  <a:lnTo>
                    <a:pt x="1181" y="279"/>
                  </a:lnTo>
                  <a:lnTo>
                    <a:pt x="1183" y="299"/>
                  </a:lnTo>
                  <a:lnTo>
                    <a:pt x="1166" y="310"/>
                  </a:lnTo>
                  <a:lnTo>
                    <a:pt x="1161" y="297"/>
                  </a:lnTo>
                  <a:lnTo>
                    <a:pt x="1166" y="279"/>
                  </a:lnTo>
                  <a:lnTo>
                    <a:pt x="1164" y="270"/>
                  </a:lnTo>
                  <a:lnTo>
                    <a:pt x="1154" y="273"/>
                  </a:lnTo>
                  <a:lnTo>
                    <a:pt x="1150" y="290"/>
                  </a:lnTo>
                  <a:lnTo>
                    <a:pt x="1154" y="299"/>
                  </a:lnTo>
                  <a:lnTo>
                    <a:pt x="1154" y="319"/>
                  </a:lnTo>
                  <a:lnTo>
                    <a:pt x="1161" y="326"/>
                  </a:lnTo>
                  <a:lnTo>
                    <a:pt x="1161" y="335"/>
                  </a:lnTo>
                  <a:lnTo>
                    <a:pt x="1159" y="347"/>
                  </a:lnTo>
                  <a:lnTo>
                    <a:pt x="1154" y="339"/>
                  </a:lnTo>
                  <a:lnTo>
                    <a:pt x="1148" y="352"/>
                  </a:lnTo>
                  <a:lnTo>
                    <a:pt x="1139" y="362"/>
                  </a:lnTo>
                  <a:lnTo>
                    <a:pt x="1134" y="375"/>
                  </a:lnTo>
                  <a:lnTo>
                    <a:pt x="1138" y="382"/>
                  </a:lnTo>
                  <a:lnTo>
                    <a:pt x="1134" y="392"/>
                  </a:lnTo>
                  <a:lnTo>
                    <a:pt x="1126" y="395"/>
                  </a:lnTo>
                  <a:lnTo>
                    <a:pt x="1123" y="412"/>
                  </a:lnTo>
                  <a:lnTo>
                    <a:pt x="1124" y="424"/>
                  </a:lnTo>
                  <a:lnTo>
                    <a:pt x="1110" y="420"/>
                  </a:lnTo>
                  <a:lnTo>
                    <a:pt x="1098" y="435"/>
                  </a:lnTo>
                  <a:lnTo>
                    <a:pt x="1086" y="440"/>
                  </a:lnTo>
                  <a:lnTo>
                    <a:pt x="1076" y="464"/>
                  </a:lnTo>
                  <a:lnTo>
                    <a:pt x="1063" y="464"/>
                  </a:lnTo>
                  <a:lnTo>
                    <a:pt x="744" y="453"/>
                  </a:lnTo>
                  <a:lnTo>
                    <a:pt x="729" y="453"/>
                  </a:lnTo>
                  <a:lnTo>
                    <a:pt x="724" y="534"/>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94" name="Freeform 93"/>
            <p:cNvSpPr>
              <a:spLocks/>
            </p:cNvSpPr>
            <p:nvPr/>
          </p:nvSpPr>
          <p:spPr bwMode="auto">
            <a:xfrm>
              <a:off x="2900996" y="2941172"/>
              <a:ext cx="42222" cy="71145"/>
            </a:xfrm>
            <a:custGeom>
              <a:avLst/>
              <a:gdLst/>
              <a:ahLst/>
              <a:cxnLst>
                <a:cxn ang="0">
                  <a:pos x="24" y="70"/>
                </a:cxn>
                <a:cxn ang="0">
                  <a:pos x="15" y="68"/>
                </a:cxn>
                <a:cxn ang="0">
                  <a:pos x="10" y="61"/>
                </a:cxn>
                <a:cxn ang="0">
                  <a:pos x="7" y="51"/>
                </a:cxn>
                <a:cxn ang="0">
                  <a:pos x="3" y="43"/>
                </a:cxn>
                <a:cxn ang="0">
                  <a:pos x="0" y="31"/>
                </a:cxn>
                <a:cxn ang="0">
                  <a:pos x="3" y="15"/>
                </a:cxn>
                <a:cxn ang="0">
                  <a:pos x="5" y="12"/>
                </a:cxn>
                <a:cxn ang="0">
                  <a:pos x="27" y="0"/>
                </a:cxn>
                <a:cxn ang="0">
                  <a:pos x="38" y="8"/>
                </a:cxn>
                <a:cxn ang="0">
                  <a:pos x="38" y="28"/>
                </a:cxn>
                <a:cxn ang="0">
                  <a:pos x="39" y="43"/>
                </a:cxn>
                <a:cxn ang="0">
                  <a:pos x="41" y="57"/>
                </a:cxn>
                <a:cxn ang="0">
                  <a:pos x="48" y="68"/>
                </a:cxn>
                <a:cxn ang="0">
                  <a:pos x="39" y="78"/>
                </a:cxn>
                <a:cxn ang="0">
                  <a:pos x="31" y="78"/>
                </a:cxn>
                <a:cxn ang="0">
                  <a:pos x="24" y="70"/>
                </a:cxn>
              </a:cxnLst>
              <a:rect l="0" t="0" r="r" b="b"/>
              <a:pathLst>
                <a:path w="49" h="79">
                  <a:moveTo>
                    <a:pt x="24" y="70"/>
                  </a:moveTo>
                  <a:lnTo>
                    <a:pt x="15" y="68"/>
                  </a:lnTo>
                  <a:lnTo>
                    <a:pt x="10" y="61"/>
                  </a:lnTo>
                  <a:lnTo>
                    <a:pt x="7" y="51"/>
                  </a:lnTo>
                  <a:lnTo>
                    <a:pt x="3" y="43"/>
                  </a:lnTo>
                  <a:lnTo>
                    <a:pt x="0" y="31"/>
                  </a:lnTo>
                  <a:lnTo>
                    <a:pt x="3" y="15"/>
                  </a:lnTo>
                  <a:lnTo>
                    <a:pt x="5" y="12"/>
                  </a:lnTo>
                  <a:lnTo>
                    <a:pt x="27" y="0"/>
                  </a:lnTo>
                  <a:lnTo>
                    <a:pt x="38" y="8"/>
                  </a:lnTo>
                  <a:lnTo>
                    <a:pt x="38" y="28"/>
                  </a:lnTo>
                  <a:lnTo>
                    <a:pt x="39" y="43"/>
                  </a:lnTo>
                  <a:lnTo>
                    <a:pt x="41" y="57"/>
                  </a:lnTo>
                  <a:lnTo>
                    <a:pt x="48" y="68"/>
                  </a:lnTo>
                  <a:lnTo>
                    <a:pt x="39" y="78"/>
                  </a:lnTo>
                  <a:lnTo>
                    <a:pt x="31" y="78"/>
                  </a:lnTo>
                  <a:lnTo>
                    <a:pt x="24" y="70"/>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95" name="Freeform 94"/>
            <p:cNvSpPr>
              <a:spLocks/>
            </p:cNvSpPr>
            <p:nvPr/>
          </p:nvSpPr>
          <p:spPr bwMode="auto">
            <a:xfrm>
              <a:off x="2801902" y="2901548"/>
              <a:ext cx="26712" cy="27017"/>
            </a:xfrm>
            <a:custGeom>
              <a:avLst/>
              <a:gdLst/>
              <a:ahLst/>
              <a:cxnLst>
                <a:cxn ang="0">
                  <a:pos x="30" y="11"/>
                </a:cxn>
                <a:cxn ang="0">
                  <a:pos x="0" y="29"/>
                </a:cxn>
                <a:cxn ang="0">
                  <a:pos x="0" y="0"/>
                </a:cxn>
                <a:cxn ang="0">
                  <a:pos x="30" y="11"/>
                </a:cxn>
              </a:cxnLst>
              <a:rect l="0" t="0" r="r" b="b"/>
              <a:pathLst>
                <a:path w="31" h="30">
                  <a:moveTo>
                    <a:pt x="30" y="11"/>
                  </a:moveTo>
                  <a:lnTo>
                    <a:pt x="0" y="29"/>
                  </a:lnTo>
                  <a:lnTo>
                    <a:pt x="0" y="0"/>
                  </a:lnTo>
                  <a:lnTo>
                    <a:pt x="30" y="11"/>
                  </a:lnTo>
                </a:path>
              </a:pathLst>
            </a:custGeom>
            <a:solidFill>
              <a:srgbClr val="FAD62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96" name="Freeform 95"/>
            <p:cNvSpPr>
              <a:spLocks/>
            </p:cNvSpPr>
            <p:nvPr/>
          </p:nvSpPr>
          <p:spPr bwMode="auto">
            <a:xfrm>
              <a:off x="2728660" y="3054643"/>
              <a:ext cx="324853" cy="434972"/>
            </a:xfrm>
            <a:custGeom>
              <a:avLst/>
              <a:gdLst/>
              <a:ahLst/>
              <a:cxnLst>
                <a:cxn ang="0">
                  <a:pos x="279" y="350"/>
                </a:cxn>
                <a:cxn ang="0">
                  <a:pos x="314" y="316"/>
                </a:cxn>
                <a:cxn ang="0">
                  <a:pos x="324" y="336"/>
                </a:cxn>
                <a:cxn ang="0">
                  <a:pos x="322" y="355"/>
                </a:cxn>
                <a:cxn ang="0">
                  <a:pos x="326" y="373"/>
                </a:cxn>
                <a:cxn ang="0">
                  <a:pos x="344" y="375"/>
                </a:cxn>
                <a:cxn ang="0">
                  <a:pos x="359" y="388"/>
                </a:cxn>
                <a:cxn ang="0">
                  <a:pos x="339" y="417"/>
                </a:cxn>
                <a:cxn ang="0">
                  <a:pos x="333" y="437"/>
                </a:cxn>
                <a:cxn ang="0">
                  <a:pos x="322" y="482"/>
                </a:cxn>
                <a:cxn ang="0">
                  <a:pos x="148" y="477"/>
                </a:cxn>
                <a:cxn ang="0">
                  <a:pos x="152" y="372"/>
                </a:cxn>
                <a:cxn ang="0">
                  <a:pos x="0" y="368"/>
                </a:cxn>
                <a:cxn ang="0">
                  <a:pos x="28" y="321"/>
                </a:cxn>
                <a:cxn ang="0">
                  <a:pos x="43" y="298"/>
                </a:cxn>
                <a:cxn ang="0">
                  <a:pos x="60" y="284"/>
                </a:cxn>
                <a:cxn ang="0">
                  <a:pos x="75" y="268"/>
                </a:cxn>
                <a:cxn ang="0">
                  <a:pos x="105" y="252"/>
                </a:cxn>
                <a:cxn ang="0">
                  <a:pos x="127" y="237"/>
                </a:cxn>
                <a:cxn ang="0">
                  <a:pos x="175" y="228"/>
                </a:cxn>
                <a:cxn ang="0">
                  <a:pos x="179" y="204"/>
                </a:cxn>
                <a:cxn ang="0">
                  <a:pos x="184" y="179"/>
                </a:cxn>
                <a:cxn ang="0">
                  <a:pos x="199" y="176"/>
                </a:cxn>
                <a:cxn ang="0">
                  <a:pos x="207" y="162"/>
                </a:cxn>
                <a:cxn ang="0">
                  <a:pos x="220" y="147"/>
                </a:cxn>
                <a:cxn ang="0">
                  <a:pos x="234" y="127"/>
                </a:cxn>
                <a:cxn ang="0">
                  <a:pos x="252" y="110"/>
                </a:cxn>
                <a:cxn ang="0">
                  <a:pos x="267" y="94"/>
                </a:cxn>
                <a:cxn ang="0">
                  <a:pos x="299" y="72"/>
                </a:cxn>
                <a:cxn ang="0">
                  <a:pos x="308" y="55"/>
                </a:cxn>
                <a:cxn ang="0">
                  <a:pos x="301" y="32"/>
                </a:cxn>
                <a:cxn ang="0">
                  <a:pos x="294" y="13"/>
                </a:cxn>
                <a:cxn ang="0">
                  <a:pos x="281" y="0"/>
                </a:cxn>
                <a:cxn ang="0">
                  <a:pos x="295" y="8"/>
                </a:cxn>
                <a:cxn ang="0">
                  <a:pos x="324" y="17"/>
                </a:cxn>
                <a:cxn ang="0">
                  <a:pos x="339" y="28"/>
                </a:cxn>
                <a:cxn ang="0">
                  <a:pos x="346" y="45"/>
                </a:cxn>
                <a:cxn ang="0">
                  <a:pos x="348" y="67"/>
                </a:cxn>
                <a:cxn ang="0">
                  <a:pos x="351" y="94"/>
                </a:cxn>
                <a:cxn ang="0">
                  <a:pos x="364" y="110"/>
                </a:cxn>
                <a:cxn ang="0">
                  <a:pos x="359" y="127"/>
                </a:cxn>
                <a:cxn ang="0">
                  <a:pos x="364" y="142"/>
                </a:cxn>
                <a:cxn ang="0">
                  <a:pos x="376" y="159"/>
                </a:cxn>
                <a:cxn ang="0">
                  <a:pos x="362" y="174"/>
                </a:cxn>
                <a:cxn ang="0">
                  <a:pos x="346" y="176"/>
                </a:cxn>
                <a:cxn ang="0">
                  <a:pos x="321" y="176"/>
                </a:cxn>
                <a:cxn ang="0">
                  <a:pos x="301" y="201"/>
                </a:cxn>
                <a:cxn ang="0">
                  <a:pos x="282" y="221"/>
                </a:cxn>
                <a:cxn ang="0">
                  <a:pos x="269" y="202"/>
                </a:cxn>
                <a:cxn ang="0">
                  <a:pos x="255" y="182"/>
                </a:cxn>
                <a:cxn ang="0">
                  <a:pos x="257" y="202"/>
                </a:cxn>
                <a:cxn ang="0">
                  <a:pos x="275" y="226"/>
                </a:cxn>
                <a:cxn ang="0">
                  <a:pos x="275" y="256"/>
                </a:cxn>
                <a:cxn ang="0">
                  <a:pos x="284" y="288"/>
                </a:cxn>
                <a:cxn ang="0">
                  <a:pos x="287" y="313"/>
                </a:cxn>
                <a:cxn ang="0">
                  <a:pos x="262" y="343"/>
                </a:cxn>
                <a:cxn ang="0">
                  <a:pos x="235" y="353"/>
                </a:cxn>
                <a:cxn ang="0">
                  <a:pos x="226" y="372"/>
                </a:cxn>
                <a:cxn ang="0">
                  <a:pos x="267" y="350"/>
                </a:cxn>
              </a:cxnLst>
              <a:rect l="0" t="0" r="r" b="b"/>
              <a:pathLst>
                <a:path w="377" h="483">
                  <a:moveTo>
                    <a:pt x="267" y="350"/>
                  </a:moveTo>
                  <a:lnTo>
                    <a:pt x="279" y="350"/>
                  </a:lnTo>
                  <a:lnTo>
                    <a:pt x="302" y="316"/>
                  </a:lnTo>
                  <a:lnTo>
                    <a:pt x="314" y="316"/>
                  </a:lnTo>
                  <a:lnTo>
                    <a:pt x="314" y="323"/>
                  </a:lnTo>
                  <a:lnTo>
                    <a:pt x="324" y="336"/>
                  </a:lnTo>
                  <a:lnTo>
                    <a:pt x="322" y="348"/>
                  </a:lnTo>
                  <a:lnTo>
                    <a:pt x="322" y="355"/>
                  </a:lnTo>
                  <a:lnTo>
                    <a:pt x="321" y="365"/>
                  </a:lnTo>
                  <a:lnTo>
                    <a:pt x="326" y="373"/>
                  </a:lnTo>
                  <a:lnTo>
                    <a:pt x="335" y="373"/>
                  </a:lnTo>
                  <a:lnTo>
                    <a:pt x="344" y="375"/>
                  </a:lnTo>
                  <a:lnTo>
                    <a:pt x="351" y="383"/>
                  </a:lnTo>
                  <a:lnTo>
                    <a:pt x="359" y="388"/>
                  </a:lnTo>
                  <a:lnTo>
                    <a:pt x="348" y="408"/>
                  </a:lnTo>
                  <a:lnTo>
                    <a:pt x="339" y="417"/>
                  </a:lnTo>
                  <a:lnTo>
                    <a:pt x="335" y="425"/>
                  </a:lnTo>
                  <a:lnTo>
                    <a:pt x="333" y="437"/>
                  </a:lnTo>
                  <a:lnTo>
                    <a:pt x="329" y="460"/>
                  </a:lnTo>
                  <a:lnTo>
                    <a:pt x="322" y="482"/>
                  </a:lnTo>
                  <a:lnTo>
                    <a:pt x="234" y="477"/>
                  </a:lnTo>
                  <a:lnTo>
                    <a:pt x="148" y="477"/>
                  </a:lnTo>
                  <a:lnTo>
                    <a:pt x="150" y="403"/>
                  </a:lnTo>
                  <a:lnTo>
                    <a:pt x="152" y="372"/>
                  </a:lnTo>
                  <a:lnTo>
                    <a:pt x="124" y="372"/>
                  </a:lnTo>
                  <a:lnTo>
                    <a:pt x="0" y="368"/>
                  </a:lnTo>
                  <a:lnTo>
                    <a:pt x="1" y="355"/>
                  </a:lnTo>
                  <a:lnTo>
                    <a:pt x="28" y="321"/>
                  </a:lnTo>
                  <a:lnTo>
                    <a:pt x="37" y="306"/>
                  </a:lnTo>
                  <a:lnTo>
                    <a:pt x="43" y="298"/>
                  </a:lnTo>
                  <a:lnTo>
                    <a:pt x="53" y="294"/>
                  </a:lnTo>
                  <a:lnTo>
                    <a:pt x="60" y="284"/>
                  </a:lnTo>
                  <a:lnTo>
                    <a:pt x="66" y="276"/>
                  </a:lnTo>
                  <a:lnTo>
                    <a:pt x="75" y="268"/>
                  </a:lnTo>
                  <a:lnTo>
                    <a:pt x="90" y="264"/>
                  </a:lnTo>
                  <a:lnTo>
                    <a:pt x="105" y="252"/>
                  </a:lnTo>
                  <a:lnTo>
                    <a:pt x="113" y="243"/>
                  </a:lnTo>
                  <a:lnTo>
                    <a:pt x="127" y="237"/>
                  </a:lnTo>
                  <a:lnTo>
                    <a:pt x="166" y="234"/>
                  </a:lnTo>
                  <a:lnTo>
                    <a:pt x="175" y="228"/>
                  </a:lnTo>
                  <a:lnTo>
                    <a:pt x="182" y="217"/>
                  </a:lnTo>
                  <a:lnTo>
                    <a:pt x="179" y="204"/>
                  </a:lnTo>
                  <a:lnTo>
                    <a:pt x="180" y="190"/>
                  </a:lnTo>
                  <a:lnTo>
                    <a:pt x="184" y="179"/>
                  </a:lnTo>
                  <a:lnTo>
                    <a:pt x="190" y="174"/>
                  </a:lnTo>
                  <a:lnTo>
                    <a:pt x="199" y="176"/>
                  </a:lnTo>
                  <a:lnTo>
                    <a:pt x="206" y="169"/>
                  </a:lnTo>
                  <a:lnTo>
                    <a:pt x="207" y="162"/>
                  </a:lnTo>
                  <a:lnTo>
                    <a:pt x="212" y="150"/>
                  </a:lnTo>
                  <a:lnTo>
                    <a:pt x="220" y="147"/>
                  </a:lnTo>
                  <a:lnTo>
                    <a:pt x="230" y="139"/>
                  </a:lnTo>
                  <a:lnTo>
                    <a:pt x="234" y="127"/>
                  </a:lnTo>
                  <a:lnTo>
                    <a:pt x="241" y="115"/>
                  </a:lnTo>
                  <a:lnTo>
                    <a:pt x="252" y="110"/>
                  </a:lnTo>
                  <a:lnTo>
                    <a:pt x="257" y="100"/>
                  </a:lnTo>
                  <a:lnTo>
                    <a:pt x="267" y="94"/>
                  </a:lnTo>
                  <a:lnTo>
                    <a:pt x="282" y="75"/>
                  </a:lnTo>
                  <a:lnTo>
                    <a:pt x="299" y="72"/>
                  </a:lnTo>
                  <a:lnTo>
                    <a:pt x="308" y="70"/>
                  </a:lnTo>
                  <a:lnTo>
                    <a:pt x="308" y="55"/>
                  </a:lnTo>
                  <a:lnTo>
                    <a:pt x="306" y="45"/>
                  </a:lnTo>
                  <a:lnTo>
                    <a:pt x="301" y="32"/>
                  </a:lnTo>
                  <a:lnTo>
                    <a:pt x="299" y="21"/>
                  </a:lnTo>
                  <a:lnTo>
                    <a:pt x="294" y="13"/>
                  </a:lnTo>
                  <a:lnTo>
                    <a:pt x="281" y="12"/>
                  </a:lnTo>
                  <a:lnTo>
                    <a:pt x="281" y="0"/>
                  </a:lnTo>
                  <a:lnTo>
                    <a:pt x="289" y="0"/>
                  </a:lnTo>
                  <a:lnTo>
                    <a:pt x="295" y="8"/>
                  </a:lnTo>
                  <a:lnTo>
                    <a:pt x="301" y="13"/>
                  </a:lnTo>
                  <a:lnTo>
                    <a:pt x="324" y="17"/>
                  </a:lnTo>
                  <a:lnTo>
                    <a:pt x="329" y="23"/>
                  </a:lnTo>
                  <a:lnTo>
                    <a:pt x="339" y="28"/>
                  </a:lnTo>
                  <a:lnTo>
                    <a:pt x="341" y="35"/>
                  </a:lnTo>
                  <a:lnTo>
                    <a:pt x="346" y="45"/>
                  </a:lnTo>
                  <a:lnTo>
                    <a:pt x="348" y="57"/>
                  </a:lnTo>
                  <a:lnTo>
                    <a:pt x="348" y="67"/>
                  </a:lnTo>
                  <a:lnTo>
                    <a:pt x="351" y="82"/>
                  </a:lnTo>
                  <a:lnTo>
                    <a:pt x="351" y="94"/>
                  </a:lnTo>
                  <a:lnTo>
                    <a:pt x="353" y="100"/>
                  </a:lnTo>
                  <a:lnTo>
                    <a:pt x="364" y="110"/>
                  </a:lnTo>
                  <a:lnTo>
                    <a:pt x="364" y="121"/>
                  </a:lnTo>
                  <a:lnTo>
                    <a:pt x="359" y="127"/>
                  </a:lnTo>
                  <a:lnTo>
                    <a:pt x="359" y="135"/>
                  </a:lnTo>
                  <a:lnTo>
                    <a:pt x="364" y="142"/>
                  </a:lnTo>
                  <a:lnTo>
                    <a:pt x="366" y="150"/>
                  </a:lnTo>
                  <a:lnTo>
                    <a:pt x="376" y="159"/>
                  </a:lnTo>
                  <a:lnTo>
                    <a:pt x="371" y="172"/>
                  </a:lnTo>
                  <a:lnTo>
                    <a:pt x="362" y="174"/>
                  </a:lnTo>
                  <a:lnTo>
                    <a:pt x="353" y="174"/>
                  </a:lnTo>
                  <a:lnTo>
                    <a:pt x="346" y="176"/>
                  </a:lnTo>
                  <a:lnTo>
                    <a:pt x="329" y="172"/>
                  </a:lnTo>
                  <a:lnTo>
                    <a:pt x="321" y="176"/>
                  </a:lnTo>
                  <a:lnTo>
                    <a:pt x="321" y="189"/>
                  </a:lnTo>
                  <a:lnTo>
                    <a:pt x="301" y="201"/>
                  </a:lnTo>
                  <a:lnTo>
                    <a:pt x="295" y="216"/>
                  </a:lnTo>
                  <a:lnTo>
                    <a:pt x="282" y="221"/>
                  </a:lnTo>
                  <a:lnTo>
                    <a:pt x="281" y="204"/>
                  </a:lnTo>
                  <a:lnTo>
                    <a:pt x="269" y="202"/>
                  </a:lnTo>
                  <a:lnTo>
                    <a:pt x="262" y="197"/>
                  </a:lnTo>
                  <a:lnTo>
                    <a:pt x="255" y="182"/>
                  </a:lnTo>
                  <a:lnTo>
                    <a:pt x="249" y="189"/>
                  </a:lnTo>
                  <a:lnTo>
                    <a:pt x="257" y="202"/>
                  </a:lnTo>
                  <a:lnTo>
                    <a:pt x="266" y="212"/>
                  </a:lnTo>
                  <a:lnTo>
                    <a:pt x="275" y="226"/>
                  </a:lnTo>
                  <a:lnTo>
                    <a:pt x="275" y="246"/>
                  </a:lnTo>
                  <a:lnTo>
                    <a:pt x="275" y="256"/>
                  </a:lnTo>
                  <a:lnTo>
                    <a:pt x="289" y="276"/>
                  </a:lnTo>
                  <a:lnTo>
                    <a:pt x="284" y="288"/>
                  </a:lnTo>
                  <a:lnTo>
                    <a:pt x="284" y="304"/>
                  </a:lnTo>
                  <a:lnTo>
                    <a:pt x="287" y="313"/>
                  </a:lnTo>
                  <a:lnTo>
                    <a:pt x="281" y="323"/>
                  </a:lnTo>
                  <a:lnTo>
                    <a:pt x="262" y="343"/>
                  </a:lnTo>
                  <a:lnTo>
                    <a:pt x="249" y="343"/>
                  </a:lnTo>
                  <a:lnTo>
                    <a:pt x="235" y="353"/>
                  </a:lnTo>
                  <a:lnTo>
                    <a:pt x="226" y="363"/>
                  </a:lnTo>
                  <a:lnTo>
                    <a:pt x="226" y="372"/>
                  </a:lnTo>
                  <a:lnTo>
                    <a:pt x="246" y="359"/>
                  </a:lnTo>
                  <a:lnTo>
                    <a:pt x="267" y="350"/>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97" name="Freeform 96"/>
            <p:cNvSpPr>
              <a:spLocks/>
            </p:cNvSpPr>
            <p:nvPr/>
          </p:nvSpPr>
          <p:spPr bwMode="auto">
            <a:xfrm>
              <a:off x="2986302" y="3230253"/>
              <a:ext cx="56009" cy="115272"/>
            </a:xfrm>
            <a:custGeom>
              <a:avLst/>
              <a:gdLst/>
              <a:ahLst/>
              <a:cxnLst>
                <a:cxn ang="0">
                  <a:pos x="35" y="86"/>
                </a:cxn>
                <a:cxn ang="0">
                  <a:pos x="50" y="90"/>
                </a:cxn>
                <a:cxn ang="0">
                  <a:pos x="54" y="100"/>
                </a:cxn>
                <a:cxn ang="0">
                  <a:pos x="48" y="110"/>
                </a:cxn>
                <a:cxn ang="0">
                  <a:pos x="64" y="119"/>
                </a:cxn>
                <a:cxn ang="0">
                  <a:pos x="54" y="124"/>
                </a:cxn>
                <a:cxn ang="0">
                  <a:pos x="39" y="127"/>
                </a:cxn>
                <a:cxn ang="0">
                  <a:pos x="35" y="119"/>
                </a:cxn>
                <a:cxn ang="0">
                  <a:pos x="25" y="108"/>
                </a:cxn>
                <a:cxn ang="0">
                  <a:pos x="14" y="110"/>
                </a:cxn>
                <a:cxn ang="0">
                  <a:pos x="3" y="99"/>
                </a:cxn>
                <a:cxn ang="0">
                  <a:pos x="7" y="77"/>
                </a:cxn>
                <a:cxn ang="0">
                  <a:pos x="1" y="62"/>
                </a:cxn>
                <a:cxn ang="0">
                  <a:pos x="0" y="46"/>
                </a:cxn>
                <a:cxn ang="0">
                  <a:pos x="12" y="37"/>
                </a:cxn>
                <a:cxn ang="0">
                  <a:pos x="14" y="23"/>
                </a:cxn>
                <a:cxn ang="0">
                  <a:pos x="16" y="0"/>
                </a:cxn>
                <a:cxn ang="0">
                  <a:pos x="27" y="0"/>
                </a:cxn>
                <a:cxn ang="0">
                  <a:pos x="35" y="12"/>
                </a:cxn>
                <a:cxn ang="0">
                  <a:pos x="46" y="8"/>
                </a:cxn>
                <a:cxn ang="0">
                  <a:pos x="50" y="23"/>
                </a:cxn>
                <a:cxn ang="0">
                  <a:pos x="50" y="37"/>
                </a:cxn>
                <a:cxn ang="0">
                  <a:pos x="50" y="46"/>
                </a:cxn>
                <a:cxn ang="0">
                  <a:pos x="46" y="62"/>
                </a:cxn>
                <a:cxn ang="0">
                  <a:pos x="54" y="70"/>
                </a:cxn>
                <a:cxn ang="0">
                  <a:pos x="55" y="80"/>
                </a:cxn>
                <a:cxn ang="0">
                  <a:pos x="35" y="86"/>
                </a:cxn>
              </a:cxnLst>
              <a:rect l="0" t="0" r="r" b="b"/>
              <a:pathLst>
                <a:path w="65" h="128">
                  <a:moveTo>
                    <a:pt x="35" y="86"/>
                  </a:moveTo>
                  <a:lnTo>
                    <a:pt x="50" y="90"/>
                  </a:lnTo>
                  <a:lnTo>
                    <a:pt x="54" y="100"/>
                  </a:lnTo>
                  <a:lnTo>
                    <a:pt x="48" y="110"/>
                  </a:lnTo>
                  <a:lnTo>
                    <a:pt x="64" y="119"/>
                  </a:lnTo>
                  <a:lnTo>
                    <a:pt x="54" y="124"/>
                  </a:lnTo>
                  <a:lnTo>
                    <a:pt x="39" y="127"/>
                  </a:lnTo>
                  <a:lnTo>
                    <a:pt x="35" y="119"/>
                  </a:lnTo>
                  <a:lnTo>
                    <a:pt x="25" y="108"/>
                  </a:lnTo>
                  <a:lnTo>
                    <a:pt x="14" y="110"/>
                  </a:lnTo>
                  <a:lnTo>
                    <a:pt x="3" y="99"/>
                  </a:lnTo>
                  <a:lnTo>
                    <a:pt x="7" y="77"/>
                  </a:lnTo>
                  <a:lnTo>
                    <a:pt x="1" y="62"/>
                  </a:lnTo>
                  <a:lnTo>
                    <a:pt x="0" y="46"/>
                  </a:lnTo>
                  <a:lnTo>
                    <a:pt x="12" y="37"/>
                  </a:lnTo>
                  <a:lnTo>
                    <a:pt x="14" y="23"/>
                  </a:lnTo>
                  <a:lnTo>
                    <a:pt x="16" y="0"/>
                  </a:lnTo>
                  <a:lnTo>
                    <a:pt x="27" y="0"/>
                  </a:lnTo>
                  <a:lnTo>
                    <a:pt x="35" y="12"/>
                  </a:lnTo>
                  <a:lnTo>
                    <a:pt x="46" y="8"/>
                  </a:lnTo>
                  <a:lnTo>
                    <a:pt x="50" y="23"/>
                  </a:lnTo>
                  <a:lnTo>
                    <a:pt x="50" y="37"/>
                  </a:lnTo>
                  <a:lnTo>
                    <a:pt x="50" y="46"/>
                  </a:lnTo>
                  <a:lnTo>
                    <a:pt x="46" y="62"/>
                  </a:lnTo>
                  <a:lnTo>
                    <a:pt x="54" y="70"/>
                  </a:lnTo>
                  <a:lnTo>
                    <a:pt x="55" y="80"/>
                  </a:lnTo>
                  <a:lnTo>
                    <a:pt x="35" y="86"/>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98" name="Freeform 97"/>
            <p:cNvSpPr>
              <a:spLocks/>
            </p:cNvSpPr>
            <p:nvPr/>
          </p:nvSpPr>
          <p:spPr bwMode="auto">
            <a:xfrm>
              <a:off x="3033694" y="3373443"/>
              <a:ext cx="25850" cy="28818"/>
            </a:xfrm>
            <a:custGeom>
              <a:avLst/>
              <a:gdLst/>
              <a:ahLst/>
              <a:cxnLst>
                <a:cxn ang="0">
                  <a:pos x="16" y="31"/>
                </a:cxn>
                <a:cxn ang="0">
                  <a:pos x="0" y="8"/>
                </a:cxn>
                <a:cxn ang="0">
                  <a:pos x="22" y="0"/>
                </a:cxn>
                <a:cxn ang="0">
                  <a:pos x="29" y="21"/>
                </a:cxn>
                <a:cxn ang="0">
                  <a:pos x="16" y="31"/>
                </a:cxn>
              </a:cxnLst>
              <a:rect l="0" t="0" r="r" b="b"/>
              <a:pathLst>
                <a:path w="30" h="32">
                  <a:moveTo>
                    <a:pt x="16" y="31"/>
                  </a:moveTo>
                  <a:lnTo>
                    <a:pt x="0" y="8"/>
                  </a:lnTo>
                  <a:lnTo>
                    <a:pt x="22" y="0"/>
                  </a:lnTo>
                  <a:lnTo>
                    <a:pt x="29" y="21"/>
                  </a:lnTo>
                  <a:lnTo>
                    <a:pt x="16" y="31"/>
                  </a:lnTo>
                </a:path>
              </a:pathLst>
            </a:custGeom>
            <a:solidFill>
              <a:srgbClr val="FAD62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99" name="Freeform 98"/>
            <p:cNvSpPr>
              <a:spLocks/>
            </p:cNvSpPr>
            <p:nvPr/>
          </p:nvSpPr>
          <p:spPr bwMode="auto">
            <a:xfrm>
              <a:off x="2087570" y="3957008"/>
              <a:ext cx="426531" cy="451182"/>
            </a:xfrm>
            <a:custGeom>
              <a:avLst/>
              <a:gdLst/>
              <a:ahLst/>
              <a:cxnLst>
                <a:cxn ang="0">
                  <a:pos x="83" y="483"/>
                </a:cxn>
                <a:cxn ang="0">
                  <a:pos x="83" y="460"/>
                </a:cxn>
                <a:cxn ang="0">
                  <a:pos x="73" y="445"/>
                </a:cxn>
                <a:cxn ang="0">
                  <a:pos x="57" y="433"/>
                </a:cxn>
                <a:cxn ang="0">
                  <a:pos x="33" y="435"/>
                </a:cxn>
                <a:cxn ang="0">
                  <a:pos x="28" y="457"/>
                </a:cxn>
                <a:cxn ang="0">
                  <a:pos x="21" y="466"/>
                </a:cxn>
                <a:cxn ang="0">
                  <a:pos x="0" y="461"/>
                </a:cxn>
                <a:cxn ang="0">
                  <a:pos x="3" y="440"/>
                </a:cxn>
                <a:cxn ang="0">
                  <a:pos x="12" y="420"/>
                </a:cxn>
                <a:cxn ang="0">
                  <a:pos x="23" y="263"/>
                </a:cxn>
                <a:cxn ang="0">
                  <a:pos x="23" y="137"/>
                </a:cxn>
                <a:cxn ang="0">
                  <a:pos x="37" y="141"/>
                </a:cxn>
                <a:cxn ang="0">
                  <a:pos x="37" y="148"/>
                </a:cxn>
                <a:cxn ang="0">
                  <a:pos x="37" y="168"/>
                </a:cxn>
                <a:cxn ang="0">
                  <a:pos x="50" y="188"/>
                </a:cxn>
                <a:cxn ang="0">
                  <a:pos x="46" y="237"/>
                </a:cxn>
                <a:cxn ang="0">
                  <a:pos x="43" y="260"/>
                </a:cxn>
                <a:cxn ang="0">
                  <a:pos x="43" y="280"/>
                </a:cxn>
                <a:cxn ang="0">
                  <a:pos x="46" y="326"/>
                </a:cxn>
                <a:cxn ang="0">
                  <a:pos x="46" y="355"/>
                </a:cxn>
                <a:cxn ang="0">
                  <a:pos x="50" y="372"/>
                </a:cxn>
                <a:cxn ang="0">
                  <a:pos x="70" y="372"/>
                </a:cxn>
                <a:cxn ang="0">
                  <a:pos x="90" y="355"/>
                </a:cxn>
                <a:cxn ang="0">
                  <a:pos x="106" y="341"/>
                </a:cxn>
                <a:cxn ang="0">
                  <a:pos x="99" y="306"/>
                </a:cxn>
                <a:cxn ang="0">
                  <a:pos x="111" y="317"/>
                </a:cxn>
                <a:cxn ang="0">
                  <a:pos x="124" y="323"/>
                </a:cxn>
                <a:cxn ang="0">
                  <a:pos x="119" y="300"/>
                </a:cxn>
                <a:cxn ang="0">
                  <a:pos x="99" y="277"/>
                </a:cxn>
                <a:cxn ang="0">
                  <a:pos x="115" y="263"/>
                </a:cxn>
                <a:cxn ang="0">
                  <a:pos x="131" y="237"/>
                </a:cxn>
                <a:cxn ang="0">
                  <a:pos x="128" y="217"/>
                </a:cxn>
                <a:cxn ang="0">
                  <a:pos x="119" y="205"/>
                </a:cxn>
                <a:cxn ang="0">
                  <a:pos x="108" y="180"/>
                </a:cxn>
                <a:cxn ang="0">
                  <a:pos x="93" y="163"/>
                </a:cxn>
                <a:cxn ang="0">
                  <a:pos x="97" y="143"/>
                </a:cxn>
                <a:cxn ang="0">
                  <a:pos x="119" y="132"/>
                </a:cxn>
                <a:cxn ang="0">
                  <a:pos x="123" y="113"/>
                </a:cxn>
                <a:cxn ang="0">
                  <a:pos x="146" y="97"/>
                </a:cxn>
                <a:cxn ang="0">
                  <a:pos x="164" y="70"/>
                </a:cxn>
                <a:cxn ang="0">
                  <a:pos x="153" y="53"/>
                </a:cxn>
                <a:cxn ang="0">
                  <a:pos x="128" y="61"/>
                </a:cxn>
                <a:cxn ang="0">
                  <a:pos x="108" y="61"/>
                </a:cxn>
                <a:cxn ang="0">
                  <a:pos x="85" y="61"/>
                </a:cxn>
                <a:cxn ang="0">
                  <a:pos x="93" y="80"/>
                </a:cxn>
                <a:cxn ang="0">
                  <a:pos x="70" y="83"/>
                </a:cxn>
                <a:cxn ang="0">
                  <a:pos x="35" y="61"/>
                </a:cxn>
                <a:cxn ang="0">
                  <a:pos x="8" y="48"/>
                </a:cxn>
                <a:cxn ang="0">
                  <a:pos x="8" y="0"/>
                </a:cxn>
                <a:cxn ang="0">
                  <a:pos x="389" y="12"/>
                </a:cxn>
                <a:cxn ang="0">
                  <a:pos x="494" y="88"/>
                </a:cxn>
                <a:cxn ang="0">
                  <a:pos x="491" y="263"/>
                </a:cxn>
                <a:cxn ang="0">
                  <a:pos x="354" y="377"/>
                </a:cxn>
                <a:cxn ang="0">
                  <a:pos x="239" y="460"/>
                </a:cxn>
                <a:cxn ang="0">
                  <a:pos x="221" y="466"/>
                </a:cxn>
                <a:cxn ang="0">
                  <a:pos x="201" y="468"/>
                </a:cxn>
                <a:cxn ang="0">
                  <a:pos x="186" y="466"/>
                </a:cxn>
                <a:cxn ang="0">
                  <a:pos x="171" y="475"/>
                </a:cxn>
                <a:cxn ang="0">
                  <a:pos x="153" y="485"/>
                </a:cxn>
                <a:cxn ang="0">
                  <a:pos x="141" y="497"/>
                </a:cxn>
                <a:cxn ang="0">
                  <a:pos x="115" y="497"/>
                </a:cxn>
                <a:cxn ang="0">
                  <a:pos x="90" y="485"/>
                </a:cxn>
              </a:cxnLst>
              <a:rect l="0" t="0" r="r" b="b"/>
              <a:pathLst>
                <a:path w="495" h="501">
                  <a:moveTo>
                    <a:pt x="90" y="485"/>
                  </a:moveTo>
                  <a:lnTo>
                    <a:pt x="83" y="483"/>
                  </a:lnTo>
                  <a:lnTo>
                    <a:pt x="73" y="475"/>
                  </a:lnTo>
                  <a:lnTo>
                    <a:pt x="83" y="460"/>
                  </a:lnTo>
                  <a:lnTo>
                    <a:pt x="77" y="453"/>
                  </a:lnTo>
                  <a:lnTo>
                    <a:pt x="73" y="445"/>
                  </a:lnTo>
                  <a:lnTo>
                    <a:pt x="66" y="435"/>
                  </a:lnTo>
                  <a:lnTo>
                    <a:pt x="57" y="433"/>
                  </a:lnTo>
                  <a:lnTo>
                    <a:pt x="43" y="430"/>
                  </a:lnTo>
                  <a:lnTo>
                    <a:pt x="33" y="435"/>
                  </a:lnTo>
                  <a:lnTo>
                    <a:pt x="33" y="445"/>
                  </a:lnTo>
                  <a:lnTo>
                    <a:pt x="28" y="457"/>
                  </a:lnTo>
                  <a:lnTo>
                    <a:pt x="32" y="468"/>
                  </a:lnTo>
                  <a:lnTo>
                    <a:pt x="21" y="466"/>
                  </a:lnTo>
                  <a:lnTo>
                    <a:pt x="0" y="472"/>
                  </a:lnTo>
                  <a:lnTo>
                    <a:pt x="0" y="461"/>
                  </a:lnTo>
                  <a:lnTo>
                    <a:pt x="1" y="452"/>
                  </a:lnTo>
                  <a:lnTo>
                    <a:pt x="3" y="440"/>
                  </a:lnTo>
                  <a:lnTo>
                    <a:pt x="8" y="430"/>
                  </a:lnTo>
                  <a:lnTo>
                    <a:pt x="12" y="420"/>
                  </a:lnTo>
                  <a:lnTo>
                    <a:pt x="17" y="375"/>
                  </a:lnTo>
                  <a:lnTo>
                    <a:pt x="23" y="263"/>
                  </a:lnTo>
                  <a:lnTo>
                    <a:pt x="21" y="148"/>
                  </a:lnTo>
                  <a:lnTo>
                    <a:pt x="23" y="137"/>
                  </a:lnTo>
                  <a:lnTo>
                    <a:pt x="30" y="132"/>
                  </a:lnTo>
                  <a:lnTo>
                    <a:pt x="37" y="141"/>
                  </a:lnTo>
                  <a:lnTo>
                    <a:pt x="45" y="143"/>
                  </a:lnTo>
                  <a:lnTo>
                    <a:pt x="37" y="148"/>
                  </a:lnTo>
                  <a:lnTo>
                    <a:pt x="33" y="157"/>
                  </a:lnTo>
                  <a:lnTo>
                    <a:pt x="37" y="168"/>
                  </a:lnTo>
                  <a:lnTo>
                    <a:pt x="45" y="180"/>
                  </a:lnTo>
                  <a:lnTo>
                    <a:pt x="50" y="188"/>
                  </a:lnTo>
                  <a:lnTo>
                    <a:pt x="50" y="205"/>
                  </a:lnTo>
                  <a:lnTo>
                    <a:pt x="46" y="237"/>
                  </a:lnTo>
                  <a:lnTo>
                    <a:pt x="46" y="245"/>
                  </a:lnTo>
                  <a:lnTo>
                    <a:pt x="43" y="260"/>
                  </a:lnTo>
                  <a:lnTo>
                    <a:pt x="38" y="268"/>
                  </a:lnTo>
                  <a:lnTo>
                    <a:pt x="43" y="280"/>
                  </a:lnTo>
                  <a:lnTo>
                    <a:pt x="43" y="293"/>
                  </a:lnTo>
                  <a:lnTo>
                    <a:pt x="46" y="326"/>
                  </a:lnTo>
                  <a:lnTo>
                    <a:pt x="45" y="343"/>
                  </a:lnTo>
                  <a:lnTo>
                    <a:pt x="46" y="355"/>
                  </a:lnTo>
                  <a:lnTo>
                    <a:pt x="45" y="365"/>
                  </a:lnTo>
                  <a:lnTo>
                    <a:pt x="50" y="372"/>
                  </a:lnTo>
                  <a:lnTo>
                    <a:pt x="57" y="377"/>
                  </a:lnTo>
                  <a:lnTo>
                    <a:pt x="70" y="372"/>
                  </a:lnTo>
                  <a:lnTo>
                    <a:pt x="85" y="375"/>
                  </a:lnTo>
                  <a:lnTo>
                    <a:pt x="90" y="355"/>
                  </a:lnTo>
                  <a:lnTo>
                    <a:pt x="97" y="346"/>
                  </a:lnTo>
                  <a:lnTo>
                    <a:pt x="106" y="341"/>
                  </a:lnTo>
                  <a:lnTo>
                    <a:pt x="111" y="335"/>
                  </a:lnTo>
                  <a:lnTo>
                    <a:pt x="99" y="306"/>
                  </a:lnTo>
                  <a:lnTo>
                    <a:pt x="113" y="308"/>
                  </a:lnTo>
                  <a:lnTo>
                    <a:pt x="111" y="317"/>
                  </a:lnTo>
                  <a:lnTo>
                    <a:pt x="115" y="326"/>
                  </a:lnTo>
                  <a:lnTo>
                    <a:pt x="124" y="323"/>
                  </a:lnTo>
                  <a:lnTo>
                    <a:pt x="123" y="308"/>
                  </a:lnTo>
                  <a:lnTo>
                    <a:pt x="119" y="300"/>
                  </a:lnTo>
                  <a:lnTo>
                    <a:pt x="97" y="288"/>
                  </a:lnTo>
                  <a:lnTo>
                    <a:pt x="99" y="277"/>
                  </a:lnTo>
                  <a:lnTo>
                    <a:pt x="108" y="273"/>
                  </a:lnTo>
                  <a:lnTo>
                    <a:pt x="115" y="263"/>
                  </a:lnTo>
                  <a:lnTo>
                    <a:pt x="131" y="248"/>
                  </a:lnTo>
                  <a:lnTo>
                    <a:pt x="131" y="237"/>
                  </a:lnTo>
                  <a:lnTo>
                    <a:pt x="135" y="228"/>
                  </a:lnTo>
                  <a:lnTo>
                    <a:pt x="128" y="217"/>
                  </a:lnTo>
                  <a:lnTo>
                    <a:pt x="124" y="213"/>
                  </a:lnTo>
                  <a:lnTo>
                    <a:pt x="119" y="205"/>
                  </a:lnTo>
                  <a:lnTo>
                    <a:pt x="113" y="188"/>
                  </a:lnTo>
                  <a:lnTo>
                    <a:pt x="108" y="180"/>
                  </a:lnTo>
                  <a:lnTo>
                    <a:pt x="97" y="175"/>
                  </a:lnTo>
                  <a:lnTo>
                    <a:pt x="93" y="163"/>
                  </a:lnTo>
                  <a:lnTo>
                    <a:pt x="97" y="152"/>
                  </a:lnTo>
                  <a:lnTo>
                    <a:pt x="97" y="143"/>
                  </a:lnTo>
                  <a:lnTo>
                    <a:pt x="108" y="137"/>
                  </a:lnTo>
                  <a:lnTo>
                    <a:pt x="119" y="132"/>
                  </a:lnTo>
                  <a:lnTo>
                    <a:pt x="123" y="123"/>
                  </a:lnTo>
                  <a:lnTo>
                    <a:pt x="123" y="113"/>
                  </a:lnTo>
                  <a:lnTo>
                    <a:pt x="130" y="106"/>
                  </a:lnTo>
                  <a:lnTo>
                    <a:pt x="146" y="97"/>
                  </a:lnTo>
                  <a:lnTo>
                    <a:pt x="166" y="85"/>
                  </a:lnTo>
                  <a:lnTo>
                    <a:pt x="164" y="70"/>
                  </a:lnTo>
                  <a:lnTo>
                    <a:pt x="159" y="61"/>
                  </a:lnTo>
                  <a:lnTo>
                    <a:pt x="153" y="53"/>
                  </a:lnTo>
                  <a:lnTo>
                    <a:pt x="143" y="50"/>
                  </a:lnTo>
                  <a:lnTo>
                    <a:pt x="128" y="61"/>
                  </a:lnTo>
                  <a:lnTo>
                    <a:pt x="119" y="61"/>
                  </a:lnTo>
                  <a:lnTo>
                    <a:pt x="108" y="61"/>
                  </a:lnTo>
                  <a:lnTo>
                    <a:pt x="99" y="57"/>
                  </a:lnTo>
                  <a:lnTo>
                    <a:pt x="85" y="61"/>
                  </a:lnTo>
                  <a:lnTo>
                    <a:pt x="88" y="70"/>
                  </a:lnTo>
                  <a:lnTo>
                    <a:pt x="93" y="80"/>
                  </a:lnTo>
                  <a:lnTo>
                    <a:pt x="83" y="80"/>
                  </a:lnTo>
                  <a:lnTo>
                    <a:pt x="70" y="83"/>
                  </a:lnTo>
                  <a:lnTo>
                    <a:pt x="63" y="80"/>
                  </a:lnTo>
                  <a:lnTo>
                    <a:pt x="35" y="61"/>
                  </a:lnTo>
                  <a:lnTo>
                    <a:pt x="17" y="53"/>
                  </a:lnTo>
                  <a:lnTo>
                    <a:pt x="8" y="48"/>
                  </a:lnTo>
                  <a:lnTo>
                    <a:pt x="10" y="30"/>
                  </a:lnTo>
                  <a:lnTo>
                    <a:pt x="8" y="0"/>
                  </a:lnTo>
                  <a:lnTo>
                    <a:pt x="181" y="3"/>
                  </a:lnTo>
                  <a:lnTo>
                    <a:pt x="389" y="12"/>
                  </a:lnTo>
                  <a:lnTo>
                    <a:pt x="494" y="15"/>
                  </a:lnTo>
                  <a:lnTo>
                    <a:pt x="494" y="88"/>
                  </a:lnTo>
                  <a:lnTo>
                    <a:pt x="491" y="155"/>
                  </a:lnTo>
                  <a:lnTo>
                    <a:pt x="491" y="263"/>
                  </a:lnTo>
                  <a:lnTo>
                    <a:pt x="489" y="385"/>
                  </a:lnTo>
                  <a:lnTo>
                    <a:pt x="354" y="377"/>
                  </a:lnTo>
                  <a:lnTo>
                    <a:pt x="243" y="375"/>
                  </a:lnTo>
                  <a:lnTo>
                    <a:pt x="239" y="460"/>
                  </a:lnTo>
                  <a:lnTo>
                    <a:pt x="228" y="460"/>
                  </a:lnTo>
                  <a:lnTo>
                    <a:pt x="221" y="466"/>
                  </a:lnTo>
                  <a:lnTo>
                    <a:pt x="211" y="475"/>
                  </a:lnTo>
                  <a:lnTo>
                    <a:pt x="201" y="468"/>
                  </a:lnTo>
                  <a:lnTo>
                    <a:pt x="195" y="466"/>
                  </a:lnTo>
                  <a:lnTo>
                    <a:pt x="186" y="466"/>
                  </a:lnTo>
                  <a:lnTo>
                    <a:pt x="181" y="472"/>
                  </a:lnTo>
                  <a:lnTo>
                    <a:pt x="171" y="475"/>
                  </a:lnTo>
                  <a:lnTo>
                    <a:pt x="164" y="480"/>
                  </a:lnTo>
                  <a:lnTo>
                    <a:pt x="153" y="485"/>
                  </a:lnTo>
                  <a:lnTo>
                    <a:pt x="148" y="493"/>
                  </a:lnTo>
                  <a:lnTo>
                    <a:pt x="141" y="497"/>
                  </a:lnTo>
                  <a:lnTo>
                    <a:pt x="130" y="500"/>
                  </a:lnTo>
                  <a:lnTo>
                    <a:pt x="115" y="497"/>
                  </a:lnTo>
                  <a:lnTo>
                    <a:pt x="108" y="492"/>
                  </a:lnTo>
                  <a:lnTo>
                    <a:pt x="90" y="485"/>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100" name="Freeform 99"/>
            <p:cNvSpPr>
              <a:spLocks/>
            </p:cNvSpPr>
            <p:nvPr/>
          </p:nvSpPr>
          <p:spPr bwMode="auto">
            <a:xfrm>
              <a:off x="2147027" y="4195657"/>
              <a:ext cx="35329" cy="71145"/>
            </a:xfrm>
            <a:custGeom>
              <a:avLst/>
              <a:gdLst/>
              <a:ahLst/>
              <a:cxnLst>
                <a:cxn ang="0">
                  <a:pos x="6" y="30"/>
                </a:cxn>
                <a:cxn ang="0">
                  <a:pos x="5" y="25"/>
                </a:cxn>
                <a:cxn ang="0">
                  <a:pos x="5" y="10"/>
                </a:cxn>
                <a:cxn ang="0">
                  <a:pos x="13" y="0"/>
                </a:cxn>
                <a:cxn ang="0">
                  <a:pos x="15" y="6"/>
                </a:cxn>
                <a:cxn ang="0">
                  <a:pos x="20" y="12"/>
                </a:cxn>
                <a:cxn ang="0">
                  <a:pos x="21" y="21"/>
                </a:cxn>
                <a:cxn ang="0">
                  <a:pos x="28" y="25"/>
                </a:cxn>
                <a:cxn ang="0">
                  <a:pos x="37" y="30"/>
                </a:cxn>
                <a:cxn ang="0">
                  <a:pos x="32" y="39"/>
                </a:cxn>
                <a:cxn ang="0">
                  <a:pos x="32" y="48"/>
                </a:cxn>
                <a:cxn ang="0">
                  <a:pos x="35" y="59"/>
                </a:cxn>
                <a:cxn ang="0">
                  <a:pos x="40" y="68"/>
                </a:cxn>
                <a:cxn ang="0">
                  <a:pos x="35" y="73"/>
                </a:cxn>
                <a:cxn ang="0">
                  <a:pos x="21" y="78"/>
                </a:cxn>
                <a:cxn ang="0">
                  <a:pos x="15" y="68"/>
                </a:cxn>
                <a:cxn ang="0">
                  <a:pos x="21" y="57"/>
                </a:cxn>
                <a:cxn ang="0">
                  <a:pos x="15" y="48"/>
                </a:cxn>
                <a:cxn ang="0">
                  <a:pos x="6" y="45"/>
                </a:cxn>
                <a:cxn ang="0">
                  <a:pos x="0" y="35"/>
                </a:cxn>
                <a:cxn ang="0">
                  <a:pos x="6" y="30"/>
                </a:cxn>
              </a:cxnLst>
              <a:rect l="0" t="0" r="r" b="b"/>
              <a:pathLst>
                <a:path w="41" h="79">
                  <a:moveTo>
                    <a:pt x="6" y="30"/>
                  </a:moveTo>
                  <a:lnTo>
                    <a:pt x="5" y="25"/>
                  </a:lnTo>
                  <a:lnTo>
                    <a:pt x="5" y="10"/>
                  </a:lnTo>
                  <a:lnTo>
                    <a:pt x="13" y="0"/>
                  </a:lnTo>
                  <a:lnTo>
                    <a:pt x="15" y="6"/>
                  </a:lnTo>
                  <a:lnTo>
                    <a:pt x="20" y="12"/>
                  </a:lnTo>
                  <a:lnTo>
                    <a:pt x="21" y="21"/>
                  </a:lnTo>
                  <a:lnTo>
                    <a:pt x="28" y="25"/>
                  </a:lnTo>
                  <a:lnTo>
                    <a:pt x="37" y="30"/>
                  </a:lnTo>
                  <a:lnTo>
                    <a:pt x="32" y="39"/>
                  </a:lnTo>
                  <a:lnTo>
                    <a:pt x="32" y="48"/>
                  </a:lnTo>
                  <a:lnTo>
                    <a:pt x="35" y="59"/>
                  </a:lnTo>
                  <a:lnTo>
                    <a:pt x="40" y="68"/>
                  </a:lnTo>
                  <a:lnTo>
                    <a:pt x="35" y="73"/>
                  </a:lnTo>
                  <a:lnTo>
                    <a:pt x="21" y="78"/>
                  </a:lnTo>
                  <a:lnTo>
                    <a:pt x="15" y="68"/>
                  </a:lnTo>
                  <a:lnTo>
                    <a:pt x="21" y="57"/>
                  </a:lnTo>
                  <a:lnTo>
                    <a:pt x="15" y="48"/>
                  </a:lnTo>
                  <a:lnTo>
                    <a:pt x="6" y="45"/>
                  </a:lnTo>
                  <a:lnTo>
                    <a:pt x="0" y="35"/>
                  </a:lnTo>
                  <a:lnTo>
                    <a:pt x="6" y="30"/>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101" name="Freeform 100"/>
            <p:cNvSpPr>
              <a:spLocks/>
            </p:cNvSpPr>
            <p:nvPr/>
          </p:nvSpPr>
          <p:spPr bwMode="auto">
            <a:xfrm>
              <a:off x="2894102" y="3667026"/>
              <a:ext cx="37914" cy="50431"/>
            </a:xfrm>
            <a:custGeom>
              <a:avLst/>
              <a:gdLst/>
              <a:ahLst/>
              <a:cxnLst>
                <a:cxn ang="0">
                  <a:pos x="43" y="30"/>
                </a:cxn>
                <a:cxn ang="0">
                  <a:pos x="36" y="38"/>
                </a:cxn>
                <a:cxn ang="0">
                  <a:pos x="25" y="35"/>
                </a:cxn>
                <a:cxn ang="0">
                  <a:pos x="29" y="55"/>
                </a:cxn>
                <a:cxn ang="0">
                  <a:pos x="17" y="50"/>
                </a:cxn>
                <a:cxn ang="0">
                  <a:pos x="5" y="35"/>
                </a:cxn>
                <a:cxn ang="0">
                  <a:pos x="0" y="25"/>
                </a:cxn>
                <a:cxn ang="0">
                  <a:pos x="5" y="20"/>
                </a:cxn>
                <a:cxn ang="0">
                  <a:pos x="8" y="8"/>
                </a:cxn>
                <a:cxn ang="0">
                  <a:pos x="24" y="0"/>
                </a:cxn>
                <a:cxn ang="0">
                  <a:pos x="40" y="10"/>
                </a:cxn>
                <a:cxn ang="0">
                  <a:pos x="40" y="20"/>
                </a:cxn>
                <a:cxn ang="0">
                  <a:pos x="43" y="30"/>
                </a:cxn>
              </a:cxnLst>
              <a:rect l="0" t="0" r="r" b="b"/>
              <a:pathLst>
                <a:path w="44" h="56">
                  <a:moveTo>
                    <a:pt x="43" y="30"/>
                  </a:moveTo>
                  <a:lnTo>
                    <a:pt x="36" y="38"/>
                  </a:lnTo>
                  <a:lnTo>
                    <a:pt x="25" y="35"/>
                  </a:lnTo>
                  <a:lnTo>
                    <a:pt x="29" y="55"/>
                  </a:lnTo>
                  <a:lnTo>
                    <a:pt x="17" y="50"/>
                  </a:lnTo>
                  <a:lnTo>
                    <a:pt x="5" y="35"/>
                  </a:lnTo>
                  <a:lnTo>
                    <a:pt x="0" y="25"/>
                  </a:lnTo>
                  <a:lnTo>
                    <a:pt x="5" y="20"/>
                  </a:lnTo>
                  <a:lnTo>
                    <a:pt x="8" y="8"/>
                  </a:lnTo>
                  <a:lnTo>
                    <a:pt x="24" y="0"/>
                  </a:lnTo>
                  <a:lnTo>
                    <a:pt x="40" y="10"/>
                  </a:lnTo>
                  <a:lnTo>
                    <a:pt x="40" y="20"/>
                  </a:lnTo>
                  <a:lnTo>
                    <a:pt x="43" y="30"/>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102" name="Freeform 101"/>
            <p:cNvSpPr>
              <a:spLocks/>
            </p:cNvSpPr>
            <p:nvPr/>
          </p:nvSpPr>
          <p:spPr bwMode="auto">
            <a:xfrm>
              <a:off x="2910474" y="3563462"/>
              <a:ext cx="760001" cy="483602"/>
            </a:xfrm>
            <a:custGeom>
              <a:avLst/>
              <a:gdLst/>
              <a:ahLst/>
              <a:cxnLst>
                <a:cxn ang="0">
                  <a:pos x="48" y="160"/>
                </a:cxn>
                <a:cxn ang="0">
                  <a:pos x="0" y="202"/>
                </a:cxn>
                <a:cxn ang="0">
                  <a:pos x="13" y="243"/>
                </a:cxn>
                <a:cxn ang="0">
                  <a:pos x="32" y="274"/>
                </a:cxn>
                <a:cxn ang="0">
                  <a:pos x="46" y="304"/>
                </a:cxn>
                <a:cxn ang="0">
                  <a:pos x="81" y="302"/>
                </a:cxn>
                <a:cxn ang="0">
                  <a:pos x="86" y="329"/>
                </a:cxn>
                <a:cxn ang="0">
                  <a:pos x="113" y="356"/>
                </a:cxn>
                <a:cxn ang="0">
                  <a:pos x="135" y="386"/>
                </a:cxn>
                <a:cxn ang="0">
                  <a:pos x="161" y="411"/>
                </a:cxn>
                <a:cxn ang="0">
                  <a:pos x="205" y="426"/>
                </a:cxn>
                <a:cxn ang="0">
                  <a:pos x="246" y="433"/>
                </a:cxn>
                <a:cxn ang="0">
                  <a:pos x="255" y="471"/>
                </a:cxn>
                <a:cxn ang="0">
                  <a:pos x="295" y="489"/>
                </a:cxn>
                <a:cxn ang="0">
                  <a:pos x="324" y="497"/>
                </a:cxn>
                <a:cxn ang="0">
                  <a:pos x="356" y="508"/>
                </a:cxn>
                <a:cxn ang="0">
                  <a:pos x="396" y="509"/>
                </a:cxn>
                <a:cxn ang="0">
                  <a:pos x="436" y="519"/>
                </a:cxn>
                <a:cxn ang="0">
                  <a:pos x="471" y="519"/>
                </a:cxn>
                <a:cxn ang="0">
                  <a:pos x="506" y="521"/>
                </a:cxn>
                <a:cxn ang="0">
                  <a:pos x="549" y="536"/>
                </a:cxn>
                <a:cxn ang="0">
                  <a:pos x="591" y="517"/>
                </a:cxn>
                <a:cxn ang="0">
                  <a:pos x="629" y="484"/>
                </a:cxn>
                <a:cxn ang="0">
                  <a:pos x="818" y="461"/>
                </a:cxn>
                <a:cxn ang="0">
                  <a:pos x="801" y="422"/>
                </a:cxn>
                <a:cxn ang="0">
                  <a:pos x="787" y="396"/>
                </a:cxn>
                <a:cxn ang="0">
                  <a:pos x="813" y="369"/>
                </a:cxn>
                <a:cxn ang="0">
                  <a:pos x="827" y="336"/>
                </a:cxn>
                <a:cxn ang="0">
                  <a:pos x="846" y="304"/>
                </a:cxn>
                <a:cxn ang="0">
                  <a:pos x="867" y="272"/>
                </a:cxn>
                <a:cxn ang="0">
                  <a:pos x="881" y="214"/>
                </a:cxn>
                <a:cxn ang="0">
                  <a:pos x="836" y="214"/>
                </a:cxn>
                <a:cxn ang="0">
                  <a:pos x="804" y="189"/>
                </a:cxn>
                <a:cxn ang="0">
                  <a:pos x="764" y="180"/>
                </a:cxn>
                <a:cxn ang="0">
                  <a:pos x="731" y="172"/>
                </a:cxn>
                <a:cxn ang="0">
                  <a:pos x="682" y="148"/>
                </a:cxn>
                <a:cxn ang="0">
                  <a:pos x="636" y="142"/>
                </a:cxn>
                <a:cxn ang="0">
                  <a:pos x="598" y="134"/>
                </a:cxn>
                <a:cxn ang="0">
                  <a:pos x="569" y="160"/>
                </a:cxn>
                <a:cxn ang="0">
                  <a:pos x="533" y="147"/>
                </a:cxn>
                <a:cxn ang="0">
                  <a:pos x="501" y="160"/>
                </a:cxn>
                <a:cxn ang="0">
                  <a:pos x="473" y="142"/>
                </a:cxn>
                <a:cxn ang="0">
                  <a:pos x="435" y="132"/>
                </a:cxn>
                <a:cxn ang="0">
                  <a:pos x="401" y="100"/>
                </a:cxn>
                <a:cxn ang="0">
                  <a:pos x="376" y="61"/>
                </a:cxn>
                <a:cxn ang="0">
                  <a:pos x="221" y="20"/>
                </a:cxn>
                <a:cxn ang="0">
                  <a:pos x="198" y="21"/>
                </a:cxn>
                <a:cxn ang="0">
                  <a:pos x="173" y="40"/>
                </a:cxn>
                <a:cxn ang="0">
                  <a:pos x="130" y="33"/>
                </a:cxn>
                <a:cxn ang="0">
                  <a:pos x="97" y="88"/>
                </a:cxn>
              </a:cxnLst>
              <a:rect l="0" t="0" r="r" b="b"/>
              <a:pathLst>
                <a:path w="882" h="537">
                  <a:moveTo>
                    <a:pt x="66" y="142"/>
                  </a:moveTo>
                  <a:lnTo>
                    <a:pt x="66" y="148"/>
                  </a:lnTo>
                  <a:lnTo>
                    <a:pt x="57" y="155"/>
                  </a:lnTo>
                  <a:lnTo>
                    <a:pt x="48" y="160"/>
                  </a:lnTo>
                  <a:lnTo>
                    <a:pt x="43" y="165"/>
                  </a:lnTo>
                  <a:lnTo>
                    <a:pt x="30" y="180"/>
                  </a:lnTo>
                  <a:lnTo>
                    <a:pt x="5" y="194"/>
                  </a:lnTo>
                  <a:lnTo>
                    <a:pt x="0" y="202"/>
                  </a:lnTo>
                  <a:lnTo>
                    <a:pt x="0" y="214"/>
                  </a:lnTo>
                  <a:lnTo>
                    <a:pt x="3" y="223"/>
                  </a:lnTo>
                  <a:lnTo>
                    <a:pt x="10" y="230"/>
                  </a:lnTo>
                  <a:lnTo>
                    <a:pt x="13" y="243"/>
                  </a:lnTo>
                  <a:lnTo>
                    <a:pt x="13" y="254"/>
                  </a:lnTo>
                  <a:lnTo>
                    <a:pt x="17" y="264"/>
                  </a:lnTo>
                  <a:lnTo>
                    <a:pt x="25" y="272"/>
                  </a:lnTo>
                  <a:lnTo>
                    <a:pt x="32" y="274"/>
                  </a:lnTo>
                  <a:lnTo>
                    <a:pt x="43" y="280"/>
                  </a:lnTo>
                  <a:lnTo>
                    <a:pt x="46" y="289"/>
                  </a:lnTo>
                  <a:lnTo>
                    <a:pt x="43" y="296"/>
                  </a:lnTo>
                  <a:lnTo>
                    <a:pt x="46" y="304"/>
                  </a:lnTo>
                  <a:lnTo>
                    <a:pt x="53" y="307"/>
                  </a:lnTo>
                  <a:lnTo>
                    <a:pt x="57" y="302"/>
                  </a:lnTo>
                  <a:lnTo>
                    <a:pt x="72" y="304"/>
                  </a:lnTo>
                  <a:lnTo>
                    <a:pt x="81" y="302"/>
                  </a:lnTo>
                  <a:lnTo>
                    <a:pt x="78" y="309"/>
                  </a:lnTo>
                  <a:lnTo>
                    <a:pt x="88" y="312"/>
                  </a:lnTo>
                  <a:lnTo>
                    <a:pt x="85" y="322"/>
                  </a:lnTo>
                  <a:lnTo>
                    <a:pt x="86" y="329"/>
                  </a:lnTo>
                  <a:lnTo>
                    <a:pt x="92" y="342"/>
                  </a:lnTo>
                  <a:lnTo>
                    <a:pt x="103" y="345"/>
                  </a:lnTo>
                  <a:lnTo>
                    <a:pt x="110" y="347"/>
                  </a:lnTo>
                  <a:lnTo>
                    <a:pt x="113" y="356"/>
                  </a:lnTo>
                  <a:lnTo>
                    <a:pt x="125" y="359"/>
                  </a:lnTo>
                  <a:lnTo>
                    <a:pt x="133" y="365"/>
                  </a:lnTo>
                  <a:lnTo>
                    <a:pt x="131" y="376"/>
                  </a:lnTo>
                  <a:lnTo>
                    <a:pt x="135" y="386"/>
                  </a:lnTo>
                  <a:lnTo>
                    <a:pt x="135" y="394"/>
                  </a:lnTo>
                  <a:lnTo>
                    <a:pt x="143" y="402"/>
                  </a:lnTo>
                  <a:lnTo>
                    <a:pt x="155" y="402"/>
                  </a:lnTo>
                  <a:lnTo>
                    <a:pt x="161" y="411"/>
                  </a:lnTo>
                  <a:lnTo>
                    <a:pt x="171" y="417"/>
                  </a:lnTo>
                  <a:lnTo>
                    <a:pt x="181" y="420"/>
                  </a:lnTo>
                  <a:lnTo>
                    <a:pt x="191" y="426"/>
                  </a:lnTo>
                  <a:lnTo>
                    <a:pt x="205" y="426"/>
                  </a:lnTo>
                  <a:lnTo>
                    <a:pt x="213" y="422"/>
                  </a:lnTo>
                  <a:lnTo>
                    <a:pt x="228" y="429"/>
                  </a:lnTo>
                  <a:lnTo>
                    <a:pt x="237" y="429"/>
                  </a:lnTo>
                  <a:lnTo>
                    <a:pt x="246" y="433"/>
                  </a:lnTo>
                  <a:lnTo>
                    <a:pt x="250" y="439"/>
                  </a:lnTo>
                  <a:lnTo>
                    <a:pt x="258" y="442"/>
                  </a:lnTo>
                  <a:lnTo>
                    <a:pt x="257" y="461"/>
                  </a:lnTo>
                  <a:lnTo>
                    <a:pt x="255" y="471"/>
                  </a:lnTo>
                  <a:lnTo>
                    <a:pt x="264" y="481"/>
                  </a:lnTo>
                  <a:lnTo>
                    <a:pt x="275" y="487"/>
                  </a:lnTo>
                  <a:lnTo>
                    <a:pt x="281" y="494"/>
                  </a:lnTo>
                  <a:lnTo>
                    <a:pt x="295" y="489"/>
                  </a:lnTo>
                  <a:lnTo>
                    <a:pt x="303" y="489"/>
                  </a:lnTo>
                  <a:lnTo>
                    <a:pt x="311" y="493"/>
                  </a:lnTo>
                  <a:lnTo>
                    <a:pt x="321" y="493"/>
                  </a:lnTo>
                  <a:lnTo>
                    <a:pt x="324" y="497"/>
                  </a:lnTo>
                  <a:lnTo>
                    <a:pt x="333" y="502"/>
                  </a:lnTo>
                  <a:lnTo>
                    <a:pt x="341" y="504"/>
                  </a:lnTo>
                  <a:lnTo>
                    <a:pt x="350" y="504"/>
                  </a:lnTo>
                  <a:lnTo>
                    <a:pt x="356" y="508"/>
                  </a:lnTo>
                  <a:lnTo>
                    <a:pt x="366" y="508"/>
                  </a:lnTo>
                  <a:lnTo>
                    <a:pt x="375" y="508"/>
                  </a:lnTo>
                  <a:lnTo>
                    <a:pt x="386" y="517"/>
                  </a:lnTo>
                  <a:lnTo>
                    <a:pt x="396" y="509"/>
                  </a:lnTo>
                  <a:lnTo>
                    <a:pt x="404" y="509"/>
                  </a:lnTo>
                  <a:lnTo>
                    <a:pt x="415" y="513"/>
                  </a:lnTo>
                  <a:lnTo>
                    <a:pt x="430" y="517"/>
                  </a:lnTo>
                  <a:lnTo>
                    <a:pt x="436" y="519"/>
                  </a:lnTo>
                  <a:lnTo>
                    <a:pt x="444" y="519"/>
                  </a:lnTo>
                  <a:lnTo>
                    <a:pt x="456" y="509"/>
                  </a:lnTo>
                  <a:lnTo>
                    <a:pt x="466" y="513"/>
                  </a:lnTo>
                  <a:lnTo>
                    <a:pt x="471" y="519"/>
                  </a:lnTo>
                  <a:lnTo>
                    <a:pt x="481" y="517"/>
                  </a:lnTo>
                  <a:lnTo>
                    <a:pt x="489" y="508"/>
                  </a:lnTo>
                  <a:lnTo>
                    <a:pt x="501" y="513"/>
                  </a:lnTo>
                  <a:lnTo>
                    <a:pt x="506" y="521"/>
                  </a:lnTo>
                  <a:lnTo>
                    <a:pt x="515" y="524"/>
                  </a:lnTo>
                  <a:lnTo>
                    <a:pt x="524" y="524"/>
                  </a:lnTo>
                  <a:lnTo>
                    <a:pt x="535" y="529"/>
                  </a:lnTo>
                  <a:lnTo>
                    <a:pt x="549" y="536"/>
                  </a:lnTo>
                  <a:lnTo>
                    <a:pt x="562" y="536"/>
                  </a:lnTo>
                  <a:lnTo>
                    <a:pt x="569" y="536"/>
                  </a:lnTo>
                  <a:lnTo>
                    <a:pt x="578" y="524"/>
                  </a:lnTo>
                  <a:lnTo>
                    <a:pt x="591" y="517"/>
                  </a:lnTo>
                  <a:lnTo>
                    <a:pt x="593" y="504"/>
                  </a:lnTo>
                  <a:lnTo>
                    <a:pt x="602" y="497"/>
                  </a:lnTo>
                  <a:lnTo>
                    <a:pt x="618" y="487"/>
                  </a:lnTo>
                  <a:lnTo>
                    <a:pt x="629" y="484"/>
                  </a:lnTo>
                  <a:lnTo>
                    <a:pt x="826" y="487"/>
                  </a:lnTo>
                  <a:lnTo>
                    <a:pt x="829" y="481"/>
                  </a:lnTo>
                  <a:lnTo>
                    <a:pt x="826" y="469"/>
                  </a:lnTo>
                  <a:lnTo>
                    <a:pt x="818" y="461"/>
                  </a:lnTo>
                  <a:lnTo>
                    <a:pt x="814" y="447"/>
                  </a:lnTo>
                  <a:lnTo>
                    <a:pt x="811" y="440"/>
                  </a:lnTo>
                  <a:lnTo>
                    <a:pt x="807" y="434"/>
                  </a:lnTo>
                  <a:lnTo>
                    <a:pt x="801" y="422"/>
                  </a:lnTo>
                  <a:lnTo>
                    <a:pt x="798" y="414"/>
                  </a:lnTo>
                  <a:lnTo>
                    <a:pt x="789" y="409"/>
                  </a:lnTo>
                  <a:lnTo>
                    <a:pt x="782" y="402"/>
                  </a:lnTo>
                  <a:lnTo>
                    <a:pt x="787" y="396"/>
                  </a:lnTo>
                  <a:lnTo>
                    <a:pt x="789" y="386"/>
                  </a:lnTo>
                  <a:lnTo>
                    <a:pt x="798" y="376"/>
                  </a:lnTo>
                  <a:lnTo>
                    <a:pt x="804" y="371"/>
                  </a:lnTo>
                  <a:lnTo>
                    <a:pt x="813" y="369"/>
                  </a:lnTo>
                  <a:lnTo>
                    <a:pt x="822" y="362"/>
                  </a:lnTo>
                  <a:lnTo>
                    <a:pt x="827" y="356"/>
                  </a:lnTo>
                  <a:lnTo>
                    <a:pt x="829" y="347"/>
                  </a:lnTo>
                  <a:lnTo>
                    <a:pt x="827" y="336"/>
                  </a:lnTo>
                  <a:lnTo>
                    <a:pt x="826" y="325"/>
                  </a:lnTo>
                  <a:lnTo>
                    <a:pt x="831" y="320"/>
                  </a:lnTo>
                  <a:lnTo>
                    <a:pt x="834" y="307"/>
                  </a:lnTo>
                  <a:lnTo>
                    <a:pt x="846" y="304"/>
                  </a:lnTo>
                  <a:lnTo>
                    <a:pt x="853" y="298"/>
                  </a:lnTo>
                  <a:lnTo>
                    <a:pt x="858" y="289"/>
                  </a:lnTo>
                  <a:lnTo>
                    <a:pt x="861" y="280"/>
                  </a:lnTo>
                  <a:lnTo>
                    <a:pt x="867" y="272"/>
                  </a:lnTo>
                  <a:lnTo>
                    <a:pt x="867" y="260"/>
                  </a:lnTo>
                  <a:lnTo>
                    <a:pt x="881" y="234"/>
                  </a:lnTo>
                  <a:lnTo>
                    <a:pt x="881" y="223"/>
                  </a:lnTo>
                  <a:lnTo>
                    <a:pt x="881" y="214"/>
                  </a:lnTo>
                  <a:lnTo>
                    <a:pt x="869" y="210"/>
                  </a:lnTo>
                  <a:lnTo>
                    <a:pt x="861" y="210"/>
                  </a:lnTo>
                  <a:lnTo>
                    <a:pt x="854" y="210"/>
                  </a:lnTo>
                  <a:lnTo>
                    <a:pt x="836" y="214"/>
                  </a:lnTo>
                  <a:lnTo>
                    <a:pt x="827" y="210"/>
                  </a:lnTo>
                  <a:lnTo>
                    <a:pt x="818" y="202"/>
                  </a:lnTo>
                  <a:lnTo>
                    <a:pt x="813" y="194"/>
                  </a:lnTo>
                  <a:lnTo>
                    <a:pt x="804" y="189"/>
                  </a:lnTo>
                  <a:lnTo>
                    <a:pt x="796" y="183"/>
                  </a:lnTo>
                  <a:lnTo>
                    <a:pt x="786" y="180"/>
                  </a:lnTo>
                  <a:lnTo>
                    <a:pt x="773" y="180"/>
                  </a:lnTo>
                  <a:lnTo>
                    <a:pt x="764" y="180"/>
                  </a:lnTo>
                  <a:lnTo>
                    <a:pt x="756" y="182"/>
                  </a:lnTo>
                  <a:lnTo>
                    <a:pt x="746" y="182"/>
                  </a:lnTo>
                  <a:lnTo>
                    <a:pt x="738" y="182"/>
                  </a:lnTo>
                  <a:lnTo>
                    <a:pt x="731" y="172"/>
                  </a:lnTo>
                  <a:lnTo>
                    <a:pt x="728" y="165"/>
                  </a:lnTo>
                  <a:lnTo>
                    <a:pt x="718" y="160"/>
                  </a:lnTo>
                  <a:lnTo>
                    <a:pt x="691" y="147"/>
                  </a:lnTo>
                  <a:lnTo>
                    <a:pt x="682" y="148"/>
                  </a:lnTo>
                  <a:lnTo>
                    <a:pt x="674" y="155"/>
                  </a:lnTo>
                  <a:lnTo>
                    <a:pt x="662" y="152"/>
                  </a:lnTo>
                  <a:lnTo>
                    <a:pt x="651" y="148"/>
                  </a:lnTo>
                  <a:lnTo>
                    <a:pt x="636" y="142"/>
                  </a:lnTo>
                  <a:lnTo>
                    <a:pt x="624" y="140"/>
                  </a:lnTo>
                  <a:lnTo>
                    <a:pt x="618" y="140"/>
                  </a:lnTo>
                  <a:lnTo>
                    <a:pt x="606" y="132"/>
                  </a:lnTo>
                  <a:lnTo>
                    <a:pt x="598" y="134"/>
                  </a:lnTo>
                  <a:lnTo>
                    <a:pt x="591" y="143"/>
                  </a:lnTo>
                  <a:lnTo>
                    <a:pt x="582" y="148"/>
                  </a:lnTo>
                  <a:lnTo>
                    <a:pt x="576" y="155"/>
                  </a:lnTo>
                  <a:lnTo>
                    <a:pt x="569" y="160"/>
                  </a:lnTo>
                  <a:lnTo>
                    <a:pt x="561" y="155"/>
                  </a:lnTo>
                  <a:lnTo>
                    <a:pt x="553" y="152"/>
                  </a:lnTo>
                  <a:lnTo>
                    <a:pt x="544" y="148"/>
                  </a:lnTo>
                  <a:lnTo>
                    <a:pt x="533" y="147"/>
                  </a:lnTo>
                  <a:lnTo>
                    <a:pt x="524" y="152"/>
                  </a:lnTo>
                  <a:lnTo>
                    <a:pt x="516" y="152"/>
                  </a:lnTo>
                  <a:lnTo>
                    <a:pt x="511" y="162"/>
                  </a:lnTo>
                  <a:lnTo>
                    <a:pt x="501" y="160"/>
                  </a:lnTo>
                  <a:lnTo>
                    <a:pt x="496" y="147"/>
                  </a:lnTo>
                  <a:lnTo>
                    <a:pt x="488" y="147"/>
                  </a:lnTo>
                  <a:lnTo>
                    <a:pt x="481" y="142"/>
                  </a:lnTo>
                  <a:lnTo>
                    <a:pt x="473" y="142"/>
                  </a:lnTo>
                  <a:lnTo>
                    <a:pt x="469" y="132"/>
                  </a:lnTo>
                  <a:lnTo>
                    <a:pt x="458" y="128"/>
                  </a:lnTo>
                  <a:lnTo>
                    <a:pt x="444" y="128"/>
                  </a:lnTo>
                  <a:lnTo>
                    <a:pt x="435" y="132"/>
                  </a:lnTo>
                  <a:lnTo>
                    <a:pt x="430" y="123"/>
                  </a:lnTo>
                  <a:lnTo>
                    <a:pt x="411" y="115"/>
                  </a:lnTo>
                  <a:lnTo>
                    <a:pt x="406" y="110"/>
                  </a:lnTo>
                  <a:lnTo>
                    <a:pt x="401" y="100"/>
                  </a:lnTo>
                  <a:lnTo>
                    <a:pt x="393" y="92"/>
                  </a:lnTo>
                  <a:lnTo>
                    <a:pt x="391" y="83"/>
                  </a:lnTo>
                  <a:lnTo>
                    <a:pt x="388" y="70"/>
                  </a:lnTo>
                  <a:lnTo>
                    <a:pt x="376" y="61"/>
                  </a:lnTo>
                  <a:lnTo>
                    <a:pt x="368" y="53"/>
                  </a:lnTo>
                  <a:lnTo>
                    <a:pt x="278" y="53"/>
                  </a:lnTo>
                  <a:lnTo>
                    <a:pt x="248" y="52"/>
                  </a:lnTo>
                  <a:lnTo>
                    <a:pt x="221" y="20"/>
                  </a:lnTo>
                  <a:lnTo>
                    <a:pt x="201" y="0"/>
                  </a:lnTo>
                  <a:lnTo>
                    <a:pt x="181" y="20"/>
                  </a:lnTo>
                  <a:lnTo>
                    <a:pt x="190" y="21"/>
                  </a:lnTo>
                  <a:lnTo>
                    <a:pt x="198" y="21"/>
                  </a:lnTo>
                  <a:lnTo>
                    <a:pt x="210" y="30"/>
                  </a:lnTo>
                  <a:lnTo>
                    <a:pt x="195" y="47"/>
                  </a:lnTo>
                  <a:lnTo>
                    <a:pt x="186" y="52"/>
                  </a:lnTo>
                  <a:lnTo>
                    <a:pt x="173" y="40"/>
                  </a:lnTo>
                  <a:lnTo>
                    <a:pt x="163" y="37"/>
                  </a:lnTo>
                  <a:lnTo>
                    <a:pt x="113" y="0"/>
                  </a:lnTo>
                  <a:lnTo>
                    <a:pt x="128" y="25"/>
                  </a:lnTo>
                  <a:lnTo>
                    <a:pt x="130" y="33"/>
                  </a:lnTo>
                  <a:lnTo>
                    <a:pt x="118" y="47"/>
                  </a:lnTo>
                  <a:lnTo>
                    <a:pt x="110" y="61"/>
                  </a:lnTo>
                  <a:lnTo>
                    <a:pt x="106" y="80"/>
                  </a:lnTo>
                  <a:lnTo>
                    <a:pt x="97" y="88"/>
                  </a:lnTo>
                  <a:lnTo>
                    <a:pt x="88" y="123"/>
                  </a:lnTo>
                  <a:lnTo>
                    <a:pt x="75" y="127"/>
                  </a:lnTo>
                  <a:lnTo>
                    <a:pt x="66" y="142"/>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103" name="Freeform 102"/>
            <p:cNvSpPr>
              <a:spLocks/>
            </p:cNvSpPr>
            <p:nvPr/>
          </p:nvSpPr>
          <p:spPr bwMode="auto">
            <a:xfrm>
              <a:off x="2849294" y="3483312"/>
              <a:ext cx="167165" cy="193621"/>
            </a:xfrm>
            <a:custGeom>
              <a:avLst/>
              <a:gdLst/>
              <a:ahLst/>
              <a:cxnLst>
                <a:cxn ang="0">
                  <a:pos x="97" y="0"/>
                </a:cxn>
                <a:cxn ang="0">
                  <a:pos x="10" y="33"/>
                </a:cxn>
                <a:cxn ang="0">
                  <a:pos x="28" y="52"/>
                </a:cxn>
                <a:cxn ang="0">
                  <a:pos x="28" y="102"/>
                </a:cxn>
                <a:cxn ang="0">
                  <a:pos x="13" y="117"/>
                </a:cxn>
                <a:cxn ang="0">
                  <a:pos x="0" y="140"/>
                </a:cxn>
                <a:cxn ang="0">
                  <a:pos x="12" y="164"/>
                </a:cxn>
                <a:cxn ang="0">
                  <a:pos x="17" y="185"/>
                </a:cxn>
                <a:cxn ang="0">
                  <a:pos x="35" y="209"/>
                </a:cxn>
                <a:cxn ang="0">
                  <a:pos x="54" y="199"/>
                </a:cxn>
                <a:cxn ang="0">
                  <a:pos x="61" y="174"/>
                </a:cxn>
                <a:cxn ang="0">
                  <a:pos x="68" y="154"/>
                </a:cxn>
                <a:cxn ang="0">
                  <a:pos x="61" y="137"/>
                </a:cxn>
                <a:cxn ang="0">
                  <a:pos x="48" y="120"/>
                </a:cxn>
                <a:cxn ang="0">
                  <a:pos x="74" y="60"/>
                </a:cxn>
                <a:cxn ang="0">
                  <a:pos x="96" y="45"/>
                </a:cxn>
                <a:cxn ang="0">
                  <a:pos x="130" y="28"/>
                </a:cxn>
                <a:cxn ang="0">
                  <a:pos x="130" y="41"/>
                </a:cxn>
                <a:cxn ang="0">
                  <a:pos x="116" y="70"/>
                </a:cxn>
                <a:cxn ang="0">
                  <a:pos x="101" y="82"/>
                </a:cxn>
                <a:cxn ang="0">
                  <a:pos x="102" y="112"/>
                </a:cxn>
                <a:cxn ang="0">
                  <a:pos x="102" y="123"/>
                </a:cxn>
                <a:cxn ang="0">
                  <a:pos x="151" y="174"/>
                </a:cxn>
                <a:cxn ang="0">
                  <a:pos x="151" y="154"/>
                </a:cxn>
                <a:cxn ang="0">
                  <a:pos x="121" y="130"/>
                </a:cxn>
                <a:cxn ang="0">
                  <a:pos x="130" y="123"/>
                </a:cxn>
                <a:cxn ang="0">
                  <a:pos x="151" y="134"/>
                </a:cxn>
                <a:cxn ang="0">
                  <a:pos x="166" y="140"/>
                </a:cxn>
                <a:cxn ang="0">
                  <a:pos x="185" y="123"/>
                </a:cxn>
                <a:cxn ang="0">
                  <a:pos x="166" y="90"/>
                </a:cxn>
                <a:cxn ang="0">
                  <a:pos x="178" y="60"/>
                </a:cxn>
                <a:cxn ang="0">
                  <a:pos x="193" y="41"/>
                </a:cxn>
                <a:cxn ang="0">
                  <a:pos x="181" y="25"/>
                </a:cxn>
                <a:cxn ang="0">
                  <a:pos x="186" y="3"/>
                </a:cxn>
              </a:cxnLst>
              <a:rect l="0" t="0" r="r" b="b"/>
              <a:pathLst>
                <a:path w="194" h="215">
                  <a:moveTo>
                    <a:pt x="186" y="3"/>
                  </a:moveTo>
                  <a:lnTo>
                    <a:pt x="97" y="0"/>
                  </a:lnTo>
                  <a:lnTo>
                    <a:pt x="12" y="0"/>
                  </a:lnTo>
                  <a:lnTo>
                    <a:pt x="10" y="33"/>
                  </a:lnTo>
                  <a:lnTo>
                    <a:pt x="10" y="41"/>
                  </a:lnTo>
                  <a:lnTo>
                    <a:pt x="28" y="52"/>
                  </a:lnTo>
                  <a:lnTo>
                    <a:pt x="25" y="78"/>
                  </a:lnTo>
                  <a:lnTo>
                    <a:pt x="28" y="102"/>
                  </a:lnTo>
                  <a:lnTo>
                    <a:pt x="25" y="107"/>
                  </a:lnTo>
                  <a:lnTo>
                    <a:pt x="13" y="117"/>
                  </a:lnTo>
                  <a:lnTo>
                    <a:pt x="8" y="127"/>
                  </a:lnTo>
                  <a:lnTo>
                    <a:pt x="0" y="140"/>
                  </a:lnTo>
                  <a:lnTo>
                    <a:pt x="1" y="154"/>
                  </a:lnTo>
                  <a:lnTo>
                    <a:pt x="12" y="164"/>
                  </a:lnTo>
                  <a:lnTo>
                    <a:pt x="17" y="174"/>
                  </a:lnTo>
                  <a:lnTo>
                    <a:pt x="17" y="185"/>
                  </a:lnTo>
                  <a:lnTo>
                    <a:pt x="27" y="191"/>
                  </a:lnTo>
                  <a:lnTo>
                    <a:pt x="35" y="209"/>
                  </a:lnTo>
                  <a:lnTo>
                    <a:pt x="45" y="214"/>
                  </a:lnTo>
                  <a:lnTo>
                    <a:pt x="54" y="199"/>
                  </a:lnTo>
                  <a:lnTo>
                    <a:pt x="54" y="182"/>
                  </a:lnTo>
                  <a:lnTo>
                    <a:pt x="61" y="174"/>
                  </a:lnTo>
                  <a:lnTo>
                    <a:pt x="70" y="167"/>
                  </a:lnTo>
                  <a:lnTo>
                    <a:pt x="68" y="154"/>
                  </a:lnTo>
                  <a:lnTo>
                    <a:pt x="70" y="147"/>
                  </a:lnTo>
                  <a:lnTo>
                    <a:pt x="61" y="137"/>
                  </a:lnTo>
                  <a:lnTo>
                    <a:pt x="54" y="130"/>
                  </a:lnTo>
                  <a:lnTo>
                    <a:pt x="48" y="120"/>
                  </a:lnTo>
                  <a:lnTo>
                    <a:pt x="59" y="92"/>
                  </a:lnTo>
                  <a:lnTo>
                    <a:pt x="74" y="60"/>
                  </a:lnTo>
                  <a:lnTo>
                    <a:pt x="89" y="54"/>
                  </a:lnTo>
                  <a:lnTo>
                    <a:pt x="96" y="45"/>
                  </a:lnTo>
                  <a:lnTo>
                    <a:pt x="106" y="37"/>
                  </a:lnTo>
                  <a:lnTo>
                    <a:pt x="130" y="28"/>
                  </a:lnTo>
                  <a:lnTo>
                    <a:pt x="137" y="37"/>
                  </a:lnTo>
                  <a:lnTo>
                    <a:pt x="130" y="41"/>
                  </a:lnTo>
                  <a:lnTo>
                    <a:pt x="106" y="67"/>
                  </a:lnTo>
                  <a:lnTo>
                    <a:pt x="116" y="70"/>
                  </a:lnTo>
                  <a:lnTo>
                    <a:pt x="116" y="78"/>
                  </a:lnTo>
                  <a:lnTo>
                    <a:pt x="101" y="82"/>
                  </a:lnTo>
                  <a:lnTo>
                    <a:pt x="97" y="100"/>
                  </a:lnTo>
                  <a:lnTo>
                    <a:pt x="102" y="112"/>
                  </a:lnTo>
                  <a:lnTo>
                    <a:pt x="116" y="120"/>
                  </a:lnTo>
                  <a:lnTo>
                    <a:pt x="102" y="123"/>
                  </a:lnTo>
                  <a:lnTo>
                    <a:pt x="126" y="147"/>
                  </a:lnTo>
                  <a:lnTo>
                    <a:pt x="151" y="174"/>
                  </a:lnTo>
                  <a:lnTo>
                    <a:pt x="158" y="157"/>
                  </a:lnTo>
                  <a:lnTo>
                    <a:pt x="151" y="154"/>
                  </a:lnTo>
                  <a:lnTo>
                    <a:pt x="132" y="130"/>
                  </a:lnTo>
                  <a:lnTo>
                    <a:pt x="121" y="130"/>
                  </a:lnTo>
                  <a:lnTo>
                    <a:pt x="121" y="123"/>
                  </a:lnTo>
                  <a:lnTo>
                    <a:pt x="130" y="123"/>
                  </a:lnTo>
                  <a:lnTo>
                    <a:pt x="139" y="127"/>
                  </a:lnTo>
                  <a:lnTo>
                    <a:pt x="151" y="134"/>
                  </a:lnTo>
                  <a:lnTo>
                    <a:pt x="158" y="144"/>
                  </a:lnTo>
                  <a:lnTo>
                    <a:pt x="166" y="140"/>
                  </a:lnTo>
                  <a:lnTo>
                    <a:pt x="174" y="127"/>
                  </a:lnTo>
                  <a:lnTo>
                    <a:pt x="185" y="123"/>
                  </a:lnTo>
                  <a:lnTo>
                    <a:pt x="185" y="110"/>
                  </a:lnTo>
                  <a:lnTo>
                    <a:pt x="166" y="90"/>
                  </a:lnTo>
                  <a:lnTo>
                    <a:pt x="170" y="74"/>
                  </a:lnTo>
                  <a:lnTo>
                    <a:pt x="178" y="60"/>
                  </a:lnTo>
                  <a:lnTo>
                    <a:pt x="185" y="50"/>
                  </a:lnTo>
                  <a:lnTo>
                    <a:pt x="193" y="41"/>
                  </a:lnTo>
                  <a:lnTo>
                    <a:pt x="188" y="32"/>
                  </a:lnTo>
                  <a:lnTo>
                    <a:pt x="181" y="25"/>
                  </a:lnTo>
                  <a:lnTo>
                    <a:pt x="186" y="15"/>
                  </a:lnTo>
                  <a:lnTo>
                    <a:pt x="186" y="3"/>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104" name="Freeform 103"/>
            <p:cNvSpPr>
              <a:spLocks/>
            </p:cNvSpPr>
            <p:nvPr/>
          </p:nvSpPr>
          <p:spPr bwMode="auto">
            <a:xfrm>
              <a:off x="2905304" y="3640009"/>
              <a:ext cx="45669" cy="35122"/>
            </a:xfrm>
            <a:custGeom>
              <a:avLst/>
              <a:gdLst/>
              <a:ahLst/>
              <a:cxnLst>
                <a:cxn ang="0">
                  <a:pos x="31" y="7"/>
                </a:cxn>
                <a:cxn ang="0">
                  <a:pos x="34" y="16"/>
                </a:cxn>
                <a:cxn ang="0">
                  <a:pos x="43" y="16"/>
                </a:cxn>
                <a:cxn ang="0">
                  <a:pos x="52" y="26"/>
                </a:cxn>
                <a:cxn ang="0">
                  <a:pos x="26" y="38"/>
                </a:cxn>
                <a:cxn ang="0">
                  <a:pos x="10" y="31"/>
                </a:cxn>
                <a:cxn ang="0">
                  <a:pos x="0" y="26"/>
                </a:cxn>
                <a:cxn ang="0">
                  <a:pos x="5" y="19"/>
                </a:cxn>
                <a:cxn ang="0">
                  <a:pos x="14" y="9"/>
                </a:cxn>
                <a:cxn ang="0">
                  <a:pos x="16" y="0"/>
                </a:cxn>
                <a:cxn ang="0">
                  <a:pos x="27" y="0"/>
                </a:cxn>
                <a:cxn ang="0">
                  <a:pos x="31" y="7"/>
                </a:cxn>
              </a:cxnLst>
              <a:rect l="0" t="0" r="r" b="b"/>
              <a:pathLst>
                <a:path w="53" h="39">
                  <a:moveTo>
                    <a:pt x="31" y="7"/>
                  </a:moveTo>
                  <a:lnTo>
                    <a:pt x="34" y="16"/>
                  </a:lnTo>
                  <a:lnTo>
                    <a:pt x="43" y="16"/>
                  </a:lnTo>
                  <a:lnTo>
                    <a:pt x="52" y="26"/>
                  </a:lnTo>
                  <a:lnTo>
                    <a:pt x="26" y="38"/>
                  </a:lnTo>
                  <a:lnTo>
                    <a:pt x="10" y="31"/>
                  </a:lnTo>
                  <a:lnTo>
                    <a:pt x="0" y="26"/>
                  </a:lnTo>
                  <a:lnTo>
                    <a:pt x="5" y="19"/>
                  </a:lnTo>
                  <a:lnTo>
                    <a:pt x="14" y="9"/>
                  </a:lnTo>
                  <a:lnTo>
                    <a:pt x="16" y="0"/>
                  </a:lnTo>
                  <a:lnTo>
                    <a:pt x="27" y="0"/>
                  </a:lnTo>
                  <a:lnTo>
                    <a:pt x="31" y="7"/>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105" name="Freeform 104"/>
            <p:cNvSpPr>
              <a:spLocks/>
            </p:cNvSpPr>
            <p:nvPr/>
          </p:nvSpPr>
          <p:spPr bwMode="auto">
            <a:xfrm>
              <a:off x="2757096" y="2523311"/>
              <a:ext cx="68935" cy="37823"/>
            </a:xfrm>
            <a:custGeom>
              <a:avLst/>
              <a:gdLst/>
              <a:ahLst/>
              <a:cxnLst>
                <a:cxn ang="0">
                  <a:pos x="64" y="26"/>
                </a:cxn>
                <a:cxn ang="0">
                  <a:pos x="54" y="29"/>
                </a:cxn>
                <a:cxn ang="0">
                  <a:pos x="49" y="41"/>
                </a:cxn>
                <a:cxn ang="0">
                  <a:pos x="32" y="36"/>
                </a:cxn>
                <a:cxn ang="0">
                  <a:pos x="27" y="34"/>
                </a:cxn>
                <a:cxn ang="0">
                  <a:pos x="20" y="26"/>
                </a:cxn>
                <a:cxn ang="0">
                  <a:pos x="28" y="29"/>
                </a:cxn>
                <a:cxn ang="0">
                  <a:pos x="10" y="10"/>
                </a:cxn>
                <a:cxn ang="0">
                  <a:pos x="0" y="13"/>
                </a:cxn>
                <a:cxn ang="0">
                  <a:pos x="1" y="6"/>
                </a:cxn>
                <a:cxn ang="0">
                  <a:pos x="10" y="6"/>
                </a:cxn>
                <a:cxn ang="0">
                  <a:pos x="21" y="0"/>
                </a:cxn>
                <a:cxn ang="0">
                  <a:pos x="30" y="0"/>
                </a:cxn>
                <a:cxn ang="0">
                  <a:pos x="54" y="6"/>
                </a:cxn>
                <a:cxn ang="0">
                  <a:pos x="60" y="13"/>
                </a:cxn>
                <a:cxn ang="0">
                  <a:pos x="62" y="6"/>
                </a:cxn>
                <a:cxn ang="0">
                  <a:pos x="71" y="6"/>
                </a:cxn>
                <a:cxn ang="0">
                  <a:pos x="79" y="11"/>
                </a:cxn>
                <a:cxn ang="0">
                  <a:pos x="72" y="18"/>
                </a:cxn>
                <a:cxn ang="0">
                  <a:pos x="64" y="26"/>
                </a:cxn>
              </a:cxnLst>
              <a:rect l="0" t="0" r="r" b="b"/>
              <a:pathLst>
                <a:path w="80" h="42">
                  <a:moveTo>
                    <a:pt x="64" y="26"/>
                  </a:moveTo>
                  <a:lnTo>
                    <a:pt x="54" y="29"/>
                  </a:lnTo>
                  <a:lnTo>
                    <a:pt x="49" y="41"/>
                  </a:lnTo>
                  <a:lnTo>
                    <a:pt x="32" y="36"/>
                  </a:lnTo>
                  <a:lnTo>
                    <a:pt x="27" y="34"/>
                  </a:lnTo>
                  <a:lnTo>
                    <a:pt x="20" y="26"/>
                  </a:lnTo>
                  <a:lnTo>
                    <a:pt x="28" y="29"/>
                  </a:lnTo>
                  <a:lnTo>
                    <a:pt x="10" y="10"/>
                  </a:lnTo>
                  <a:lnTo>
                    <a:pt x="0" y="13"/>
                  </a:lnTo>
                  <a:lnTo>
                    <a:pt x="1" y="6"/>
                  </a:lnTo>
                  <a:lnTo>
                    <a:pt x="10" y="6"/>
                  </a:lnTo>
                  <a:lnTo>
                    <a:pt x="21" y="0"/>
                  </a:lnTo>
                  <a:lnTo>
                    <a:pt x="30" y="0"/>
                  </a:lnTo>
                  <a:lnTo>
                    <a:pt x="54" y="6"/>
                  </a:lnTo>
                  <a:lnTo>
                    <a:pt x="60" y="13"/>
                  </a:lnTo>
                  <a:lnTo>
                    <a:pt x="62" y="6"/>
                  </a:lnTo>
                  <a:lnTo>
                    <a:pt x="71" y="6"/>
                  </a:lnTo>
                  <a:lnTo>
                    <a:pt x="79" y="11"/>
                  </a:lnTo>
                  <a:lnTo>
                    <a:pt x="72" y="18"/>
                  </a:lnTo>
                  <a:lnTo>
                    <a:pt x="64" y="26"/>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106" name="Freeform 105"/>
            <p:cNvSpPr>
              <a:spLocks/>
            </p:cNvSpPr>
            <p:nvPr/>
          </p:nvSpPr>
          <p:spPr bwMode="auto">
            <a:xfrm>
              <a:off x="2660587" y="2500797"/>
              <a:ext cx="132698" cy="143190"/>
            </a:xfrm>
            <a:custGeom>
              <a:avLst/>
              <a:gdLst/>
              <a:ahLst/>
              <a:cxnLst>
                <a:cxn ang="0">
                  <a:pos x="118" y="153"/>
                </a:cxn>
                <a:cxn ang="0">
                  <a:pos x="103" y="148"/>
                </a:cxn>
                <a:cxn ang="0">
                  <a:pos x="95" y="150"/>
                </a:cxn>
                <a:cxn ang="0">
                  <a:pos x="75" y="133"/>
                </a:cxn>
                <a:cxn ang="0">
                  <a:pos x="75" y="124"/>
                </a:cxn>
                <a:cxn ang="0">
                  <a:pos x="69" y="133"/>
                </a:cxn>
                <a:cxn ang="0">
                  <a:pos x="30" y="113"/>
                </a:cxn>
                <a:cxn ang="0">
                  <a:pos x="8" y="81"/>
                </a:cxn>
                <a:cxn ang="0">
                  <a:pos x="8" y="70"/>
                </a:cxn>
                <a:cxn ang="0">
                  <a:pos x="0" y="58"/>
                </a:cxn>
                <a:cxn ang="0">
                  <a:pos x="0" y="37"/>
                </a:cxn>
                <a:cxn ang="0">
                  <a:pos x="1" y="28"/>
                </a:cxn>
                <a:cxn ang="0">
                  <a:pos x="8" y="13"/>
                </a:cxn>
                <a:cxn ang="0">
                  <a:pos x="15" y="10"/>
                </a:cxn>
                <a:cxn ang="0">
                  <a:pos x="20" y="0"/>
                </a:cxn>
                <a:cxn ang="0">
                  <a:pos x="44" y="3"/>
                </a:cxn>
                <a:cxn ang="0">
                  <a:pos x="53" y="8"/>
                </a:cxn>
                <a:cxn ang="0">
                  <a:pos x="53" y="18"/>
                </a:cxn>
                <a:cxn ang="0">
                  <a:pos x="68" y="32"/>
                </a:cxn>
                <a:cxn ang="0">
                  <a:pos x="89" y="52"/>
                </a:cxn>
                <a:cxn ang="0">
                  <a:pos x="107" y="58"/>
                </a:cxn>
                <a:cxn ang="0">
                  <a:pos x="118" y="63"/>
                </a:cxn>
                <a:cxn ang="0">
                  <a:pos x="107" y="75"/>
                </a:cxn>
                <a:cxn ang="0">
                  <a:pos x="120" y="86"/>
                </a:cxn>
                <a:cxn ang="0">
                  <a:pos x="133" y="81"/>
                </a:cxn>
                <a:cxn ang="0">
                  <a:pos x="139" y="88"/>
                </a:cxn>
                <a:cxn ang="0">
                  <a:pos x="130" y="99"/>
                </a:cxn>
                <a:cxn ang="0">
                  <a:pos x="114" y="95"/>
                </a:cxn>
                <a:cxn ang="0">
                  <a:pos x="105" y="101"/>
                </a:cxn>
                <a:cxn ang="0">
                  <a:pos x="107" y="121"/>
                </a:cxn>
                <a:cxn ang="0">
                  <a:pos x="114" y="130"/>
                </a:cxn>
                <a:cxn ang="0">
                  <a:pos x="118" y="139"/>
                </a:cxn>
                <a:cxn ang="0">
                  <a:pos x="126" y="144"/>
                </a:cxn>
                <a:cxn ang="0">
                  <a:pos x="141" y="148"/>
                </a:cxn>
                <a:cxn ang="0">
                  <a:pos x="146" y="139"/>
                </a:cxn>
                <a:cxn ang="0">
                  <a:pos x="153" y="144"/>
                </a:cxn>
                <a:cxn ang="0">
                  <a:pos x="150" y="158"/>
                </a:cxn>
                <a:cxn ang="0">
                  <a:pos x="134" y="153"/>
                </a:cxn>
                <a:cxn ang="0">
                  <a:pos x="118" y="153"/>
                </a:cxn>
              </a:cxnLst>
              <a:rect l="0" t="0" r="r" b="b"/>
              <a:pathLst>
                <a:path w="154" h="159">
                  <a:moveTo>
                    <a:pt x="118" y="153"/>
                  </a:moveTo>
                  <a:lnTo>
                    <a:pt x="103" y="148"/>
                  </a:lnTo>
                  <a:lnTo>
                    <a:pt x="95" y="150"/>
                  </a:lnTo>
                  <a:lnTo>
                    <a:pt x="75" y="133"/>
                  </a:lnTo>
                  <a:lnTo>
                    <a:pt x="75" y="124"/>
                  </a:lnTo>
                  <a:lnTo>
                    <a:pt x="69" y="133"/>
                  </a:lnTo>
                  <a:lnTo>
                    <a:pt x="30" y="113"/>
                  </a:lnTo>
                  <a:lnTo>
                    <a:pt x="8" y="81"/>
                  </a:lnTo>
                  <a:lnTo>
                    <a:pt x="8" y="70"/>
                  </a:lnTo>
                  <a:lnTo>
                    <a:pt x="0" y="58"/>
                  </a:lnTo>
                  <a:lnTo>
                    <a:pt x="0" y="37"/>
                  </a:lnTo>
                  <a:lnTo>
                    <a:pt x="1" y="28"/>
                  </a:lnTo>
                  <a:lnTo>
                    <a:pt x="8" y="13"/>
                  </a:lnTo>
                  <a:lnTo>
                    <a:pt x="15" y="10"/>
                  </a:lnTo>
                  <a:lnTo>
                    <a:pt x="20" y="0"/>
                  </a:lnTo>
                  <a:lnTo>
                    <a:pt x="44" y="3"/>
                  </a:lnTo>
                  <a:lnTo>
                    <a:pt x="53" y="8"/>
                  </a:lnTo>
                  <a:lnTo>
                    <a:pt x="53" y="18"/>
                  </a:lnTo>
                  <a:lnTo>
                    <a:pt x="68" y="32"/>
                  </a:lnTo>
                  <a:lnTo>
                    <a:pt x="89" y="52"/>
                  </a:lnTo>
                  <a:lnTo>
                    <a:pt x="107" y="58"/>
                  </a:lnTo>
                  <a:lnTo>
                    <a:pt x="118" y="63"/>
                  </a:lnTo>
                  <a:lnTo>
                    <a:pt x="107" y="75"/>
                  </a:lnTo>
                  <a:lnTo>
                    <a:pt x="120" y="86"/>
                  </a:lnTo>
                  <a:lnTo>
                    <a:pt x="133" y="81"/>
                  </a:lnTo>
                  <a:lnTo>
                    <a:pt x="139" y="88"/>
                  </a:lnTo>
                  <a:lnTo>
                    <a:pt x="130" y="99"/>
                  </a:lnTo>
                  <a:lnTo>
                    <a:pt x="114" y="95"/>
                  </a:lnTo>
                  <a:lnTo>
                    <a:pt x="105" y="101"/>
                  </a:lnTo>
                  <a:lnTo>
                    <a:pt x="107" y="121"/>
                  </a:lnTo>
                  <a:lnTo>
                    <a:pt x="114" y="130"/>
                  </a:lnTo>
                  <a:lnTo>
                    <a:pt x="118" y="139"/>
                  </a:lnTo>
                  <a:lnTo>
                    <a:pt x="126" y="144"/>
                  </a:lnTo>
                  <a:lnTo>
                    <a:pt x="141" y="148"/>
                  </a:lnTo>
                  <a:lnTo>
                    <a:pt x="146" y="139"/>
                  </a:lnTo>
                  <a:lnTo>
                    <a:pt x="153" y="144"/>
                  </a:lnTo>
                  <a:lnTo>
                    <a:pt x="150" y="158"/>
                  </a:lnTo>
                  <a:lnTo>
                    <a:pt x="134" y="153"/>
                  </a:lnTo>
                  <a:lnTo>
                    <a:pt x="118" y="153"/>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107" name="Freeform 106"/>
            <p:cNvSpPr>
              <a:spLocks/>
            </p:cNvSpPr>
            <p:nvPr/>
          </p:nvSpPr>
          <p:spPr bwMode="auto">
            <a:xfrm>
              <a:off x="2801902" y="2541322"/>
              <a:ext cx="87029" cy="122476"/>
            </a:xfrm>
            <a:custGeom>
              <a:avLst/>
              <a:gdLst/>
              <a:ahLst/>
              <a:cxnLst>
                <a:cxn ang="0">
                  <a:pos x="75" y="108"/>
                </a:cxn>
                <a:cxn ang="0">
                  <a:pos x="83" y="98"/>
                </a:cxn>
                <a:cxn ang="0">
                  <a:pos x="80" y="85"/>
                </a:cxn>
                <a:cxn ang="0">
                  <a:pos x="88" y="85"/>
                </a:cxn>
                <a:cxn ang="0">
                  <a:pos x="88" y="98"/>
                </a:cxn>
                <a:cxn ang="0">
                  <a:pos x="100" y="105"/>
                </a:cxn>
                <a:cxn ang="0">
                  <a:pos x="97" y="121"/>
                </a:cxn>
                <a:cxn ang="0">
                  <a:pos x="92" y="130"/>
                </a:cxn>
                <a:cxn ang="0">
                  <a:pos x="83" y="125"/>
                </a:cxn>
                <a:cxn ang="0">
                  <a:pos x="75" y="130"/>
                </a:cxn>
                <a:cxn ang="0">
                  <a:pos x="66" y="130"/>
                </a:cxn>
                <a:cxn ang="0">
                  <a:pos x="55" y="135"/>
                </a:cxn>
                <a:cxn ang="0">
                  <a:pos x="40" y="135"/>
                </a:cxn>
                <a:cxn ang="0">
                  <a:pos x="50" y="125"/>
                </a:cxn>
                <a:cxn ang="0">
                  <a:pos x="43" y="121"/>
                </a:cxn>
                <a:cxn ang="0">
                  <a:pos x="53" y="116"/>
                </a:cxn>
                <a:cxn ang="0">
                  <a:pos x="46" y="110"/>
                </a:cxn>
                <a:cxn ang="0">
                  <a:pos x="33" y="110"/>
                </a:cxn>
                <a:cxn ang="0">
                  <a:pos x="21" y="108"/>
                </a:cxn>
                <a:cxn ang="0">
                  <a:pos x="17" y="100"/>
                </a:cxn>
                <a:cxn ang="0">
                  <a:pos x="6" y="100"/>
                </a:cxn>
                <a:cxn ang="0">
                  <a:pos x="0" y="80"/>
                </a:cxn>
                <a:cxn ang="0">
                  <a:pos x="10" y="46"/>
                </a:cxn>
                <a:cxn ang="0">
                  <a:pos x="17" y="41"/>
                </a:cxn>
                <a:cxn ang="0">
                  <a:pos x="15" y="21"/>
                </a:cxn>
                <a:cxn ang="0">
                  <a:pos x="23" y="17"/>
                </a:cxn>
                <a:cxn ang="0">
                  <a:pos x="33" y="12"/>
                </a:cxn>
                <a:cxn ang="0">
                  <a:pos x="33" y="1"/>
                </a:cxn>
                <a:cxn ang="0">
                  <a:pos x="43" y="0"/>
                </a:cxn>
                <a:cxn ang="0">
                  <a:pos x="41" y="6"/>
                </a:cxn>
                <a:cxn ang="0">
                  <a:pos x="43" y="15"/>
                </a:cxn>
                <a:cxn ang="0">
                  <a:pos x="48" y="3"/>
                </a:cxn>
                <a:cxn ang="0">
                  <a:pos x="53" y="12"/>
                </a:cxn>
                <a:cxn ang="0">
                  <a:pos x="46" y="25"/>
                </a:cxn>
                <a:cxn ang="0">
                  <a:pos x="60" y="26"/>
                </a:cxn>
                <a:cxn ang="0">
                  <a:pos x="53" y="32"/>
                </a:cxn>
                <a:cxn ang="0">
                  <a:pos x="55" y="50"/>
                </a:cxn>
                <a:cxn ang="0">
                  <a:pos x="50" y="55"/>
                </a:cxn>
                <a:cxn ang="0">
                  <a:pos x="55" y="70"/>
                </a:cxn>
                <a:cxn ang="0">
                  <a:pos x="61" y="75"/>
                </a:cxn>
                <a:cxn ang="0">
                  <a:pos x="65" y="85"/>
                </a:cxn>
                <a:cxn ang="0">
                  <a:pos x="60" y="93"/>
                </a:cxn>
                <a:cxn ang="0">
                  <a:pos x="70" y="100"/>
                </a:cxn>
                <a:cxn ang="0">
                  <a:pos x="66" y="108"/>
                </a:cxn>
                <a:cxn ang="0">
                  <a:pos x="75" y="108"/>
                </a:cxn>
              </a:cxnLst>
              <a:rect l="0" t="0" r="r" b="b"/>
              <a:pathLst>
                <a:path w="101" h="136">
                  <a:moveTo>
                    <a:pt x="75" y="108"/>
                  </a:moveTo>
                  <a:lnTo>
                    <a:pt x="83" y="98"/>
                  </a:lnTo>
                  <a:lnTo>
                    <a:pt x="80" y="85"/>
                  </a:lnTo>
                  <a:lnTo>
                    <a:pt x="88" y="85"/>
                  </a:lnTo>
                  <a:lnTo>
                    <a:pt x="88" y="98"/>
                  </a:lnTo>
                  <a:lnTo>
                    <a:pt x="100" y="105"/>
                  </a:lnTo>
                  <a:lnTo>
                    <a:pt x="97" y="121"/>
                  </a:lnTo>
                  <a:lnTo>
                    <a:pt x="92" y="130"/>
                  </a:lnTo>
                  <a:lnTo>
                    <a:pt x="83" y="125"/>
                  </a:lnTo>
                  <a:lnTo>
                    <a:pt x="75" y="130"/>
                  </a:lnTo>
                  <a:lnTo>
                    <a:pt x="66" y="130"/>
                  </a:lnTo>
                  <a:lnTo>
                    <a:pt x="55" y="135"/>
                  </a:lnTo>
                  <a:lnTo>
                    <a:pt x="40" y="135"/>
                  </a:lnTo>
                  <a:lnTo>
                    <a:pt x="50" y="125"/>
                  </a:lnTo>
                  <a:lnTo>
                    <a:pt x="43" y="121"/>
                  </a:lnTo>
                  <a:lnTo>
                    <a:pt x="53" y="116"/>
                  </a:lnTo>
                  <a:lnTo>
                    <a:pt x="46" y="110"/>
                  </a:lnTo>
                  <a:lnTo>
                    <a:pt x="33" y="110"/>
                  </a:lnTo>
                  <a:lnTo>
                    <a:pt x="21" y="108"/>
                  </a:lnTo>
                  <a:lnTo>
                    <a:pt x="17" y="100"/>
                  </a:lnTo>
                  <a:lnTo>
                    <a:pt x="6" y="100"/>
                  </a:lnTo>
                  <a:lnTo>
                    <a:pt x="0" y="80"/>
                  </a:lnTo>
                  <a:lnTo>
                    <a:pt x="10" y="46"/>
                  </a:lnTo>
                  <a:lnTo>
                    <a:pt x="17" y="41"/>
                  </a:lnTo>
                  <a:lnTo>
                    <a:pt x="15" y="21"/>
                  </a:lnTo>
                  <a:lnTo>
                    <a:pt x="23" y="17"/>
                  </a:lnTo>
                  <a:lnTo>
                    <a:pt x="33" y="12"/>
                  </a:lnTo>
                  <a:lnTo>
                    <a:pt x="33" y="1"/>
                  </a:lnTo>
                  <a:lnTo>
                    <a:pt x="43" y="0"/>
                  </a:lnTo>
                  <a:lnTo>
                    <a:pt x="41" y="6"/>
                  </a:lnTo>
                  <a:lnTo>
                    <a:pt x="43" y="15"/>
                  </a:lnTo>
                  <a:lnTo>
                    <a:pt x="48" y="3"/>
                  </a:lnTo>
                  <a:lnTo>
                    <a:pt x="53" y="12"/>
                  </a:lnTo>
                  <a:lnTo>
                    <a:pt x="46" y="25"/>
                  </a:lnTo>
                  <a:lnTo>
                    <a:pt x="60" y="26"/>
                  </a:lnTo>
                  <a:lnTo>
                    <a:pt x="53" y="32"/>
                  </a:lnTo>
                  <a:lnTo>
                    <a:pt x="55" y="50"/>
                  </a:lnTo>
                  <a:lnTo>
                    <a:pt x="50" y="55"/>
                  </a:lnTo>
                  <a:lnTo>
                    <a:pt x="55" y="70"/>
                  </a:lnTo>
                  <a:lnTo>
                    <a:pt x="61" y="75"/>
                  </a:lnTo>
                  <a:lnTo>
                    <a:pt x="65" y="85"/>
                  </a:lnTo>
                  <a:lnTo>
                    <a:pt x="60" y="93"/>
                  </a:lnTo>
                  <a:lnTo>
                    <a:pt x="70" y="100"/>
                  </a:lnTo>
                  <a:lnTo>
                    <a:pt x="66" y="108"/>
                  </a:lnTo>
                  <a:lnTo>
                    <a:pt x="75" y="108"/>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108" name="Freeform 107"/>
            <p:cNvSpPr>
              <a:spLocks/>
            </p:cNvSpPr>
            <p:nvPr/>
          </p:nvSpPr>
          <p:spPr bwMode="auto">
            <a:xfrm>
              <a:off x="2863943" y="2515206"/>
              <a:ext cx="37052" cy="45928"/>
            </a:xfrm>
            <a:custGeom>
              <a:avLst/>
              <a:gdLst/>
              <a:ahLst/>
              <a:cxnLst>
                <a:cxn ang="0">
                  <a:pos x="42" y="27"/>
                </a:cxn>
                <a:cxn ang="0">
                  <a:pos x="42" y="20"/>
                </a:cxn>
                <a:cxn ang="0">
                  <a:pos x="34" y="18"/>
                </a:cxn>
                <a:cxn ang="0">
                  <a:pos x="32" y="8"/>
                </a:cxn>
                <a:cxn ang="0">
                  <a:pos x="13" y="0"/>
                </a:cxn>
                <a:cxn ang="0">
                  <a:pos x="1" y="6"/>
                </a:cxn>
                <a:cxn ang="0">
                  <a:pos x="0" y="20"/>
                </a:cxn>
                <a:cxn ang="0">
                  <a:pos x="5" y="28"/>
                </a:cxn>
                <a:cxn ang="0">
                  <a:pos x="6" y="38"/>
                </a:cxn>
                <a:cxn ang="0">
                  <a:pos x="13" y="50"/>
                </a:cxn>
                <a:cxn ang="0">
                  <a:pos x="21" y="43"/>
                </a:cxn>
                <a:cxn ang="0">
                  <a:pos x="32" y="42"/>
                </a:cxn>
                <a:cxn ang="0">
                  <a:pos x="42" y="27"/>
                </a:cxn>
              </a:cxnLst>
              <a:rect l="0" t="0" r="r" b="b"/>
              <a:pathLst>
                <a:path w="43" h="51">
                  <a:moveTo>
                    <a:pt x="42" y="27"/>
                  </a:moveTo>
                  <a:lnTo>
                    <a:pt x="42" y="20"/>
                  </a:lnTo>
                  <a:lnTo>
                    <a:pt x="34" y="18"/>
                  </a:lnTo>
                  <a:lnTo>
                    <a:pt x="32" y="8"/>
                  </a:lnTo>
                  <a:lnTo>
                    <a:pt x="13" y="0"/>
                  </a:lnTo>
                  <a:lnTo>
                    <a:pt x="1" y="6"/>
                  </a:lnTo>
                  <a:lnTo>
                    <a:pt x="0" y="20"/>
                  </a:lnTo>
                  <a:lnTo>
                    <a:pt x="5" y="28"/>
                  </a:lnTo>
                  <a:lnTo>
                    <a:pt x="6" y="38"/>
                  </a:lnTo>
                  <a:lnTo>
                    <a:pt x="13" y="50"/>
                  </a:lnTo>
                  <a:lnTo>
                    <a:pt x="21" y="43"/>
                  </a:lnTo>
                  <a:lnTo>
                    <a:pt x="32" y="42"/>
                  </a:lnTo>
                  <a:lnTo>
                    <a:pt x="42" y="27"/>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109" name="Freeform 108"/>
            <p:cNvSpPr>
              <a:spLocks/>
            </p:cNvSpPr>
            <p:nvPr/>
          </p:nvSpPr>
          <p:spPr bwMode="auto">
            <a:xfrm>
              <a:off x="2750202" y="2418846"/>
              <a:ext cx="170612" cy="103565"/>
            </a:xfrm>
            <a:custGeom>
              <a:avLst/>
              <a:gdLst/>
              <a:ahLst/>
              <a:cxnLst>
                <a:cxn ang="0">
                  <a:pos x="91" y="17"/>
                </a:cxn>
                <a:cxn ang="0">
                  <a:pos x="76" y="19"/>
                </a:cxn>
                <a:cxn ang="0">
                  <a:pos x="75" y="25"/>
                </a:cxn>
                <a:cxn ang="0">
                  <a:pos x="82" y="39"/>
                </a:cxn>
                <a:cxn ang="0">
                  <a:pos x="89" y="60"/>
                </a:cxn>
                <a:cxn ang="0">
                  <a:pos x="94" y="63"/>
                </a:cxn>
                <a:cxn ang="0">
                  <a:pos x="102" y="71"/>
                </a:cxn>
                <a:cxn ang="0">
                  <a:pos x="106" y="83"/>
                </a:cxn>
                <a:cxn ang="0">
                  <a:pos x="113" y="90"/>
                </a:cxn>
                <a:cxn ang="0">
                  <a:pos x="114" y="98"/>
                </a:cxn>
                <a:cxn ang="0">
                  <a:pos x="106" y="107"/>
                </a:cxn>
                <a:cxn ang="0">
                  <a:pos x="93" y="114"/>
                </a:cxn>
                <a:cxn ang="0">
                  <a:pos x="71" y="109"/>
                </a:cxn>
                <a:cxn ang="0">
                  <a:pos x="63" y="107"/>
                </a:cxn>
                <a:cxn ang="0">
                  <a:pos x="53" y="93"/>
                </a:cxn>
                <a:cxn ang="0">
                  <a:pos x="50" y="87"/>
                </a:cxn>
                <a:cxn ang="0">
                  <a:pos x="46" y="75"/>
                </a:cxn>
                <a:cxn ang="0">
                  <a:pos x="37" y="71"/>
                </a:cxn>
                <a:cxn ang="0">
                  <a:pos x="26" y="69"/>
                </a:cxn>
                <a:cxn ang="0">
                  <a:pos x="30" y="75"/>
                </a:cxn>
                <a:cxn ang="0">
                  <a:pos x="35" y="87"/>
                </a:cxn>
                <a:cxn ang="0">
                  <a:pos x="37" y="100"/>
                </a:cxn>
                <a:cxn ang="0">
                  <a:pos x="28" y="100"/>
                </a:cxn>
                <a:cxn ang="0">
                  <a:pos x="21" y="90"/>
                </a:cxn>
                <a:cxn ang="0">
                  <a:pos x="15" y="80"/>
                </a:cxn>
                <a:cxn ang="0">
                  <a:pos x="10" y="93"/>
                </a:cxn>
                <a:cxn ang="0">
                  <a:pos x="1" y="90"/>
                </a:cxn>
                <a:cxn ang="0">
                  <a:pos x="0" y="78"/>
                </a:cxn>
                <a:cxn ang="0">
                  <a:pos x="10" y="63"/>
                </a:cxn>
                <a:cxn ang="0">
                  <a:pos x="26" y="43"/>
                </a:cxn>
                <a:cxn ang="0">
                  <a:pos x="44" y="29"/>
                </a:cxn>
                <a:cxn ang="0">
                  <a:pos x="53" y="17"/>
                </a:cxn>
                <a:cxn ang="0">
                  <a:pos x="58" y="8"/>
                </a:cxn>
                <a:cxn ang="0">
                  <a:pos x="93" y="0"/>
                </a:cxn>
                <a:cxn ang="0">
                  <a:pos x="147" y="19"/>
                </a:cxn>
                <a:cxn ang="0">
                  <a:pos x="172" y="39"/>
                </a:cxn>
                <a:cxn ang="0">
                  <a:pos x="197" y="43"/>
                </a:cxn>
                <a:cxn ang="0">
                  <a:pos x="189" y="49"/>
                </a:cxn>
                <a:cxn ang="0">
                  <a:pos x="183" y="60"/>
                </a:cxn>
                <a:cxn ang="0">
                  <a:pos x="162" y="69"/>
                </a:cxn>
                <a:cxn ang="0">
                  <a:pos x="152" y="83"/>
                </a:cxn>
                <a:cxn ang="0">
                  <a:pos x="158" y="98"/>
                </a:cxn>
                <a:cxn ang="0">
                  <a:pos x="151" y="95"/>
                </a:cxn>
                <a:cxn ang="0">
                  <a:pos x="145" y="100"/>
                </a:cxn>
                <a:cxn ang="0">
                  <a:pos x="136" y="95"/>
                </a:cxn>
                <a:cxn ang="0">
                  <a:pos x="139" y="90"/>
                </a:cxn>
                <a:cxn ang="0">
                  <a:pos x="120" y="78"/>
                </a:cxn>
                <a:cxn ang="0">
                  <a:pos x="107" y="60"/>
                </a:cxn>
                <a:cxn ang="0">
                  <a:pos x="101" y="51"/>
                </a:cxn>
                <a:cxn ang="0">
                  <a:pos x="101" y="25"/>
                </a:cxn>
                <a:cxn ang="0">
                  <a:pos x="91" y="17"/>
                </a:cxn>
              </a:cxnLst>
              <a:rect l="0" t="0" r="r" b="b"/>
              <a:pathLst>
                <a:path w="198" h="115">
                  <a:moveTo>
                    <a:pt x="91" y="17"/>
                  </a:moveTo>
                  <a:lnTo>
                    <a:pt x="76" y="19"/>
                  </a:lnTo>
                  <a:lnTo>
                    <a:pt x="75" y="25"/>
                  </a:lnTo>
                  <a:lnTo>
                    <a:pt x="82" y="39"/>
                  </a:lnTo>
                  <a:lnTo>
                    <a:pt x="89" y="60"/>
                  </a:lnTo>
                  <a:lnTo>
                    <a:pt x="94" y="63"/>
                  </a:lnTo>
                  <a:lnTo>
                    <a:pt x="102" y="71"/>
                  </a:lnTo>
                  <a:lnTo>
                    <a:pt x="106" y="83"/>
                  </a:lnTo>
                  <a:lnTo>
                    <a:pt x="113" y="90"/>
                  </a:lnTo>
                  <a:lnTo>
                    <a:pt x="114" y="98"/>
                  </a:lnTo>
                  <a:lnTo>
                    <a:pt x="106" y="107"/>
                  </a:lnTo>
                  <a:lnTo>
                    <a:pt x="93" y="114"/>
                  </a:lnTo>
                  <a:lnTo>
                    <a:pt x="71" y="109"/>
                  </a:lnTo>
                  <a:lnTo>
                    <a:pt x="63" y="107"/>
                  </a:lnTo>
                  <a:lnTo>
                    <a:pt x="53" y="93"/>
                  </a:lnTo>
                  <a:lnTo>
                    <a:pt x="50" y="87"/>
                  </a:lnTo>
                  <a:lnTo>
                    <a:pt x="46" y="75"/>
                  </a:lnTo>
                  <a:lnTo>
                    <a:pt x="37" y="71"/>
                  </a:lnTo>
                  <a:lnTo>
                    <a:pt x="26" y="69"/>
                  </a:lnTo>
                  <a:lnTo>
                    <a:pt x="30" y="75"/>
                  </a:lnTo>
                  <a:lnTo>
                    <a:pt x="35" y="87"/>
                  </a:lnTo>
                  <a:lnTo>
                    <a:pt x="37" y="100"/>
                  </a:lnTo>
                  <a:lnTo>
                    <a:pt x="28" y="100"/>
                  </a:lnTo>
                  <a:lnTo>
                    <a:pt x="21" y="90"/>
                  </a:lnTo>
                  <a:lnTo>
                    <a:pt x="15" y="80"/>
                  </a:lnTo>
                  <a:lnTo>
                    <a:pt x="10" y="93"/>
                  </a:lnTo>
                  <a:lnTo>
                    <a:pt x="1" y="90"/>
                  </a:lnTo>
                  <a:lnTo>
                    <a:pt x="0" y="78"/>
                  </a:lnTo>
                  <a:lnTo>
                    <a:pt x="10" y="63"/>
                  </a:lnTo>
                  <a:lnTo>
                    <a:pt x="26" y="43"/>
                  </a:lnTo>
                  <a:lnTo>
                    <a:pt x="44" y="29"/>
                  </a:lnTo>
                  <a:lnTo>
                    <a:pt x="53" y="17"/>
                  </a:lnTo>
                  <a:lnTo>
                    <a:pt x="58" y="8"/>
                  </a:lnTo>
                  <a:lnTo>
                    <a:pt x="93" y="0"/>
                  </a:lnTo>
                  <a:lnTo>
                    <a:pt x="147" y="19"/>
                  </a:lnTo>
                  <a:lnTo>
                    <a:pt x="172" y="39"/>
                  </a:lnTo>
                  <a:lnTo>
                    <a:pt x="197" y="43"/>
                  </a:lnTo>
                  <a:lnTo>
                    <a:pt x="189" y="49"/>
                  </a:lnTo>
                  <a:lnTo>
                    <a:pt x="183" y="60"/>
                  </a:lnTo>
                  <a:lnTo>
                    <a:pt x="162" y="69"/>
                  </a:lnTo>
                  <a:lnTo>
                    <a:pt x="152" y="83"/>
                  </a:lnTo>
                  <a:lnTo>
                    <a:pt x="158" y="98"/>
                  </a:lnTo>
                  <a:lnTo>
                    <a:pt x="151" y="95"/>
                  </a:lnTo>
                  <a:lnTo>
                    <a:pt x="145" y="100"/>
                  </a:lnTo>
                  <a:lnTo>
                    <a:pt x="136" y="95"/>
                  </a:lnTo>
                  <a:lnTo>
                    <a:pt x="139" y="90"/>
                  </a:lnTo>
                  <a:lnTo>
                    <a:pt x="120" y="78"/>
                  </a:lnTo>
                  <a:lnTo>
                    <a:pt x="107" y="60"/>
                  </a:lnTo>
                  <a:lnTo>
                    <a:pt x="101" y="51"/>
                  </a:lnTo>
                  <a:lnTo>
                    <a:pt x="101" y="25"/>
                  </a:lnTo>
                  <a:lnTo>
                    <a:pt x="91" y="17"/>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110" name="Freeform 109"/>
            <p:cNvSpPr>
              <a:spLocks/>
            </p:cNvSpPr>
            <p:nvPr/>
          </p:nvSpPr>
          <p:spPr bwMode="auto">
            <a:xfrm>
              <a:off x="2869974" y="2571942"/>
              <a:ext cx="30159" cy="29719"/>
            </a:xfrm>
            <a:custGeom>
              <a:avLst/>
              <a:gdLst/>
              <a:ahLst/>
              <a:cxnLst>
                <a:cxn ang="0">
                  <a:pos x="34" y="9"/>
                </a:cxn>
                <a:cxn ang="0">
                  <a:pos x="29" y="22"/>
                </a:cxn>
                <a:cxn ang="0">
                  <a:pos x="18" y="32"/>
                </a:cxn>
                <a:cxn ang="0">
                  <a:pos x="14" y="21"/>
                </a:cxn>
                <a:cxn ang="0">
                  <a:pos x="3" y="13"/>
                </a:cxn>
                <a:cxn ang="0">
                  <a:pos x="0" y="8"/>
                </a:cxn>
                <a:cxn ang="0">
                  <a:pos x="8" y="1"/>
                </a:cxn>
                <a:cxn ang="0">
                  <a:pos x="14" y="0"/>
                </a:cxn>
                <a:cxn ang="0">
                  <a:pos x="34" y="0"/>
                </a:cxn>
                <a:cxn ang="0">
                  <a:pos x="27" y="4"/>
                </a:cxn>
                <a:cxn ang="0">
                  <a:pos x="34" y="9"/>
                </a:cxn>
              </a:cxnLst>
              <a:rect l="0" t="0" r="r" b="b"/>
              <a:pathLst>
                <a:path w="35" h="33">
                  <a:moveTo>
                    <a:pt x="34" y="9"/>
                  </a:moveTo>
                  <a:lnTo>
                    <a:pt x="29" y="22"/>
                  </a:lnTo>
                  <a:lnTo>
                    <a:pt x="18" y="32"/>
                  </a:lnTo>
                  <a:lnTo>
                    <a:pt x="14" y="21"/>
                  </a:lnTo>
                  <a:lnTo>
                    <a:pt x="3" y="13"/>
                  </a:lnTo>
                  <a:lnTo>
                    <a:pt x="0" y="8"/>
                  </a:lnTo>
                  <a:lnTo>
                    <a:pt x="8" y="1"/>
                  </a:lnTo>
                  <a:lnTo>
                    <a:pt x="14" y="0"/>
                  </a:lnTo>
                  <a:lnTo>
                    <a:pt x="34" y="0"/>
                  </a:lnTo>
                  <a:lnTo>
                    <a:pt x="27" y="4"/>
                  </a:lnTo>
                  <a:lnTo>
                    <a:pt x="34" y="9"/>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111" name="Freeform 110"/>
            <p:cNvSpPr>
              <a:spLocks/>
            </p:cNvSpPr>
            <p:nvPr/>
          </p:nvSpPr>
          <p:spPr bwMode="auto">
            <a:xfrm>
              <a:off x="2933739" y="2483686"/>
              <a:ext cx="1126214" cy="295385"/>
            </a:xfrm>
            <a:custGeom>
              <a:avLst/>
              <a:gdLst/>
              <a:ahLst/>
              <a:cxnLst>
                <a:cxn ang="0">
                  <a:pos x="110" y="159"/>
                </a:cxn>
                <a:cxn ang="0">
                  <a:pos x="146" y="161"/>
                </a:cxn>
                <a:cxn ang="0">
                  <a:pos x="145" y="121"/>
                </a:cxn>
                <a:cxn ang="0">
                  <a:pos x="137" y="91"/>
                </a:cxn>
                <a:cxn ang="0">
                  <a:pos x="123" y="71"/>
                </a:cxn>
                <a:cxn ang="0">
                  <a:pos x="99" y="53"/>
                </a:cxn>
                <a:cxn ang="0">
                  <a:pos x="160" y="71"/>
                </a:cxn>
                <a:cxn ang="0">
                  <a:pos x="182" y="48"/>
                </a:cxn>
                <a:cxn ang="0">
                  <a:pos x="160" y="15"/>
                </a:cxn>
                <a:cxn ang="0">
                  <a:pos x="328" y="1"/>
                </a:cxn>
                <a:cxn ang="0">
                  <a:pos x="1263" y="0"/>
                </a:cxn>
                <a:cxn ang="0">
                  <a:pos x="1247" y="21"/>
                </a:cxn>
                <a:cxn ang="0">
                  <a:pos x="1241" y="48"/>
                </a:cxn>
                <a:cxn ang="0">
                  <a:pos x="1259" y="68"/>
                </a:cxn>
                <a:cxn ang="0">
                  <a:pos x="1281" y="58"/>
                </a:cxn>
                <a:cxn ang="0">
                  <a:pos x="1306" y="75"/>
                </a:cxn>
                <a:cxn ang="0">
                  <a:pos x="1292" y="103"/>
                </a:cxn>
                <a:cxn ang="0">
                  <a:pos x="1281" y="126"/>
                </a:cxn>
                <a:cxn ang="0">
                  <a:pos x="1251" y="136"/>
                </a:cxn>
                <a:cxn ang="0">
                  <a:pos x="1223" y="126"/>
                </a:cxn>
                <a:cxn ang="0">
                  <a:pos x="1209" y="98"/>
                </a:cxn>
                <a:cxn ang="0">
                  <a:pos x="1191" y="116"/>
                </a:cxn>
                <a:cxn ang="0">
                  <a:pos x="1167" y="121"/>
                </a:cxn>
                <a:cxn ang="0">
                  <a:pos x="1134" y="124"/>
                </a:cxn>
                <a:cxn ang="0">
                  <a:pos x="1119" y="143"/>
                </a:cxn>
                <a:cxn ang="0">
                  <a:pos x="1072" y="151"/>
                </a:cxn>
                <a:cxn ang="0">
                  <a:pos x="1067" y="184"/>
                </a:cxn>
                <a:cxn ang="0">
                  <a:pos x="1074" y="214"/>
                </a:cxn>
                <a:cxn ang="0">
                  <a:pos x="1059" y="239"/>
                </a:cxn>
                <a:cxn ang="0">
                  <a:pos x="1076" y="264"/>
                </a:cxn>
                <a:cxn ang="0">
                  <a:pos x="1059" y="284"/>
                </a:cxn>
                <a:cxn ang="0">
                  <a:pos x="1072" y="312"/>
                </a:cxn>
                <a:cxn ang="0">
                  <a:pos x="1102" y="327"/>
                </a:cxn>
                <a:cxn ang="0">
                  <a:pos x="460" y="317"/>
                </a:cxn>
                <a:cxn ang="0">
                  <a:pos x="206" y="315"/>
                </a:cxn>
                <a:cxn ang="0">
                  <a:pos x="166" y="259"/>
                </a:cxn>
                <a:cxn ang="0">
                  <a:pos x="137" y="239"/>
                </a:cxn>
                <a:cxn ang="0">
                  <a:pos x="113" y="234"/>
                </a:cxn>
                <a:cxn ang="0">
                  <a:pos x="95" y="194"/>
                </a:cxn>
                <a:cxn ang="0">
                  <a:pos x="80" y="184"/>
                </a:cxn>
                <a:cxn ang="0">
                  <a:pos x="59" y="219"/>
                </a:cxn>
                <a:cxn ang="0">
                  <a:pos x="23" y="194"/>
                </a:cxn>
                <a:cxn ang="0">
                  <a:pos x="32" y="161"/>
                </a:cxn>
                <a:cxn ang="0">
                  <a:pos x="5" y="137"/>
                </a:cxn>
                <a:cxn ang="0">
                  <a:pos x="39" y="121"/>
                </a:cxn>
                <a:cxn ang="0">
                  <a:pos x="70" y="117"/>
                </a:cxn>
                <a:cxn ang="0">
                  <a:pos x="75" y="144"/>
                </a:cxn>
                <a:cxn ang="0">
                  <a:pos x="93" y="128"/>
                </a:cxn>
              </a:cxnLst>
              <a:rect l="0" t="0" r="r" b="b"/>
              <a:pathLst>
                <a:path w="1307" h="328">
                  <a:moveTo>
                    <a:pt x="100" y="136"/>
                  </a:moveTo>
                  <a:lnTo>
                    <a:pt x="105" y="148"/>
                  </a:lnTo>
                  <a:lnTo>
                    <a:pt x="110" y="159"/>
                  </a:lnTo>
                  <a:lnTo>
                    <a:pt x="117" y="164"/>
                  </a:lnTo>
                  <a:lnTo>
                    <a:pt x="128" y="168"/>
                  </a:lnTo>
                  <a:lnTo>
                    <a:pt x="146" y="161"/>
                  </a:lnTo>
                  <a:lnTo>
                    <a:pt x="146" y="148"/>
                  </a:lnTo>
                  <a:lnTo>
                    <a:pt x="146" y="131"/>
                  </a:lnTo>
                  <a:lnTo>
                    <a:pt x="145" y="121"/>
                  </a:lnTo>
                  <a:lnTo>
                    <a:pt x="146" y="111"/>
                  </a:lnTo>
                  <a:lnTo>
                    <a:pt x="145" y="101"/>
                  </a:lnTo>
                  <a:lnTo>
                    <a:pt x="137" y="91"/>
                  </a:lnTo>
                  <a:lnTo>
                    <a:pt x="137" y="83"/>
                  </a:lnTo>
                  <a:lnTo>
                    <a:pt x="132" y="75"/>
                  </a:lnTo>
                  <a:lnTo>
                    <a:pt x="123" y="71"/>
                  </a:lnTo>
                  <a:lnTo>
                    <a:pt x="115" y="63"/>
                  </a:lnTo>
                  <a:lnTo>
                    <a:pt x="103" y="63"/>
                  </a:lnTo>
                  <a:lnTo>
                    <a:pt x="99" y="53"/>
                  </a:lnTo>
                  <a:lnTo>
                    <a:pt x="106" y="59"/>
                  </a:lnTo>
                  <a:lnTo>
                    <a:pt x="139" y="63"/>
                  </a:lnTo>
                  <a:lnTo>
                    <a:pt x="160" y="71"/>
                  </a:lnTo>
                  <a:lnTo>
                    <a:pt x="172" y="68"/>
                  </a:lnTo>
                  <a:lnTo>
                    <a:pt x="177" y="63"/>
                  </a:lnTo>
                  <a:lnTo>
                    <a:pt x="182" y="48"/>
                  </a:lnTo>
                  <a:lnTo>
                    <a:pt x="175" y="30"/>
                  </a:lnTo>
                  <a:lnTo>
                    <a:pt x="172" y="21"/>
                  </a:lnTo>
                  <a:lnTo>
                    <a:pt x="160" y="15"/>
                  </a:lnTo>
                  <a:lnTo>
                    <a:pt x="146" y="0"/>
                  </a:lnTo>
                  <a:lnTo>
                    <a:pt x="279" y="1"/>
                  </a:lnTo>
                  <a:lnTo>
                    <a:pt x="328" y="1"/>
                  </a:lnTo>
                  <a:lnTo>
                    <a:pt x="377" y="1"/>
                  </a:lnTo>
                  <a:lnTo>
                    <a:pt x="622" y="1"/>
                  </a:lnTo>
                  <a:lnTo>
                    <a:pt x="1263" y="0"/>
                  </a:lnTo>
                  <a:lnTo>
                    <a:pt x="1264" y="1"/>
                  </a:lnTo>
                  <a:lnTo>
                    <a:pt x="1251" y="13"/>
                  </a:lnTo>
                  <a:lnTo>
                    <a:pt x="1247" y="21"/>
                  </a:lnTo>
                  <a:lnTo>
                    <a:pt x="1241" y="28"/>
                  </a:lnTo>
                  <a:lnTo>
                    <a:pt x="1243" y="35"/>
                  </a:lnTo>
                  <a:lnTo>
                    <a:pt x="1241" y="48"/>
                  </a:lnTo>
                  <a:lnTo>
                    <a:pt x="1249" y="53"/>
                  </a:lnTo>
                  <a:lnTo>
                    <a:pt x="1254" y="59"/>
                  </a:lnTo>
                  <a:lnTo>
                    <a:pt x="1259" y="68"/>
                  </a:lnTo>
                  <a:lnTo>
                    <a:pt x="1269" y="71"/>
                  </a:lnTo>
                  <a:lnTo>
                    <a:pt x="1274" y="68"/>
                  </a:lnTo>
                  <a:lnTo>
                    <a:pt x="1281" y="58"/>
                  </a:lnTo>
                  <a:lnTo>
                    <a:pt x="1292" y="59"/>
                  </a:lnTo>
                  <a:lnTo>
                    <a:pt x="1298" y="68"/>
                  </a:lnTo>
                  <a:lnTo>
                    <a:pt x="1306" y="75"/>
                  </a:lnTo>
                  <a:lnTo>
                    <a:pt x="1303" y="83"/>
                  </a:lnTo>
                  <a:lnTo>
                    <a:pt x="1298" y="91"/>
                  </a:lnTo>
                  <a:lnTo>
                    <a:pt x="1292" y="103"/>
                  </a:lnTo>
                  <a:lnTo>
                    <a:pt x="1298" y="111"/>
                  </a:lnTo>
                  <a:lnTo>
                    <a:pt x="1287" y="121"/>
                  </a:lnTo>
                  <a:lnTo>
                    <a:pt x="1281" y="126"/>
                  </a:lnTo>
                  <a:lnTo>
                    <a:pt x="1267" y="126"/>
                  </a:lnTo>
                  <a:lnTo>
                    <a:pt x="1259" y="131"/>
                  </a:lnTo>
                  <a:lnTo>
                    <a:pt x="1251" y="136"/>
                  </a:lnTo>
                  <a:lnTo>
                    <a:pt x="1236" y="136"/>
                  </a:lnTo>
                  <a:lnTo>
                    <a:pt x="1231" y="128"/>
                  </a:lnTo>
                  <a:lnTo>
                    <a:pt x="1223" y="126"/>
                  </a:lnTo>
                  <a:lnTo>
                    <a:pt x="1225" y="111"/>
                  </a:lnTo>
                  <a:lnTo>
                    <a:pt x="1218" y="106"/>
                  </a:lnTo>
                  <a:lnTo>
                    <a:pt x="1209" y="98"/>
                  </a:lnTo>
                  <a:lnTo>
                    <a:pt x="1199" y="98"/>
                  </a:lnTo>
                  <a:lnTo>
                    <a:pt x="1194" y="106"/>
                  </a:lnTo>
                  <a:lnTo>
                    <a:pt x="1191" y="116"/>
                  </a:lnTo>
                  <a:lnTo>
                    <a:pt x="1179" y="110"/>
                  </a:lnTo>
                  <a:lnTo>
                    <a:pt x="1169" y="111"/>
                  </a:lnTo>
                  <a:lnTo>
                    <a:pt x="1167" y="121"/>
                  </a:lnTo>
                  <a:lnTo>
                    <a:pt x="1152" y="117"/>
                  </a:lnTo>
                  <a:lnTo>
                    <a:pt x="1139" y="116"/>
                  </a:lnTo>
                  <a:lnTo>
                    <a:pt x="1134" y="124"/>
                  </a:lnTo>
                  <a:lnTo>
                    <a:pt x="1136" y="136"/>
                  </a:lnTo>
                  <a:lnTo>
                    <a:pt x="1129" y="143"/>
                  </a:lnTo>
                  <a:lnTo>
                    <a:pt x="1119" y="143"/>
                  </a:lnTo>
                  <a:lnTo>
                    <a:pt x="1104" y="148"/>
                  </a:lnTo>
                  <a:lnTo>
                    <a:pt x="1082" y="148"/>
                  </a:lnTo>
                  <a:lnTo>
                    <a:pt x="1072" y="151"/>
                  </a:lnTo>
                  <a:lnTo>
                    <a:pt x="1067" y="168"/>
                  </a:lnTo>
                  <a:lnTo>
                    <a:pt x="1064" y="176"/>
                  </a:lnTo>
                  <a:lnTo>
                    <a:pt x="1067" y="184"/>
                  </a:lnTo>
                  <a:lnTo>
                    <a:pt x="1078" y="194"/>
                  </a:lnTo>
                  <a:lnTo>
                    <a:pt x="1078" y="202"/>
                  </a:lnTo>
                  <a:lnTo>
                    <a:pt x="1074" y="214"/>
                  </a:lnTo>
                  <a:lnTo>
                    <a:pt x="1067" y="219"/>
                  </a:lnTo>
                  <a:lnTo>
                    <a:pt x="1064" y="228"/>
                  </a:lnTo>
                  <a:lnTo>
                    <a:pt x="1059" y="239"/>
                  </a:lnTo>
                  <a:lnTo>
                    <a:pt x="1065" y="247"/>
                  </a:lnTo>
                  <a:lnTo>
                    <a:pt x="1072" y="257"/>
                  </a:lnTo>
                  <a:lnTo>
                    <a:pt x="1076" y="264"/>
                  </a:lnTo>
                  <a:lnTo>
                    <a:pt x="1078" y="277"/>
                  </a:lnTo>
                  <a:lnTo>
                    <a:pt x="1065" y="280"/>
                  </a:lnTo>
                  <a:lnTo>
                    <a:pt x="1059" y="284"/>
                  </a:lnTo>
                  <a:lnTo>
                    <a:pt x="1059" y="294"/>
                  </a:lnTo>
                  <a:lnTo>
                    <a:pt x="1065" y="306"/>
                  </a:lnTo>
                  <a:lnTo>
                    <a:pt x="1072" y="312"/>
                  </a:lnTo>
                  <a:lnTo>
                    <a:pt x="1082" y="312"/>
                  </a:lnTo>
                  <a:lnTo>
                    <a:pt x="1089" y="317"/>
                  </a:lnTo>
                  <a:lnTo>
                    <a:pt x="1102" y="327"/>
                  </a:lnTo>
                  <a:lnTo>
                    <a:pt x="702" y="320"/>
                  </a:lnTo>
                  <a:lnTo>
                    <a:pt x="565" y="320"/>
                  </a:lnTo>
                  <a:lnTo>
                    <a:pt x="460" y="317"/>
                  </a:lnTo>
                  <a:lnTo>
                    <a:pt x="453" y="317"/>
                  </a:lnTo>
                  <a:lnTo>
                    <a:pt x="353" y="317"/>
                  </a:lnTo>
                  <a:lnTo>
                    <a:pt x="206" y="315"/>
                  </a:lnTo>
                  <a:lnTo>
                    <a:pt x="205" y="306"/>
                  </a:lnTo>
                  <a:lnTo>
                    <a:pt x="179" y="267"/>
                  </a:lnTo>
                  <a:lnTo>
                    <a:pt x="166" y="259"/>
                  </a:lnTo>
                  <a:lnTo>
                    <a:pt x="155" y="257"/>
                  </a:lnTo>
                  <a:lnTo>
                    <a:pt x="145" y="244"/>
                  </a:lnTo>
                  <a:lnTo>
                    <a:pt x="137" y="239"/>
                  </a:lnTo>
                  <a:lnTo>
                    <a:pt x="132" y="229"/>
                  </a:lnTo>
                  <a:lnTo>
                    <a:pt x="126" y="235"/>
                  </a:lnTo>
                  <a:lnTo>
                    <a:pt x="113" y="234"/>
                  </a:lnTo>
                  <a:lnTo>
                    <a:pt x="110" y="219"/>
                  </a:lnTo>
                  <a:lnTo>
                    <a:pt x="100" y="209"/>
                  </a:lnTo>
                  <a:lnTo>
                    <a:pt x="95" y="194"/>
                  </a:lnTo>
                  <a:lnTo>
                    <a:pt x="99" y="176"/>
                  </a:lnTo>
                  <a:lnTo>
                    <a:pt x="83" y="176"/>
                  </a:lnTo>
                  <a:lnTo>
                    <a:pt x="80" y="184"/>
                  </a:lnTo>
                  <a:lnTo>
                    <a:pt x="75" y="194"/>
                  </a:lnTo>
                  <a:lnTo>
                    <a:pt x="63" y="194"/>
                  </a:lnTo>
                  <a:lnTo>
                    <a:pt x="59" y="219"/>
                  </a:lnTo>
                  <a:lnTo>
                    <a:pt x="37" y="214"/>
                  </a:lnTo>
                  <a:lnTo>
                    <a:pt x="33" y="199"/>
                  </a:lnTo>
                  <a:lnTo>
                    <a:pt x="23" y="194"/>
                  </a:lnTo>
                  <a:lnTo>
                    <a:pt x="17" y="182"/>
                  </a:lnTo>
                  <a:lnTo>
                    <a:pt x="26" y="174"/>
                  </a:lnTo>
                  <a:lnTo>
                    <a:pt x="32" y="161"/>
                  </a:lnTo>
                  <a:lnTo>
                    <a:pt x="23" y="137"/>
                  </a:lnTo>
                  <a:lnTo>
                    <a:pt x="13" y="136"/>
                  </a:lnTo>
                  <a:lnTo>
                    <a:pt x="5" y="137"/>
                  </a:lnTo>
                  <a:lnTo>
                    <a:pt x="0" y="131"/>
                  </a:lnTo>
                  <a:lnTo>
                    <a:pt x="13" y="121"/>
                  </a:lnTo>
                  <a:lnTo>
                    <a:pt x="39" y="121"/>
                  </a:lnTo>
                  <a:lnTo>
                    <a:pt x="46" y="116"/>
                  </a:lnTo>
                  <a:lnTo>
                    <a:pt x="65" y="111"/>
                  </a:lnTo>
                  <a:lnTo>
                    <a:pt x="70" y="117"/>
                  </a:lnTo>
                  <a:lnTo>
                    <a:pt x="63" y="121"/>
                  </a:lnTo>
                  <a:lnTo>
                    <a:pt x="65" y="128"/>
                  </a:lnTo>
                  <a:lnTo>
                    <a:pt x="75" y="144"/>
                  </a:lnTo>
                  <a:lnTo>
                    <a:pt x="79" y="161"/>
                  </a:lnTo>
                  <a:lnTo>
                    <a:pt x="80" y="144"/>
                  </a:lnTo>
                  <a:lnTo>
                    <a:pt x="93" y="128"/>
                  </a:lnTo>
                  <a:lnTo>
                    <a:pt x="100" y="136"/>
                  </a:lnTo>
                </a:path>
              </a:pathLst>
            </a:custGeom>
            <a:solidFill>
              <a:srgbClr val="999999"/>
            </a:solidFill>
            <a:ln w="12700" cap="rnd" cmpd="sng">
              <a:no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112" name="Freeform 111"/>
            <p:cNvSpPr>
              <a:spLocks/>
            </p:cNvSpPr>
            <p:nvPr/>
          </p:nvSpPr>
          <p:spPr bwMode="auto">
            <a:xfrm>
              <a:off x="2963036" y="2527814"/>
              <a:ext cx="47393" cy="45928"/>
            </a:xfrm>
            <a:custGeom>
              <a:avLst/>
              <a:gdLst/>
              <a:ahLst/>
              <a:cxnLst>
                <a:cxn ang="0">
                  <a:pos x="54" y="47"/>
                </a:cxn>
                <a:cxn ang="0">
                  <a:pos x="40" y="42"/>
                </a:cxn>
                <a:cxn ang="0">
                  <a:pos x="24" y="45"/>
                </a:cxn>
                <a:cxn ang="0">
                  <a:pos x="17" y="50"/>
                </a:cxn>
                <a:cxn ang="0">
                  <a:pos x="8" y="50"/>
                </a:cxn>
                <a:cxn ang="0">
                  <a:pos x="0" y="30"/>
                </a:cxn>
                <a:cxn ang="0">
                  <a:pos x="5" y="22"/>
                </a:cxn>
                <a:cxn ang="0">
                  <a:pos x="0" y="8"/>
                </a:cxn>
                <a:cxn ang="0">
                  <a:pos x="1" y="0"/>
                </a:cxn>
                <a:cxn ang="0">
                  <a:pos x="8" y="5"/>
                </a:cxn>
                <a:cxn ang="0">
                  <a:pos x="12" y="13"/>
                </a:cxn>
                <a:cxn ang="0">
                  <a:pos x="32" y="28"/>
                </a:cxn>
                <a:cxn ang="0">
                  <a:pos x="40" y="30"/>
                </a:cxn>
                <a:cxn ang="0">
                  <a:pos x="47" y="40"/>
                </a:cxn>
                <a:cxn ang="0">
                  <a:pos x="54" y="47"/>
                </a:cxn>
              </a:cxnLst>
              <a:rect l="0" t="0" r="r" b="b"/>
              <a:pathLst>
                <a:path w="55" h="51">
                  <a:moveTo>
                    <a:pt x="54" y="47"/>
                  </a:moveTo>
                  <a:lnTo>
                    <a:pt x="40" y="42"/>
                  </a:lnTo>
                  <a:lnTo>
                    <a:pt x="24" y="45"/>
                  </a:lnTo>
                  <a:lnTo>
                    <a:pt x="17" y="50"/>
                  </a:lnTo>
                  <a:lnTo>
                    <a:pt x="8" y="50"/>
                  </a:lnTo>
                  <a:lnTo>
                    <a:pt x="0" y="30"/>
                  </a:lnTo>
                  <a:lnTo>
                    <a:pt x="5" y="22"/>
                  </a:lnTo>
                  <a:lnTo>
                    <a:pt x="0" y="8"/>
                  </a:lnTo>
                  <a:lnTo>
                    <a:pt x="1" y="0"/>
                  </a:lnTo>
                  <a:lnTo>
                    <a:pt x="8" y="5"/>
                  </a:lnTo>
                  <a:lnTo>
                    <a:pt x="12" y="13"/>
                  </a:lnTo>
                  <a:lnTo>
                    <a:pt x="32" y="28"/>
                  </a:lnTo>
                  <a:lnTo>
                    <a:pt x="40" y="30"/>
                  </a:lnTo>
                  <a:lnTo>
                    <a:pt x="47" y="40"/>
                  </a:lnTo>
                  <a:lnTo>
                    <a:pt x="54" y="47"/>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113" name="Freeform 112"/>
            <p:cNvSpPr>
              <a:spLocks/>
            </p:cNvSpPr>
            <p:nvPr/>
          </p:nvSpPr>
          <p:spPr bwMode="auto">
            <a:xfrm>
              <a:off x="2913059" y="2507100"/>
              <a:ext cx="43946" cy="46829"/>
            </a:xfrm>
            <a:custGeom>
              <a:avLst/>
              <a:gdLst/>
              <a:ahLst/>
              <a:cxnLst>
                <a:cxn ang="0">
                  <a:pos x="35" y="51"/>
                </a:cxn>
                <a:cxn ang="0">
                  <a:pos x="22" y="51"/>
                </a:cxn>
                <a:cxn ang="0">
                  <a:pos x="18" y="31"/>
                </a:cxn>
                <a:cxn ang="0">
                  <a:pos x="5" y="23"/>
                </a:cxn>
                <a:cxn ang="0">
                  <a:pos x="0" y="15"/>
                </a:cxn>
                <a:cxn ang="0">
                  <a:pos x="7" y="10"/>
                </a:cxn>
                <a:cxn ang="0">
                  <a:pos x="13" y="1"/>
                </a:cxn>
                <a:cxn ang="0">
                  <a:pos x="18" y="0"/>
                </a:cxn>
                <a:cxn ang="0">
                  <a:pos x="28" y="0"/>
                </a:cxn>
                <a:cxn ang="0">
                  <a:pos x="33" y="10"/>
                </a:cxn>
                <a:cxn ang="0">
                  <a:pos x="41" y="20"/>
                </a:cxn>
                <a:cxn ang="0">
                  <a:pos x="50" y="31"/>
                </a:cxn>
                <a:cxn ang="0">
                  <a:pos x="38" y="36"/>
                </a:cxn>
                <a:cxn ang="0">
                  <a:pos x="41" y="44"/>
                </a:cxn>
                <a:cxn ang="0">
                  <a:pos x="35" y="51"/>
                </a:cxn>
              </a:cxnLst>
              <a:rect l="0" t="0" r="r" b="b"/>
              <a:pathLst>
                <a:path w="51" h="52">
                  <a:moveTo>
                    <a:pt x="35" y="51"/>
                  </a:moveTo>
                  <a:lnTo>
                    <a:pt x="22" y="51"/>
                  </a:lnTo>
                  <a:lnTo>
                    <a:pt x="18" y="31"/>
                  </a:lnTo>
                  <a:lnTo>
                    <a:pt x="5" y="23"/>
                  </a:lnTo>
                  <a:lnTo>
                    <a:pt x="0" y="15"/>
                  </a:lnTo>
                  <a:lnTo>
                    <a:pt x="7" y="10"/>
                  </a:lnTo>
                  <a:lnTo>
                    <a:pt x="13" y="1"/>
                  </a:lnTo>
                  <a:lnTo>
                    <a:pt x="18" y="0"/>
                  </a:lnTo>
                  <a:lnTo>
                    <a:pt x="28" y="0"/>
                  </a:lnTo>
                  <a:lnTo>
                    <a:pt x="33" y="10"/>
                  </a:lnTo>
                  <a:lnTo>
                    <a:pt x="41" y="20"/>
                  </a:lnTo>
                  <a:lnTo>
                    <a:pt x="50" y="31"/>
                  </a:lnTo>
                  <a:lnTo>
                    <a:pt x="38" y="36"/>
                  </a:lnTo>
                  <a:lnTo>
                    <a:pt x="41" y="44"/>
                  </a:lnTo>
                  <a:lnTo>
                    <a:pt x="35" y="51"/>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114" name="Freeform 113"/>
            <p:cNvSpPr>
              <a:spLocks/>
            </p:cNvSpPr>
            <p:nvPr/>
          </p:nvSpPr>
          <p:spPr bwMode="auto">
            <a:xfrm>
              <a:off x="2464124" y="4451418"/>
              <a:ext cx="53424" cy="47730"/>
            </a:xfrm>
            <a:custGeom>
              <a:avLst/>
              <a:gdLst/>
              <a:ahLst/>
              <a:cxnLst>
                <a:cxn ang="0">
                  <a:pos x="51" y="52"/>
                </a:cxn>
                <a:cxn ang="0">
                  <a:pos x="42" y="49"/>
                </a:cxn>
                <a:cxn ang="0">
                  <a:pos x="30" y="44"/>
                </a:cxn>
                <a:cxn ang="0">
                  <a:pos x="23" y="33"/>
                </a:cxn>
                <a:cxn ang="0">
                  <a:pos x="8" y="24"/>
                </a:cxn>
                <a:cxn ang="0">
                  <a:pos x="0" y="22"/>
                </a:cxn>
                <a:cxn ang="0">
                  <a:pos x="0" y="0"/>
                </a:cxn>
                <a:cxn ang="0">
                  <a:pos x="13" y="5"/>
                </a:cxn>
                <a:cxn ang="0">
                  <a:pos x="21" y="13"/>
                </a:cxn>
                <a:cxn ang="0">
                  <a:pos x="36" y="28"/>
                </a:cxn>
                <a:cxn ang="0">
                  <a:pos x="51" y="39"/>
                </a:cxn>
                <a:cxn ang="0">
                  <a:pos x="61" y="44"/>
                </a:cxn>
                <a:cxn ang="0">
                  <a:pos x="51" y="52"/>
                </a:cxn>
              </a:cxnLst>
              <a:rect l="0" t="0" r="r" b="b"/>
              <a:pathLst>
                <a:path w="62" h="53">
                  <a:moveTo>
                    <a:pt x="51" y="52"/>
                  </a:moveTo>
                  <a:lnTo>
                    <a:pt x="42" y="49"/>
                  </a:lnTo>
                  <a:lnTo>
                    <a:pt x="30" y="44"/>
                  </a:lnTo>
                  <a:lnTo>
                    <a:pt x="23" y="33"/>
                  </a:lnTo>
                  <a:lnTo>
                    <a:pt x="8" y="24"/>
                  </a:lnTo>
                  <a:lnTo>
                    <a:pt x="0" y="22"/>
                  </a:lnTo>
                  <a:lnTo>
                    <a:pt x="0" y="0"/>
                  </a:lnTo>
                  <a:lnTo>
                    <a:pt x="13" y="5"/>
                  </a:lnTo>
                  <a:lnTo>
                    <a:pt x="21" y="13"/>
                  </a:lnTo>
                  <a:lnTo>
                    <a:pt x="36" y="28"/>
                  </a:lnTo>
                  <a:lnTo>
                    <a:pt x="51" y="39"/>
                  </a:lnTo>
                  <a:lnTo>
                    <a:pt x="61" y="44"/>
                  </a:lnTo>
                  <a:lnTo>
                    <a:pt x="51" y="52"/>
                  </a:lnTo>
                </a:path>
              </a:pathLst>
            </a:custGeom>
            <a:solidFill>
              <a:srgbClr val="FAD62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115" name="Freeform 114"/>
            <p:cNvSpPr>
              <a:spLocks/>
            </p:cNvSpPr>
            <p:nvPr/>
          </p:nvSpPr>
          <p:spPr bwMode="auto">
            <a:xfrm>
              <a:off x="2293512" y="4294720"/>
              <a:ext cx="300726" cy="204427"/>
            </a:xfrm>
            <a:custGeom>
              <a:avLst/>
              <a:gdLst/>
              <a:ahLst/>
              <a:cxnLst>
                <a:cxn ang="0">
                  <a:pos x="290" y="226"/>
                </a:cxn>
                <a:cxn ang="0">
                  <a:pos x="272" y="219"/>
                </a:cxn>
                <a:cxn ang="0">
                  <a:pos x="262" y="212"/>
                </a:cxn>
                <a:cxn ang="0">
                  <a:pos x="237" y="187"/>
                </a:cxn>
                <a:cxn ang="0">
                  <a:pos x="228" y="186"/>
                </a:cxn>
                <a:cxn ang="0">
                  <a:pos x="212" y="163"/>
                </a:cxn>
                <a:cxn ang="0">
                  <a:pos x="198" y="151"/>
                </a:cxn>
                <a:cxn ang="0">
                  <a:pos x="198" y="141"/>
                </a:cxn>
                <a:cxn ang="0">
                  <a:pos x="193" y="131"/>
                </a:cxn>
                <a:cxn ang="0">
                  <a:pos x="175" y="116"/>
                </a:cxn>
                <a:cxn ang="0">
                  <a:pos x="164" y="109"/>
                </a:cxn>
                <a:cxn ang="0">
                  <a:pos x="151" y="106"/>
                </a:cxn>
                <a:cxn ang="0">
                  <a:pos x="124" y="116"/>
                </a:cxn>
                <a:cxn ang="0">
                  <a:pos x="109" y="118"/>
                </a:cxn>
                <a:cxn ang="0">
                  <a:pos x="98" y="118"/>
                </a:cxn>
                <a:cxn ang="0">
                  <a:pos x="84" y="121"/>
                </a:cxn>
                <a:cxn ang="0">
                  <a:pos x="74" y="116"/>
                </a:cxn>
                <a:cxn ang="0">
                  <a:pos x="65" y="116"/>
                </a:cxn>
                <a:cxn ang="0">
                  <a:pos x="57" y="109"/>
                </a:cxn>
                <a:cxn ang="0">
                  <a:pos x="42" y="109"/>
                </a:cxn>
                <a:cxn ang="0">
                  <a:pos x="34" y="104"/>
                </a:cxn>
                <a:cxn ang="0">
                  <a:pos x="32" y="95"/>
                </a:cxn>
                <a:cxn ang="0">
                  <a:pos x="32" y="84"/>
                </a:cxn>
                <a:cxn ang="0">
                  <a:pos x="27" y="75"/>
                </a:cxn>
                <a:cxn ang="0">
                  <a:pos x="19" y="70"/>
                </a:cxn>
                <a:cxn ang="0">
                  <a:pos x="5" y="71"/>
                </a:cxn>
                <a:cxn ang="0">
                  <a:pos x="1" y="80"/>
                </a:cxn>
                <a:cxn ang="0">
                  <a:pos x="0" y="84"/>
                </a:cxn>
                <a:cxn ang="0">
                  <a:pos x="3" y="0"/>
                </a:cxn>
                <a:cxn ang="0">
                  <a:pos x="116" y="3"/>
                </a:cxn>
                <a:cxn ang="0">
                  <a:pos x="252" y="8"/>
                </a:cxn>
                <a:cxn ang="0">
                  <a:pos x="281" y="8"/>
                </a:cxn>
                <a:cxn ang="0">
                  <a:pos x="348" y="8"/>
                </a:cxn>
                <a:cxn ang="0">
                  <a:pos x="343" y="206"/>
                </a:cxn>
                <a:cxn ang="0">
                  <a:pos x="334" y="211"/>
                </a:cxn>
                <a:cxn ang="0">
                  <a:pos x="321" y="211"/>
                </a:cxn>
                <a:cxn ang="0">
                  <a:pos x="303" y="223"/>
                </a:cxn>
                <a:cxn ang="0">
                  <a:pos x="290" y="226"/>
                </a:cxn>
              </a:cxnLst>
              <a:rect l="0" t="0" r="r" b="b"/>
              <a:pathLst>
                <a:path w="349" h="227">
                  <a:moveTo>
                    <a:pt x="290" y="226"/>
                  </a:moveTo>
                  <a:lnTo>
                    <a:pt x="272" y="219"/>
                  </a:lnTo>
                  <a:lnTo>
                    <a:pt x="262" y="212"/>
                  </a:lnTo>
                  <a:lnTo>
                    <a:pt x="237" y="187"/>
                  </a:lnTo>
                  <a:lnTo>
                    <a:pt x="228" y="186"/>
                  </a:lnTo>
                  <a:lnTo>
                    <a:pt x="212" y="163"/>
                  </a:lnTo>
                  <a:lnTo>
                    <a:pt x="198" y="151"/>
                  </a:lnTo>
                  <a:lnTo>
                    <a:pt x="198" y="141"/>
                  </a:lnTo>
                  <a:lnTo>
                    <a:pt x="193" y="131"/>
                  </a:lnTo>
                  <a:lnTo>
                    <a:pt x="175" y="116"/>
                  </a:lnTo>
                  <a:lnTo>
                    <a:pt x="164" y="109"/>
                  </a:lnTo>
                  <a:lnTo>
                    <a:pt x="151" y="106"/>
                  </a:lnTo>
                  <a:lnTo>
                    <a:pt x="124" y="116"/>
                  </a:lnTo>
                  <a:lnTo>
                    <a:pt x="109" y="118"/>
                  </a:lnTo>
                  <a:lnTo>
                    <a:pt x="98" y="118"/>
                  </a:lnTo>
                  <a:lnTo>
                    <a:pt x="84" y="121"/>
                  </a:lnTo>
                  <a:lnTo>
                    <a:pt x="74" y="116"/>
                  </a:lnTo>
                  <a:lnTo>
                    <a:pt x="65" y="116"/>
                  </a:lnTo>
                  <a:lnTo>
                    <a:pt x="57" y="109"/>
                  </a:lnTo>
                  <a:lnTo>
                    <a:pt x="42" y="109"/>
                  </a:lnTo>
                  <a:lnTo>
                    <a:pt x="34" y="104"/>
                  </a:lnTo>
                  <a:lnTo>
                    <a:pt x="32" y="95"/>
                  </a:lnTo>
                  <a:lnTo>
                    <a:pt x="32" y="84"/>
                  </a:lnTo>
                  <a:lnTo>
                    <a:pt x="27" y="75"/>
                  </a:lnTo>
                  <a:lnTo>
                    <a:pt x="19" y="70"/>
                  </a:lnTo>
                  <a:lnTo>
                    <a:pt x="5" y="71"/>
                  </a:lnTo>
                  <a:lnTo>
                    <a:pt x="1" y="80"/>
                  </a:lnTo>
                  <a:lnTo>
                    <a:pt x="0" y="84"/>
                  </a:lnTo>
                  <a:lnTo>
                    <a:pt x="3" y="0"/>
                  </a:lnTo>
                  <a:lnTo>
                    <a:pt x="116" y="3"/>
                  </a:lnTo>
                  <a:lnTo>
                    <a:pt x="252" y="8"/>
                  </a:lnTo>
                  <a:lnTo>
                    <a:pt x="281" y="8"/>
                  </a:lnTo>
                  <a:lnTo>
                    <a:pt x="348" y="8"/>
                  </a:lnTo>
                  <a:lnTo>
                    <a:pt x="343" y="206"/>
                  </a:lnTo>
                  <a:lnTo>
                    <a:pt x="334" y="211"/>
                  </a:lnTo>
                  <a:lnTo>
                    <a:pt x="321" y="211"/>
                  </a:lnTo>
                  <a:lnTo>
                    <a:pt x="303" y="223"/>
                  </a:lnTo>
                  <a:lnTo>
                    <a:pt x="290" y="226"/>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116" name="Freeform 115"/>
            <p:cNvSpPr>
              <a:spLocks/>
            </p:cNvSpPr>
            <p:nvPr/>
          </p:nvSpPr>
          <p:spPr bwMode="auto">
            <a:xfrm>
              <a:off x="2882039" y="2192804"/>
              <a:ext cx="1197733" cy="296285"/>
            </a:xfrm>
            <a:custGeom>
              <a:avLst/>
              <a:gdLst/>
              <a:ahLst/>
              <a:cxnLst>
                <a:cxn ang="0">
                  <a:pos x="187" y="3"/>
                </a:cxn>
                <a:cxn ang="0">
                  <a:pos x="452" y="6"/>
                </a:cxn>
                <a:cxn ang="0">
                  <a:pos x="1257" y="25"/>
                </a:cxn>
                <a:cxn ang="0">
                  <a:pos x="1239" y="35"/>
                </a:cxn>
                <a:cxn ang="0">
                  <a:pos x="1255" y="53"/>
                </a:cxn>
                <a:cxn ang="0">
                  <a:pos x="1268" y="61"/>
                </a:cxn>
                <a:cxn ang="0">
                  <a:pos x="1284" y="65"/>
                </a:cxn>
                <a:cxn ang="0">
                  <a:pos x="1306" y="53"/>
                </a:cxn>
                <a:cxn ang="0">
                  <a:pos x="1322" y="72"/>
                </a:cxn>
                <a:cxn ang="0">
                  <a:pos x="1312" y="81"/>
                </a:cxn>
                <a:cxn ang="0">
                  <a:pos x="1314" y="103"/>
                </a:cxn>
                <a:cxn ang="0">
                  <a:pos x="1314" y="121"/>
                </a:cxn>
                <a:cxn ang="0">
                  <a:pos x="1324" y="133"/>
                </a:cxn>
                <a:cxn ang="0">
                  <a:pos x="1341" y="146"/>
                </a:cxn>
                <a:cxn ang="0">
                  <a:pos x="1335" y="166"/>
                </a:cxn>
                <a:cxn ang="0">
                  <a:pos x="1335" y="193"/>
                </a:cxn>
                <a:cxn ang="0">
                  <a:pos x="1337" y="214"/>
                </a:cxn>
                <a:cxn ang="0">
                  <a:pos x="1352" y="221"/>
                </a:cxn>
                <a:cxn ang="0">
                  <a:pos x="1367" y="246"/>
                </a:cxn>
                <a:cxn ang="0">
                  <a:pos x="1389" y="263"/>
                </a:cxn>
                <a:cxn ang="0">
                  <a:pos x="1372" y="271"/>
                </a:cxn>
                <a:cxn ang="0">
                  <a:pos x="1367" y="291"/>
                </a:cxn>
                <a:cxn ang="0">
                  <a:pos x="1350" y="300"/>
                </a:cxn>
                <a:cxn ang="0">
                  <a:pos x="1344" y="318"/>
                </a:cxn>
                <a:cxn ang="0">
                  <a:pos x="1324" y="323"/>
                </a:cxn>
                <a:cxn ang="0">
                  <a:pos x="437" y="328"/>
                </a:cxn>
                <a:cxn ang="0">
                  <a:pos x="339" y="328"/>
                </a:cxn>
                <a:cxn ang="0">
                  <a:pos x="212" y="300"/>
                </a:cxn>
                <a:cxn ang="0">
                  <a:pos x="210" y="278"/>
                </a:cxn>
                <a:cxn ang="0">
                  <a:pos x="199" y="258"/>
                </a:cxn>
                <a:cxn ang="0">
                  <a:pos x="214" y="234"/>
                </a:cxn>
                <a:cxn ang="0">
                  <a:pos x="199" y="220"/>
                </a:cxn>
                <a:cxn ang="0">
                  <a:pos x="165" y="201"/>
                </a:cxn>
                <a:cxn ang="0">
                  <a:pos x="143" y="216"/>
                </a:cxn>
                <a:cxn ang="0">
                  <a:pos x="119" y="240"/>
                </a:cxn>
                <a:cxn ang="0">
                  <a:pos x="105" y="245"/>
                </a:cxn>
                <a:cxn ang="0">
                  <a:pos x="105" y="221"/>
                </a:cxn>
                <a:cxn ang="0">
                  <a:pos x="117" y="196"/>
                </a:cxn>
                <a:cxn ang="0">
                  <a:pos x="105" y="186"/>
                </a:cxn>
                <a:cxn ang="0">
                  <a:pos x="83" y="180"/>
                </a:cxn>
                <a:cxn ang="0">
                  <a:pos x="73" y="196"/>
                </a:cxn>
                <a:cxn ang="0">
                  <a:pos x="66" y="166"/>
                </a:cxn>
                <a:cxn ang="0">
                  <a:pos x="63" y="143"/>
                </a:cxn>
                <a:cxn ang="0">
                  <a:pos x="45" y="126"/>
                </a:cxn>
                <a:cxn ang="0">
                  <a:pos x="19" y="106"/>
                </a:cxn>
                <a:cxn ang="0">
                  <a:pos x="32" y="88"/>
                </a:cxn>
                <a:cxn ang="0">
                  <a:pos x="46" y="73"/>
                </a:cxn>
                <a:cxn ang="0">
                  <a:pos x="35" y="58"/>
                </a:cxn>
                <a:cxn ang="0">
                  <a:pos x="19" y="61"/>
                </a:cxn>
                <a:cxn ang="0">
                  <a:pos x="0" y="45"/>
                </a:cxn>
                <a:cxn ang="0">
                  <a:pos x="10" y="30"/>
                </a:cxn>
                <a:cxn ang="0">
                  <a:pos x="30" y="6"/>
                </a:cxn>
                <a:cxn ang="0">
                  <a:pos x="41" y="0"/>
                </a:cxn>
              </a:cxnLst>
              <a:rect l="0" t="0" r="r" b="b"/>
              <a:pathLst>
                <a:path w="1390" h="329">
                  <a:moveTo>
                    <a:pt x="41" y="0"/>
                  </a:moveTo>
                  <a:lnTo>
                    <a:pt x="187" y="3"/>
                  </a:lnTo>
                  <a:lnTo>
                    <a:pt x="274" y="3"/>
                  </a:lnTo>
                  <a:lnTo>
                    <a:pt x="452" y="6"/>
                  </a:lnTo>
                  <a:lnTo>
                    <a:pt x="1260" y="15"/>
                  </a:lnTo>
                  <a:lnTo>
                    <a:pt x="1257" y="25"/>
                  </a:lnTo>
                  <a:lnTo>
                    <a:pt x="1254" y="33"/>
                  </a:lnTo>
                  <a:lnTo>
                    <a:pt x="1239" y="35"/>
                  </a:lnTo>
                  <a:lnTo>
                    <a:pt x="1244" y="48"/>
                  </a:lnTo>
                  <a:lnTo>
                    <a:pt x="1255" y="53"/>
                  </a:lnTo>
                  <a:lnTo>
                    <a:pt x="1260" y="58"/>
                  </a:lnTo>
                  <a:lnTo>
                    <a:pt x="1268" y="61"/>
                  </a:lnTo>
                  <a:lnTo>
                    <a:pt x="1277" y="72"/>
                  </a:lnTo>
                  <a:lnTo>
                    <a:pt x="1284" y="65"/>
                  </a:lnTo>
                  <a:lnTo>
                    <a:pt x="1294" y="58"/>
                  </a:lnTo>
                  <a:lnTo>
                    <a:pt x="1306" y="53"/>
                  </a:lnTo>
                  <a:lnTo>
                    <a:pt x="1314" y="58"/>
                  </a:lnTo>
                  <a:lnTo>
                    <a:pt x="1322" y="72"/>
                  </a:lnTo>
                  <a:lnTo>
                    <a:pt x="1319" y="81"/>
                  </a:lnTo>
                  <a:lnTo>
                    <a:pt x="1312" y="81"/>
                  </a:lnTo>
                  <a:lnTo>
                    <a:pt x="1314" y="95"/>
                  </a:lnTo>
                  <a:lnTo>
                    <a:pt x="1314" y="103"/>
                  </a:lnTo>
                  <a:lnTo>
                    <a:pt x="1315" y="112"/>
                  </a:lnTo>
                  <a:lnTo>
                    <a:pt x="1314" y="121"/>
                  </a:lnTo>
                  <a:lnTo>
                    <a:pt x="1317" y="128"/>
                  </a:lnTo>
                  <a:lnTo>
                    <a:pt x="1324" y="133"/>
                  </a:lnTo>
                  <a:lnTo>
                    <a:pt x="1335" y="138"/>
                  </a:lnTo>
                  <a:lnTo>
                    <a:pt x="1341" y="146"/>
                  </a:lnTo>
                  <a:lnTo>
                    <a:pt x="1335" y="153"/>
                  </a:lnTo>
                  <a:lnTo>
                    <a:pt x="1335" y="166"/>
                  </a:lnTo>
                  <a:lnTo>
                    <a:pt x="1330" y="183"/>
                  </a:lnTo>
                  <a:lnTo>
                    <a:pt x="1335" y="193"/>
                  </a:lnTo>
                  <a:lnTo>
                    <a:pt x="1337" y="201"/>
                  </a:lnTo>
                  <a:lnTo>
                    <a:pt x="1337" y="214"/>
                  </a:lnTo>
                  <a:lnTo>
                    <a:pt x="1344" y="220"/>
                  </a:lnTo>
                  <a:lnTo>
                    <a:pt x="1352" y="221"/>
                  </a:lnTo>
                  <a:lnTo>
                    <a:pt x="1362" y="241"/>
                  </a:lnTo>
                  <a:lnTo>
                    <a:pt x="1367" y="246"/>
                  </a:lnTo>
                  <a:lnTo>
                    <a:pt x="1375" y="254"/>
                  </a:lnTo>
                  <a:lnTo>
                    <a:pt x="1389" y="263"/>
                  </a:lnTo>
                  <a:lnTo>
                    <a:pt x="1377" y="265"/>
                  </a:lnTo>
                  <a:lnTo>
                    <a:pt x="1372" y="271"/>
                  </a:lnTo>
                  <a:lnTo>
                    <a:pt x="1374" y="283"/>
                  </a:lnTo>
                  <a:lnTo>
                    <a:pt x="1367" y="291"/>
                  </a:lnTo>
                  <a:lnTo>
                    <a:pt x="1355" y="291"/>
                  </a:lnTo>
                  <a:lnTo>
                    <a:pt x="1350" y="300"/>
                  </a:lnTo>
                  <a:lnTo>
                    <a:pt x="1347" y="311"/>
                  </a:lnTo>
                  <a:lnTo>
                    <a:pt x="1344" y="318"/>
                  </a:lnTo>
                  <a:lnTo>
                    <a:pt x="1332" y="320"/>
                  </a:lnTo>
                  <a:lnTo>
                    <a:pt x="1324" y="323"/>
                  </a:lnTo>
                  <a:lnTo>
                    <a:pt x="683" y="328"/>
                  </a:lnTo>
                  <a:lnTo>
                    <a:pt x="437" y="328"/>
                  </a:lnTo>
                  <a:lnTo>
                    <a:pt x="389" y="328"/>
                  </a:lnTo>
                  <a:lnTo>
                    <a:pt x="339" y="328"/>
                  </a:lnTo>
                  <a:lnTo>
                    <a:pt x="202" y="306"/>
                  </a:lnTo>
                  <a:lnTo>
                    <a:pt x="212" y="300"/>
                  </a:lnTo>
                  <a:lnTo>
                    <a:pt x="214" y="288"/>
                  </a:lnTo>
                  <a:lnTo>
                    <a:pt x="210" y="278"/>
                  </a:lnTo>
                  <a:lnTo>
                    <a:pt x="199" y="268"/>
                  </a:lnTo>
                  <a:lnTo>
                    <a:pt x="199" y="258"/>
                  </a:lnTo>
                  <a:lnTo>
                    <a:pt x="208" y="246"/>
                  </a:lnTo>
                  <a:lnTo>
                    <a:pt x="214" y="234"/>
                  </a:lnTo>
                  <a:lnTo>
                    <a:pt x="212" y="220"/>
                  </a:lnTo>
                  <a:lnTo>
                    <a:pt x="199" y="220"/>
                  </a:lnTo>
                  <a:lnTo>
                    <a:pt x="188" y="208"/>
                  </a:lnTo>
                  <a:lnTo>
                    <a:pt x="165" y="201"/>
                  </a:lnTo>
                  <a:lnTo>
                    <a:pt x="148" y="205"/>
                  </a:lnTo>
                  <a:lnTo>
                    <a:pt x="143" y="216"/>
                  </a:lnTo>
                  <a:lnTo>
                    <a:pt x="135" y="220"/>
                  </a:lnTo>
                  <a:lnTo>
                    <a:pt x="119" y="240"/>
                  </a:lnTo>
                  <a:lnTo>
                    <a:pt x="112" y="254"/>
                  </a:lnTo>
                  <a:lnTo>
                    <a:pt x="105" y="245"/>
                  </a:lnTo>
                  <a:lnTo>
                    <a:pt x="95" y="236"/>
                  </a:lnTo>
                  <a:lnTo>
                    <a:pt x="105" y="221"/>
                  </a:lnTo>
                  <a:lnTo>
                    <a:pt x="113" y="216"/>
                  </a:lnTo>
                  <a:lnTo>
                    <a:pt x="117" y="196"/>
                  </a:lnTo>
                  <a:lnTo>
                    <a:pt x="110" y="193"/>
                  </a:lnTo>
                  <a:lnTo>
                    <a:pt x="105" y="186"/>
                  </a:lnTo>
                  <a:lnTo>
                    <a:pt x="95" y="183"/>
                  </a:lnTo>
                  <a:lnTo>
                    <a:pt x="83" y="180"/>
                  </a:lnTo>
                  <a:lnTo>
                    <a:pt x="83" y="196"/>
                  </a:lnTo>
                  <a:lnTo>
                    <a:pt x="73" y="196"/>
                  </a:lnTo>
                  <a:lnTo>
                    <a:pt x="66" y="176"/>
                  </a:lnTo>
                  <a:lnTo>
                    <a:pt x="66" y="166"/>
                  </a:lnTo>
                  <a:lnTo>
                    <a:pt x="66" y="158"/>
                  </a:lnTo>
                  <a:lnTo>
                    <a:pt x="63" y="143"/>
                  </a:lnTo>
                  <a:lnTo>
                    <a:pt x="59" y="133"/>
                  </a:lnTo>
                  <a:lnTo>
                    <a:pt x="45" y="126"/>
                  </a:lnTo>
                  <a:lnTo>
                    <a:pt x="37" y="121"/>
                  </a:lnTo>
                  <a:lnTo>
                    <a:pt x="19" y="106"/>
                  </a:lnTo>
                  <a:lnTo>
                    <a:pt x="15" y="95"/>
                  </a:lnTo>
                  <a:lnTo>
                    <a:pt x="32" y="88"/>
                  </a:lnTo>
                  <a:lnTo>
                    <a:pt x="37" y="81"/>
                  </a:lnTo>
                  <a:lnTo>
                    <a:pt x="46" y="73"/>
                  </a:lnTo>
                  <a:lnTo>
                    <a:pt x="45" y="61"/>
                  </a:lnTo>
                  <a:lnTo>
                    <a:pt x="35" y="58"/>
                  </a:lnTo>
                  <a:lnTo>
                    <a:pt x="25" y="60"/>
                  </a:lnTo>
                  <a:lnTo>
                    <a:pt x="19" y="61"/>
                  </a:lnTo>
                  <a:lnTo>
                    <a:pt x="0" y="58"/>
                  </a:lnTo>
                  <a:lnTo>
                    <a:pt x="0" y="45"/>
                  </a:lnTo>
                  <a:lnTo>
                    <a:pt x="3" y="35"/>
                  </a:lnTo>
                  <a:lnTo>
                    <a:pt x="10" y="30"/>
                  </a:lnTo>
                  <a:lnTo>
                    <a:pt x="15" y="21"/>
                  </a:lnTo>
                  <a:lnTo>
                    <a:pt x="30" y="6"/>
                  </a:lnTo>
                  <a:lnTo>
                    <a:pt x="37" y="3"/>
                  </a:lnTo>
                  <a:lnTo>
                    <a:pt x="41" y="0"/>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117" name="Freeform 116"/>
            <p:cNvSpPr>
              <a:spLocks/>
            </p:cNvSpPr>
            <p:nvPr/>
          </p:nvSpPr>
          <p:spPr bwMode="auto">
            <a:xfrm>
              <a:off x="2935463" y="2400834"/>
              <a:ext cx="63765" cy="84653"/>
            </a:xfrm>
            <a:custGeom>
              <a:avLst/>
              <a:gdLst/>
              <a:ahLst/>
              <a:cxnLst>
                <a:cxn ang="0">
                  <a:pos x="0" y="6"/>
                </a:cxn>
                <a:cxn ang="0">
                  <a:pos x="5" y="0"/>
                </a:cxn>
                <a:cxn ang="0">
                  <a:pos x="15" y="10"/>
                </a:cxn>
                <a:cxn ang="0">
                  <a:pos x="25" y="25"/>
                </a:cxn>
                <a:cxn ang="0">
                  <a:pos x="38" y="47"/>
                </a:cxn>
                <a:cxn ang="0">
                  <a:pos x="45" y="49"/>
                </a:cxn>
                <a:cxn ang="0">
                  <a:pos x="61" y="66"/>
                </a:cxn>
                <a:cxn ang="0">
                  <a:pos x="68" y="78"/>
                </a:cxn>
                <a:cxn ang="0">
                  <a:pos x="73" y="93"/>
                </a:cxn>
                <a:cxn ang="0">
                  <a:pos x="63" y="88"/>
                </a:cxn>
                <a:cxn ang="0">
                  <a:pos x="52" y="86"/>
                </a:cxn>
                <a:cxn ang="0">
                  <a:pos x="32" y="61"/>
                </a:cxn>
                <a:cxn ang="0">
                  <a:pos x="25" y="56"/>
                </a:cxn>
                <a:cxn ang="0">
                  <a:pos x="17" y="30"/>
                </a:cxn>
                <a:cxn ang="0">
                  <a:pos x="12" y="25"/>
                </a:cxn>
                <a:cxn ang="0">
                  <a:pos x="1" y="28"/>
                </a:cxn>
                <a:cxn ang="0">
                  <a:pos x="0" y="6"/>
                </a:cxn>
              </a:cxnLst>
              <a:rect l="0" t="0" r="r" b="b"/>
              <a:pathLst>
                <a:path w="74" h="94">
                  <a:moveTo>
                    <a:pt x="0" y="6"/>
                  </a:moveTo>
                  <a:lnTo>
                    <a:pt x="5" y="0"/>
                  </a:lnTo>
                  <a:lnTo>
                    <a:pt x="15" y="10"/>
                  </a:lnTo>
                  <a:lnTo>
                    <a:pt x="25" y="25"/>
                  </a:lnTo>
                  <a:lnTo>
                    <a:pt x="38" y="47"/>
                  </a:lnTo>
                  <a:lnTo>
                    <a:pt x="45" y="49"/>
                  </a:lnTo>
                  <a:lnTo>
                    <a:pt x="61" y="66"/>
                  </a:lnTo>
                  <a:lnTo>
                    <a:pt x="68" y="78"/>
                  </a:lnTo>
                  <a:lnTo>
                    <a:pt x="73" y="93"/>
                  </a:lnTo>
                  <a:lnTo>
                    <a:pt x="63" y="88"/>
                  </a:lnTo>
                  <a:lnTo>
                    <a:pt x="52" y="86"/>
                  </a:lnTo>
                  <a:lnTo>
                    <a:pt x="32" y="61"/>
                  </a:lnTo>
                  <a:lnTo>
                    <a:pt x="25" y="56"/>
                  </a:lnTo>
                  <a:lnTo>
                    <a:pt x="17" y="30"/>
                  </a:lnTo>
                  <a:lnTo>
                    <a:pt x="12" y="25"/>
                  </a:lnTo>
                  <a:lnTo>
                    <a:pt x="1" y="28"/>
                  </a:lnTo>
                  <a:lnTo>
                    <a:pt x="0" y="6"/>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118" name="Freeform 117"/>
            <p:cNvSpPr>
              <a:spLocks/>
            </p:cNvSpPr>
            <p:nvPr/>
          </p:nvSpPr>
          <p:spPr bwMode="auto">
            <a:xfrm>
              <a:off x="2977685" y="2430553"/>
              <a:ext cx="25850" cy="27917"/>
            </a:xfrm>
            <a:custGeom>
              <a:avLst/>
              <a:gdLst/>
              <a:ahLst/>
              <a:cxnLst>
                <a:cxn ang="0">
                  <a:pos x="0" y="5"/>
                </a:cxn>
                <a:cxn ang="0">
                  <a:pos x="0" y="11"/>
                </a:cxn>
                <a:cxn ang="0">
                  <a:pos x="10" y="30"/>
                </a:cxn>
                <a:cxn ang="0">
                  <a:pos x="29" y="30"/>
                </a:cxn>
                <a:cxn ang="0">
                  <a:pos x="29" y="0"/>
                </a:cxn>
                <a:cxn ang="0">
                  <a:pos x="19" y="11"/>
                </a:cxn>
                <a:cxn ang="0">
                  <a:pos x="0" y="5"/>
                </a:cxn>
              </a:cxnLst>
              <a:rect l="0" t="0" r="r" b="b"/>
              <a:pathLst>
                <a:path w="30" h="31">
                  <a:moveTo>
                    <a:pt x="0" y="5"/>
                  </a:moveTo>
                  <a:lnTo>
                    <a:pt x="0" y="11"/>
                  </a:lnTo>
                  <a:lnTo>
                    <a:pt x="10" y="30"/>
                  </a:lnTo>
                  <a:lnTo>
                    <a:pt x="29" y="30"/>
                  </a:lnTo>
                  <a:lnTo>
                    <a:pt x="29" y="0"/>
                  </a:lnTo>
                  <a:lnTo>
                    <a:pt x="19" y="11"/>
                  </a:lnTo>
                  <a:lnTo>
                    <a:pt x="0" y="5"/>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119" name="Freeform 118"/>
            <p:cNvSpPr>
              <a:spLocks/>
            </p:cNvSpPr>
            <p:nvPr/>
          </p:nvSpPr>
          <p:spPr bwMode="auto">
            <a:xfrm>
              <a:off x="3016460" y="3411266"/>
              <a:ext cx="92199" cy="142289"/>
            </a:xfrm>
            <a:custGeom>
              <a:avLst/>
              <a:gdLst/>
              <a:ahLst/>
              <a:cxnLst>
                <a:cxn ang="0">
                  <a:pos x="41" y="145"/>
                </a:cxn>
                <a:cxn ang="0">
                  <a:pos x="36" y="135"/>
                </a:cxn>
                <a:cxn ang="0">
                  <a:pos x="43" y="118"/>
                </a:cxn>
                <a:cxn ang="0">
                  <a:pos x="56" y="122"/>
                </a:cxn>
                <a:cxn ang="0">
                  <a:pos x="65" y="107"/>
                </a:cxn>
                <a:cxn ang="0">
                  <a:pos x="59" y="94"/>
                </a:cxn>
                <a:cxn ang="0">
                  <a:pos x="50" y="94"/>
                </a:cxn>
                <a:cxn ang="0">
                  <a:pos x="43" y="97"/>
                </a:cxn>
                <a:cxn ang="0">
                  <a:pos x="54" y="100"/>
                </a:cxn>
                <a:cxn ang="0">
                  <a:pos x="58" y="108"/>
                </a:cxn>
                <a:cxn ang="0">
                  <a:pos x="41" y="108"/>
                </a:cxn>
                <a:cxn ang="0">
                  <a:pos x="32" y="125"/>
                </a:cxn>
                <a:cxn ang="0">
                  <a:pos x="25" y="157"/>
                </a:cxn>
                <a:cxn ang="0">
                  <a:pos x="13" y="157"/>
                </a:cxn>
                <a:cxn ang="0">
                  <a:pos x="6" y="154"/>
                </a:cxn>
                <a:cxn ang="0">
                  <a:pos x="0" y="135"/>
                </a:cxn>
                <a:cxn ang="0">
                  <a:pos x="6" y="125"/>
                </a:cxn>
                <a:cxn ang="0">
                  <a:pos x="10" y="114"/>
                </a:cxn>
                <a:cxn ang="0">
                  <a:pos x="10" y="107"/>
                </a:cxn>
                <a:cxn ang="0">
                  <a:pos x="3" y="100"/>
                </a:cxn>
                <a:cxn ang="0">
                  <a:pos x="18" y="81"/>
                </a:cxn>
                <a:cxn ang="0">
                  <a:pos x="13" y="68"/>
                </a:cxn>
                <a:cxn ang="0">
                  <a:pos x="19" y="43"/>
                </a:cxn>
                <a:cxn ang="0">
                  <a:pos x="41" y="15"/>
                </a:cxn>
                <a:cxn ang="0">
                  <a:pos x="45" y="0"/>
                </a:cxn>
                <a:cxn ang="0">
                  <a:pos x="54" y="0"/>
                </a:cxn>
                <a:cxn ang="0">
                  <a:pos x="54" y="13"/>
                </a:cxn>
                <a:cxn ang="0">
                  <a:pos x="56" y="23"/>
                </a:cxn>
                <a:cxn ang="0">
                  <a:pos x="71" y="35"/>
                </a:cxn>
                <a:cxn ang="0">
                  <a:pos x="65" y="48"/>
                </a:cxn>
                <a:cxn ang="0">
                  <a:pos x="65" y="63"/>
                </a:cxn>
                <a:cxn ang="0">
                  <a:pos x="71" y="77"/>
                </a:cxn>
                <a:cxn ang="0">
                  <a:pos x="65" y="83"/>
                </a:cxn>
                <a:cxn ang="0">
                  <a:pos x="65" y="92"/>
                </a:cxn>
                <a:cxn ang="0">
                  <a:pos x="74" y="94"/>
                </a:cxn>
                <a:cxn ang="0">
                  <a:pos x="94" y="100"/>
                </a:cxn>
                <a:cxn ang="0">
                  <a:pos x="106" y="107"/>
                </a:cxn>
                <a:cxn ang="0">
                  <a:pos x="91" y="114"/>
                </a:cxn>
                <a:cxn ang="0">
                  <a:pos x="68" y="127"/>
                </a:cxn>
                <a:cxn ang="0">
                  <a:pos x="54" y="138"/>
                </a:cxn>
                <a:cxn ang="0">
                  <a:pos x="50" y="147"/>
                </a:cxn>
                <a:cxn ang="0">
                  <a:pos x="41" y="145"/>
                </a:cxn>
              </a:cxnLst>
              <a:rect l="0" t="0" r="r" b="b"/>
              <a:pathLst>
                <a:path w="107" h="158">
                  <a:moveTo>
                    <a:pt x="41" y="145"/>
                  </a:moveTo>
                  <a:lnTo>
                    <a:pt x="36" y="135"/>
                  </a:lnTo>
                  <a:lnTo>
                    <a:pt x="43" y="118"/>
                  </a:lnTo>
                  <a:lnTo>
                    <a:pt x="56" y="122"/>
                  </a:lnTo>
                  <a:lnTo>
                    <a:pt x="65" y="107"/>
                  </a:lnTo>
                  <a:lnTo>
                    <a:pt x="59" y="94"/>
                  </a:lnTo>
                  <a:lnTo>
                    <a:pt x="50" y="94"/>
                  </a:lnTo>
                  <a:lnTo>
                    <a:pt x="43" y="97"/>
                  </a:lnTo>
                  <a:lnTo>
                    <a:pt x="54" y="100"/>
                  </a:lnTo>
                  <a:lnTo>
                    <a:pt x="58" y="108"/>
                  </a:lnTo>
                  <a:lnTo>
                    <a:pt x="41" y="108"/>
                  </a:lnTo>
                  <a:lnTo>
                    <a:pt x="32" y="125"/>
                  </a:lnTo>
                  <a:lnTo>
                    <a:pt x="25" y="157"/>
                  </a:lnTo>
                  <a:lnTo>
                    <a:pt x="13" y="157"/>
                  </a:lnTo>
                  <a:lnTo>
                    <a:pt x="6" y="154"/>
                  </a:lnTo>
                  <a:lnTo>
                    <a:pt x="0" y="135"/>
                  </a:lnTo>
                  <a:lnTo>
                    <a:pt x="6" y="125"/>
                  </a:lnTo>
                  <a:lnTo>
                    <a:pt x="10" y="114"/>
                  </a:lnTo>
                  <a:lnTo>
                    <a:pt x="10" y="107"/>
                  </a:lnTo>
                  <a:lnTo>
                    <a:pt x="3" y="100"/>
                  </a:lnTo>
                  <a:lnTo>
                    <a:pt x="18" y="81"/>
                  </a:lnTo>
                  <a:lnTo>
                    <a:pt x="13" y="68"/>
                  </a:lnTo>
                  <a:lnTo>
                    <a:pt x="19" y="43"/>
                  </a:lnTo>
                  <a:lnTo>
                    <a:pt x="41" y="15"/>
                  </a:lnTo>
                  <a:lnTo>
                    <a:pt x="45" y="0"/>
                  </a:lnTo>
                  <a:lnTo>
                    <a:pt x="54" y="0"/>
                  </a:lnTo>
                  <a:lnTo>
                    <a:pt x="54" y="13"/>
                  </a:lnTo>
                  <a:lnTo>
                    <a:pt x="56" y="23"/>
                  </a:lnTo>
                  <a:lnTo>
                    <a:pt x="71" y="35"/>
                  </a:lnTo>
                  <a:lnTo>
                    <a:pt x="65" y="48"/>
                  </a:lnTo>
                  <a:lnTo>
                    <a:pt x="65" y="63"/>
                  </a:lnTo>
                  <a:lnTo>
                    <a:pt x="71" y="77"/>
                  </a:lnTo>
                  <a:lnTo>
                    <a:pt x="65" y="83"/>
                  </a:lnTo>
                  <a:lnTo>
                    <a:pt x="65" y="92"/>
                  </a:lnTo>
                  <a:lnTo>
                    <a:pt x="74" y="94"/>
                  </a:lnTo>
                  <a:lnTo>
                    <a:pt x="94" y="100"/>
                  </a:lnTo>
                  <a:lnTo>
                    <a:pt x="106" y="107"/>
                  </a:lnTo>
                  <a:lnTo>
                    <a:pt x="91" y="114"/>
                  </a:lnTo>
                  <a:lnTo>
                    <a:pt x="68" y="127"/>
                  </a:lnTo>
                  <a:lnTo>
                    <a:pt x="54" y="138"/>
                  </a:lnTo>
                  <a:lnTo>
                    <a:pt x="50" y="147"/>
                  </a:lnTo>
                  <a:lnTo>
                    <a:pt x="41" y="145"/>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120" name="Freeform 119"/>
            <p:cNvSpPr>
              <a:spLocks/>
            </p:cNvSpPr>
            <p:nvPr/>
          </p:nvSpPr>
          <p:spPr bwMode="auto">
            <a:xfrm>
              <a:off x="3070746" y="3190629"/>
              <a:ext cx="776372" cy="568256"/>
            </a:xfrm>
            <a:custGeom>
              <a:avLst/>
              <a:gdLst/>
              <a:ahLst/>
              <a:cxnLst>
                <a:cxn ang="0">
                  <a:pos x="43" y="43"/>
                </a:cxn>
                <a:cxn ang="0">
                  <a:pos x="30" y="3"/>
                </a:cxn>
                <a:cxn ang="0">
                  <a:pos x="311" y="3"/>
                </a:cxn>
                <a:cxn ang="0">
                  <a:pos x="870" y="27"/>
                </a:cxn>
                <a:cxn ang="0">
                  <a:pos x="886" y="55"/>
                </a:cxn>
                <a:cxn ang="0">
                  <a:pos x="881" y="75"/>
                </a:cxn>
                <a:cxn ang="0">
                  <a:pos x="855" y="101"/>
                </a:cxn>
                <a:cxn ang="0">
                  <a:pos x="861" y="141"/>
                </a:cxn>
                <a:cxn ang="0">
                  <a:pos x="859" y="172"/>
                </a:cxn>
                <a:cxn ang="0">
                  <a:pos x="828" y="191"/>
                </a:cxn>
                <a:cxn ang="0">
                  <a:pos x="786" y="208"/>
                </a:cxn>
                <a:cxn ang="0">
                  <a:pos x="766" y="234"/>
                </a:cxn>
                <a:cxn ang="0">
                  <a:pos x="743" y="261"/>
                </a:cxn>
                <a:cxn ang="0">
                  <a:pos x="713" y="286"/>
                </a:cxn>
                <a:cxn ang="0">
                  <a:pos x="688" y="310"/>
                </a:cxn>
                <a:cxn ang="0">
                  <a:pos x="665" y="334"/>
                </a:cxn>
                <a:cxn ang="0">
                  <a:pos x="651" y="367"/>
                </a:cxn>
                <a:cxn ang="0">
                  <a:pos x="656" y="405"/>
                </a:cxn>
                <a:cxn ang="0">
                  <a:pos x="658" y="447"/>
                </a:cxn>
                <a:cxn ang="0">
                  <a:pos x="696" y="449"/>
                </a:cxn>
                <a:cxn ang="0">
                  <a:pos x="721" y="471"/>
                </a:cxn>
                <a:cxn ang="0">
                  <a:pos x="699" y="499"/>
                </a:cxn>
                <a:cxn ang="0">
                  <a:pos x="736" y="527"/>
                </a:cxn>
                <a:cxn ang="0">
                  <a:pos x="739" y="565"/>
                </a:cxn>
                <a:cxn ang="0">
                  <a:pos x="718" y="589"/>
                </a:cxn>
                <a:cxn ang="0">
                  <a:pos x="674" y="596"/>
                </a:cxn>
                <a:cxn ang="0">
                  <a:pos x="686" y="623"/>
                </a:cxn>
                <a:cxn ang="0">
                  <a:pos x="665" y="625"/>
                </a:cxn>
                <a:cxn ang="0">
                  <a:pos x="623" y="609"/>
                </a:cxn>
                <a:cxn ang="0">
                  <a:pos x="581" y="595"/>
                </a:cxn>
                <a:cxn ang="0">
                  <a:pos x="549" y="596"/>
                </a:cxn>
                <a:cxn ang="0">
                  <a:pos x="501" y="563"/>
                </a:cxn>
                <a:cxn ang="0">
                  <a:pos x="462" y="565"/>
                </a:cxn>
                <a:cxn ang="0">
                  <a:pos x="419" y="547"/>
                </a:cxn>
                <a:cxn ang="0">
                  <a:pos x="387" y="571"/>
                </a:cxn>
                <a:cxn ang="0">
                  <a:pos x="354" y="565"/>
                </a:cxn>
                <a:cxn ang="0">
                  <a:pos x="320" y="576"/>
                </a:cxn>
                <a:cxn ang="0">
                  <a:pos x="292" y="556"/>
                </a:cxn>
                <a:cxn ang="0">
                  <a:pos x="255" y="543"/>
                </a:cxn>
                <a:cxn ang="0">
                  <a:pos x="217" y="526"/>
                </a:cxn>
                <a:cxn ang="0">
                  <a:pos x="199" y="487"/>
                </a:cxn>
                <a:cxn ang="0">
                  <a:pos x="59" y="467"/>
                </a:cxn>
                <a:cxn ang="0">
                  <a:pos x="25" y="403"/>
                </a:cxn>
                <a:cxn ang="0">
                  <a:pos x="68" y="375"/>
                </a:cxn>
                <a:cxn ang="0">
                  <a:pos x="63" y="334"/>
                </a:cxn>
                <a:cxn ang="0">
                  <a:pos x="43" y="296"/>
                </a:cxn>
                <a:cxn ang="0">
                  <a:pos x="45" y="266"/>
                </a:cxn>
                <a:cxn ang="0">
                  <a:pos x="23" y="223"/>
                </a:cxn>
                <a:cxn ang="0">
                  <a:pos x="8" y="176"/>
                </a:cxn>
                <a:cxn ang="0">
                  <a:pos x="37" y="171"/>
                </a:cxn>
                <a:cxn ang="0">
                  <a:pos x="52" y="144"/>
                </a:cxn>
                <a:cxn ang="0">
                  <a:pos x="12" y="117"/>
                </a:cxn>
                <a:cxn ang="0">
                  <a:pos x="17" y="82"/>
                </a:cxn>
              </a:cxnLst>
              <a:rect l="0" t="0" r="r" b="b"/>
              <a:pathLst>
                <a:path w="901" h="631">
                  <a:moveTo>
                    <a:pt x="25" y="68"/>
                  </a:moveTo>
                  <a:lnTo>
                    <a:pt x="35" y="63"/>
                  </a:lnTo>
                  <a:lnTo>
                    <a:pt x="40" y="52"/>
                  </a:lnTo>
                  <a:lnTo>
                    <a:pt x="43" y="43"/>
                  </a:lnTo>
                  <a:lnTo>
                    <a:pt x="40" y="35"/>
                  </a:lnTo>
                  <a:lnTo>
                    <a:pt x="37" y="23"/>
                  </a:lnTo>
                  <a:lnTo>
                    <a:pt x="37" y="13"/>
                  </a:lnTo>
                  <a:lnTo>
                    <a:pt x="30" y="3"/>
                  </a:lnTo>
                  <a:lnTo>
                    <a:pt x="119" y="0"/>
                  </a:lnTo>
                  <a:lnTo>
                    <a:pt x="162" y="0"/>
                  </a:lnTo>
                  <a:lnTo>
                    <a:pt x="292" y="3"/>
                  </a:lnTo>
                  <a:lnTo>
                    <a:pt x="311" y="3"/>
                  </a:lnTo>
                  <a:lnTo>
                    <a:pt x="561" y="3"/>
                  </a:lnTo>
                  <a:lnTo>
                    <a:pt x="865" y="5"/>
                  </a:lnTo>
                  <a:lnTo>
                    <a:pt x="870" y="13"/>
                  </a:lnTo>
                  <a:lnTo>
                    <a:pt x="870" y="27"/>
                  </a:lnTo>
                  <a:lnTo>
                    <a:pt x="881" y="27"/>
                  </a:lnTo>
                  <a:lnTo>
                    <a:pt x="886" y="35"/>
                  </a:lnTo>
                  <a:lnTo>
                    <a:pt x="888" y="43"/>
                  </a:lnTo>
                  <a:lnTo>
                    <a:pt x="886" y="55"/>
                  </a:lnTo>
                  <a:lnTo>
                    <a:pt x="892" y="59"/>
                  </a:lnTo>
                  <a:lnTo>
                    <a:pt x="900" y="67"/>
                  </a:lnTo>
                  <a:lnTo>
                    <a:pt x="888" y="75"/>
                  </a:lnTo>
                  <a:lnTo>
                    <a:pt x="881" y="75"/>
                  </a:lnTo>
                  <a:lnTo>
                    <a:pt x="877" y="82"/>
                  </a:lnTo>
                  <a:lnTo>
                    <a:pt x="872" y="87"/>
                  </a:lnTo>
                  <a:lnTo>
                    <a:pt x="861" y="90"/>
                  </a:lnTo>
                  <a:lnTo>
                    <a:pt x="855" y="101"/>
                  </a:lnTo>
                  <a:lnTo>
                    <a:pt x="859" y="115"/>
                  </a:lnTo>
                  <a:lnTo>
                    <a:pt x="853" y="124"/>
                  </a:lnTo>
                  <a:lnTo>
                    <a:pt x="859" y="132"/>
                  </a:lnTo>
                  <a:lnTo>
                    <a:pt x="861" y="141"/>
                  </a:lnTo>
                  <a:lnTo>
                    <a:pt x="865" y="150"/>
                  </a:lnTo>
                  <a:lnTo>
                    <a:pt x="865" y="161"/>
                  </a:lnTo>
                  <a:lnTo>
                    <a:pt x="866" y="171"/>
                  </a:lnTo>
                  <a:lnTo>
                    <a:pt x="859" y="172"/>
                  </a:lnTo>
                  <a:lnTo>
                    <a:pt x="848" y="172"/>
                  </a:lnTo>
                  <a:lnTo>
                    <a:pt x="835" y="172"/>
                  </a:lnTo>
                  <a:lnTo>
                    <a:pt x="828" y="183"/>
                  </a:lnTo>
                  <a:lnTo>
                    <a:pt x="828" y="191"/>
                  </a:lnTo>
                  <a:lnTo>
                    <a:pt x="821" y="196"/>
                  </a:lnTo>
                  <a:lnTo>
                    <a:pt x="805" y="196"/>
                  </a:lnTo>
                  <a:lnTo>
                    <a:pt x="790" y="196"/>
                  </a:lnTo>
                  <a:lnTo>
                    <a:pt x="786" y="208"/>
                  </a:lnTo>
                  <a:lnTo>
                    <a:pt x="785" y="216"/>
                  </a:lnTo>
                  <a:lnTo>
                    <a:pt x="781" y="225"/>
                  </a:lnTo>
                  <a:lnTo>
                    <a:pt x="770" y="228"/>
                  </a:lnTo>
                  <a:lnTo>
                    <a:pt x="766" y="234"/>
                  </a:lnTo>
                  <a:lnTo>
                    <a:pt x="759" y="238"/>
                  </a:lnTo>
                  <a:lnTo>
                    <a:pt x="754" y="243"/>
                  </a:lnTo>
                  <a:lnTo>
                    <a:pt x="748" y="254"/>
                  </a:lnTo>
                  <a:lnTo>
                    <a:pt x="743" y="261"/>
                  </a:lnTo>
                  <a:lnTo>
                    <a:pt x="738" y="276"/>
                  </a:lnTo>
                  <a:lnTo>
                    <a:pt x="725" y="278"/>
                  </a:lnTo>
                  <a:lnTo>
                    <a:pt x="718" y="280"/>
                  </a:lnTo>
                  <a:lnTo>
                    <a:pt x="713" y="286"/>
                  </a:lnTo>
                  <a:lnTo>
                    <a:pt x="703" y="286"/>
                  </a:lnTo>
                  <a:lnTo>
                    <a:pt x="696" y="296"/>
                  </a:lnTo>
                  <a:lnTo>
                    <a:pt x="694" y="301"/>
                  </a:lnTo>
                  <a:lnTo>
                    <a:pt x="688" y="310"/>
                  </a:lnTo>
                  <a:lnTo>
                    <a:pt x="683" y="316"/>
                  </a:lnTo>
                  <a:lnTo>
                    <a:pt x="671" y="321"/>
                  </a:lnTo>
                  <a:lnTo>
                    <a:pt x="661" y="327"/>
                  </a:lnTo>
                  <a:lnTo>
                    <a:pt x="665" y="334"/>
                  </a:lnTo>
                  <a:lnTo>
                    <a:pt x="659" y="345"/>
                  </a:lnTo>
                  <a:lnTo>
                    <a:pt x="659" y="354"/>
                  </a:lnTo>
                  <a:lnTo>
                    <a:pt x="651" y="360"/>
                  </a:lnTo>
                  <a:lnTo>
                    <a:pt x="651" y="367"/>
                  </a:lnTo>
                  <a:lnTo>
                    <a:pt x="643" y="370"/>
                  </a:lnTo>
                  <a:lnTo>
                    <a:pt x="636" y="385"/>
                  </a:lnTo>
                  <a:lnTo>
                    <a:pt x="649" y="396"/>
                  </a:lnTo>
                  <a:lnTo>
                    <a:pt x="656" y="405"/>
                  </a:lnTo>
                  <a:lnTo>
                    <a:pt x="654" y="417"/>
                  </a:lnTo>
                  <a:lnTo>
                    <a:pt x="649" y="427"/>
                  </a:lnTo>
                  <a:lnTo>
                    <a:pt x="656" y="436"/>
                  </a:lnTo>
                  <a:lnTo>
                    <a:pt x="658" y="447"/>
                  </a:lnTo>
                  <a:lnTo>
                    <a:pt x="668" y="447"/>
                  </a:lnTo>
                  <a:lnTo>
                    <a:pt x="679" y="447"/>
                  </a:lnTo>
                  <a:lnTo>
                    <a:pt x="685" y="449"/>
                  </a:lnTo>
                  <a:lnTo>
                    <a:pt x="696" y="449"/>
                  </a:lnTo>
                  <a:lnTo>
                    <a:pt x="703" y="445"/>
                  </a:lnTo>
                  <a:lnTo>
                    <a:pt x="713" y="452"/>
                  </a:lnTo>
                  <a:lnTo>
                    <a:pt x="718" y="462"/>
                  </a:lnTo>
                  <a:lnTo>
                    <a:pt x="721" y="471"/>
                  </a:lnTo>
                  <a:lnTo>
                    <a:pt x="718" y="478"/>
                  </a:lnTo>
                  <a:lnTo>
                    <a:pt x="713" y="484"/>
                  </a:lnTo>
                  <a:lnTo>
                    <a:pt x="705" y="489"/>
                  </a:lnTo>
                  <a:lnTo>
                    <a:pt x="699" y="499"/>
                  </a:lnTo>
                  <a:lnTo>
                    <a:pt x="713" y="509"/>
                  </a:lnTo>
                  <a:lnTo>
                    <a:pt x="723" y="509"/>
                  </a:lnTo>
                  <a:lnTo>
                    <a:pt x="730" y="516"/>
                  </a:lnTo>
                  <a:lnTo>
                    <a:pt x="736" y="527"/>
                  </a:lnTo>
                  <a:lnTo>
                    <a:pt x="738" y="540"/>
                  </a:lnTo>
                  <a:lnTo>
                    <a:pt x="733" y="547"/>
                  </a:lnTo>
                  <a:lnTo>
                    <a:pt x="733" y="556"/>
                  </a:lnTo>
                  <a:lnTo>
                    <a:pt x="739" y="565"/>
                  </a:lnTo>
                  <a:lnTo>
                    <a:pt x="741" y="576"/>
                  </a:lnTo>
                  <a:lnTo>
                    <a:pt x="736" y="583"/>
                  </a:lnTo>
                  <a:lnTo>
                    <a:pt x="726" y="585"/>
                  </a:lnTo>
                  <a:lnTo>
                    <a:pt x="718" y="589"/>
                  </a:lnTo>
                  <a:lnTo>
                    <a:pt x="705" y="580"/>
                  </a:lnTo>
                  <a:lnTo>
                    <a:pt x="694" y="583"/>
                  </a:lnTo>
                  <a:lnTo>
                    <a:pt x="683" y="585"/>
                  </a:lnTo>
                  <a:lnTo>
                    <a:pt x="674" y="596"/>
                  </a:lnTo>
                  <a:lnTo>
                    <a:pt x="671" y="603"/>
                  </a:lnTo>
                  <a:lnTo>
                    <a:pt x="674" y="615"/>
                  </a:lnTo>
                  <a:lnTo>
                    <a:pt x="679" y="623"/>
                  </a:lnTo>
                  <a:lnTo>
                    <a:pt x="686" y="623"/>
                  </a:lnTo>
                  <a:lnTo>
                    <a:pt x="688" y="630"/>
                  </a:lnTo>
                  <a:lnTo>
                    <a:pt x="679" y="625"/>
                  </a:lnTo>
                  <a:lnTo>
                    <a:pt x="671" y="625"/>
                  </a:lnTo>
                  <a:lnTo>
                    <a:pt x="665" y="625"/>
                  </a:lnTo>
                  <a:lnTo>
                    <a:pt x="646" y="630"/>
                  </a:lnTo>
                  <a:lnTo>
                    <a:pt x="638" y="625"/>
                  </a:lnTo>
                  <a:lnTo>
                    <a:pt x="626" y="618"/>
                  </a:lnTo>
                  <a:lnTo>
                    <a:pt x="623" y="609"/>
                  </a:lnTo>
                  <a:lnTo>
                    <a:pt x="614" y="603"/>
                  </a:lnTo>
                  <a:lnTo>
                    <a:pt x="607" y="600"/>
                  </a:lnTo>
                  <a:lnTo>
                    <a:pt x="594" y="595"/>
                  </a:lnTo>
                  <a:lnTo>
                    <a:pt x="581" y="595"/>
                  </a:lnTo>
                  <a:lnTo>
                    <a:pt x="574" y="595"/>
                  </a:lnTo>
                  <a:lnTo>
                    <a:pt x="567" y="596"/>
                  </a:lnTo>
                  <a:lnTo>
                    <a:pt x="558" y="596"/>
                  </a:lnTo>
                  <a:lnTo>
                    <a:pt x="549" y="596"/>
                  </a:lnTo>
                  <a:lnTo>
                    <a:pt x="541" y="589"/>
                  </a:lnTo>
                  <a:lnTo>
                    <a:pt x="536" y="580"/>
                  </a:lnTo>
                  <a:lnTo>
                    <a:pt x="529" y="574"/>
                  </a:lnTo>
                  <a:lnTo>
                    <a:pt x="501" y="563"/>
                  </a:lnTo>
                  <a:lnTo>
                    <a:pt x="492" y="565"/>
                  </a:lnTo>
                  <a:lnTo>
                    <a:pt x="487" y="571"/>
                  </a:lnTo>
                  <a:lnTo>
                    <a:pt x="472" y="568"/>
                  </a:lnTo>
                  <a:lnTo>
                    <a:pt x="462" y="565"/>
                  </a:lnTo>
                  <a:lnTo>
                    <a:pt x="447" y="556"/>
                  </a:lnTo>
                  <a:lnTo>
                    <a:pt x="432" y="554"/>
                  </a:lnTo>
                  <a:lnTo>
                    <a:pt x="427" y="554"/>
                  </a:lnTo>
                  <a:lnTo>
                    <a:pt x="419" y="547"/>
                  </a:lnTo>
                  <a:lnTo>
                    <a:pt x="409" y="551"/>
                  </a:lnTo>
                  <a:lnTo>
                    <a:pt x="402" y="560"/>
                  </a:lnTo>
                  <a:lnTo>
                    <a:pt x="392" y="565"/>
                  </a:lnTo>
                  <a:lnTo>
                    <a:pt x="387" y="571"/>
                  </a:lnTo>
                  <a:lnTo>
                    <a:pt x="377" y="574"/>
                  </a:lnTo>
                  <a:lnTo>
                    <a:pt x="371" y="571"/>
                  </a:lnTo>
                  <a:lnTo>
                    <a:pt x="364" y="568"/>
                  </a:lnTo>
                  <a:lnTo>
                    <a:pt x="354" y="565"/>
                  </a:lnTo>
                  <a:lnTo>
                    <a:pt x="344" y="563"/>
                  </a:lnTo>
                  <a:lnTo>
                    <a:pt x="335" y="568"/>
                  </a:lnTo>
                  <a:lnTo>
                    <a:pt x="327" y="568"/>
                  </a:lnTo>
                  <a:lnTo>
                    <a:pt x="320" y="576"/>
                  </a:lnTo>
                  <a:lnTo>
                    <a:pt x="311" y="574"/>
                  </a:lnTo>
                  <a:lnTo>
                    <a:pt x="307" y="563"/>
                  </a:lnTo>
                  <a:lnTo>
                    <a:pt x="299" y="563"/>
                  </a:lnTo>
                  <a:lnTo>
                    <a:pt x="292" y="556"/>
                  </a:lnTo>
                  <a:lnTo>
                    <a:pt x="285" y="556"/>
                  </a:lnTo>
                  <a:lnTo>
                    <a:pt x="280" y="547"/>
                  </a:lnTo>
                  <a:lnTo>
                    <a:pt x="267" y="543"/>
                  </a:lnTo>
                  <a:lnTo>
                    <a:pt x="255" y="543"/>
                  </a:lnTo>
                  <a:lnTo>
                    <a:pt x="244" y="547"/>
                  </a:lnTo>
                  <a:lnTo>
                    <a:pt x="239" y="540"/>
                  </a:lnTo>
                  <a:lnTo>
                    <a:pt x="224" y="531"/>
                  </a:lnTo>
                  <a:lnTo>
                    <a:pt x="217" y="526"/>
                  </a:lnTo>
                  <a:lnTo>
                    <a:pt x="212" y="516"/>
                  </a:lnTo>
                  <a:lnTo>
                    <a:pt x="204" y="507"/>
                  </a:lnTo>
                  <a:lnTo>
                    <a:pt x="202" y="499"/>
                  </a:lnTo>
                  <a:lnTo>
                    <a:pt x="199" y="487"/>
                  </a:lnTo>
                  <a:lnTo>
                    <a:pt x="187" y="478"/>
                  </a:lnTo>
                  <a:lnTo>
                    <a:pt x="179" y="471"/>
                  </a:lnTo>
                  <a:lnTo>
                    <a:pt x="90" y="471"/>
                  </a:lnTo>
                  <a:lnTo>
                    <a:pt x="59" y="467"/>
                  </a:lnTo>
                  <a:lnTo>
                    <a:pt x="32" y="436"/>
                  </a:lnTo>
                  <a:lnTo>
                    <a:pt x="12" y="414"/>
                  </a:lnTo>
                  <a:lnTo>
                    <a:pt x="15" y="405"/>
                  </a:lnTo>
                  <a:lnTo>
                    <a:pt x="25" y="403"/>
                  </a:lnTo>
                  <a:lnTo>
                    <a:pt x="33" y="400"/>
                  </a:lnTo>
                  <a:lnTo>
                    <a:pt x="55" y="390"/>
                  </a:lnTo>
                  <a:lnTo>
                    <a:pt x="63" y="389"/>
                  </a:lnTo>
                  <a:lnTo>
                    <a:pt x="68" y="375"/>
                  </a:lnTo>
                  <a:lnTo>
                    <a:pt x="68" y="367"/>
                  </a:lnTo>
                  <a:lnTo>
                    <a:pt x="65" y="354"/>
                  </a:lnTo>
                  <a:lnTo>
                    <a:pt x="65" y="342"/>
                  </a:lnTo>
                  <a:lnTo>
                    <a:pt x="63" y="334"/>
                  </a:lnTo>
                  <a:lnTo>
                    <a:pt x="53" y="327"/>
                  </a:lnTo>
                  <a:lnTo>
                    <a:pt x="50" y="320"/>
                  </a:lnTo>
                  <a:lnTo>
                    <a:pt x="48" y="301"/>
                  </a:lnTo>
                  <a:lnTo>
                    <a:pt x="43" y="296"/>
                  </a:lnTo>
                  <a:lnTo>
                    <a:pt x="32" y="292"/>
                  </a:lnTo>
                  <a:lnTo>
                    <a:pt x="40" y="286"/>
                  </a:lnTo>
                  <a:lnTo>
                    <a:pt x="40" y="276"/>
                  </a:lnTo>
                  <a:lnTo>
                    <a:pt x="45" y="266"/>
                  </a:lnTo>
                  <a:lnTo>
                    <a:pt x="43" y="258"/>
                  </a:lnTo>
                  <a:lnTo>
                    <a:pt x="32" y="248"/>
                  </a:lnTo>
                  <a:lnTo>
                    <a:pt x="19" y="232"/>
                  </a:lnTo>
                  <a:lnTo>
                    <a:pt x="23" y="223"/>
                  </a:lnTo>
                  <a:lnTo>
                    <a:pt x="25" y="214"/>
                  </a:lnTo>
                  <a:lnTo>
                    <a:pt x="23" y="206"/>
                  </a:lnTo>
                  <a:lnTo>
                    <a:pt x="13" y="184"/>
                  </a:lnTo>
                  <a:lnTo>
                    <a:pt x="8" y="176"/>
                  </a:lnTo>
                  <a:lnTo>
                    <a:pt x="17" y="172"/>
                  </a:lnTo>
                  <a:lnTo>
                    <a:pt x="25" y="166"/>
                  </a:lnTo>
                  <a:lnTo>
                    <a:pt x="32" y="161"/>
                  </a:lnTo>
                  <a:lnTo>
                    <a:pt x="37" y="171"/>
                  </a:lnTo>
                  <a:lnTo>
                    <a:pt x="46" y="171"/>
                  </a:lnTo>
                  <a:lnTo>
                    <a:pt x="53" y="166"/>
                  </a:lnTo>
                  <a:lnTo>
                    <a:pt x="60" y="157"/>
                  </a:lnTo>
                  <a:lnTo>
                    <a:pt x="52" y="144"/>
                  </a:lnTo>
                  <a:lnTo>
                    <a:pt x="43" y="136"/>
                  </a:lnTo>
                  <a:lnTo>
                    <a:pt x="33" y="132"/>
                  </a:lnTo>
                  <a:lnTo>
                    <a:pt x="17" y="127"/>
                  </a:lnTo>
                  <a:lnTo>
                    <a:pt x="12" y="117"/>
                  </a:lnTo>
                  <a:lnTo>
                    <a:pt x="6" y="107"/>
                  </a:lnTo>
                  <a:lnTo>
                    <a:pt x="0" y="101"/>
                  </a:lnTo>
                  <a:lnTo>
                    <a:pt x="12" y="95"/>
                  </a:lnTo>
                  <a:lnTo>
                    <a:pt x="17" y="82"/>
                  </a:lnTo>
                  <a:lnTo>
                    <a:pt x="19" y="72"/>
                  </a:lnTo>
                  <a:lnTo>
                    <a:pt x="25" y="68"/>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121" name="Freeform 120"/>
            <p:cNvSpPr>
              <a:spLocks/>
            </p:cNvSpPr>
            <p:nvPr/>
          </p:nvSpPr>
          <p:spPr bwMode="auto">
            <a:xfrm>
              <a:off x="2801902" y="3557158"/>
              <a:ext cx="48254" cy="112571"/>
            </a:xfrm>
            <a:custGeom>
              <a:avLst/>
              <a:gdLst/>
              <a:ahLst/>
              <a:cxnLst>
                <a:cxn ang="0">
                  <a:pos x="23" y="87"/>
                </a:cxn>
                <a:cxn ang="0">
                  <a:pos x="8" y="69"/>
                </a:cxn>
                <a:cxn ang="0">
                  <a:pos x="0" y="62"/>
                </a:cxn>
                <a:cxn ang="0">
                  <a:pos x="0" y="50"/>
                </a:cxn>
                <a:cxn ang="0">
                  <a:pos x="5" y="43"/>
                </a:cxn>
                <a:cxn ang="0">
                  <a:pos x="8" y="18"/>
                </a:cxn>
                <a:cxn ang="0">
                  <a:pos x="32" y="8"/>
                </a:cxn>
                <a:cxn ang="0">
                  <a:pos x="52" y="0"/>
                </a:cxn>
                <a:cxn ang="0">
                  <a:pos x="35" y="18"/>
                </a:cxn>
                <a:cxn ang="0">
                  <a:pos x="38" y="27"/>
                </a:cxn>
                <a:cxn ang="0">
                  <a:pos x="35" y="47"/>
                </a:cxn>
                <a:cxn ang="0">
                  <a:pos x="38" y="55"/>
                </a:cxn>
                <a:cxn ang="0">
                  <a:pos x="47" y="62"/>
                </a:cxn>
                <a:cxn ang="0">
                  <a:pos x="55" y="94"/>
                </a:cxn>
                <a:cxn ang="0">
                  <a:pos x="45" y="102"/>
                </a:cxn>
                <a:cxn ang="0">
                  <a:pos x="43" y="114"/>
                </a:cxn>
                <a:cxn ang="0">
                  <a:pos x="28" y="124"/>
                </a:cxn>
                <a:cxn ang="0">
                  <a:pos x="28" y="112"/>
                </a:cxn>
                <a:cxn ang="0">
                  <a:pos x="25" y="102"/>
                </a:cxn>
                <a:cxn ang="0">
                  <a:pos x="23" y="87"/>
                </a:cxn>
              </a:cxnLst>
              <a:rect l="0" t="0" r="r" b="b"/>
              <a:pathLst>
                <a:path w="56" h="125">
                  <a:moveTo>
                    <a:pt x="23" y="87"/>
                  </a:moveTo>
                  <a:lnTo>
                    <a:pt x="8" y="69"/>
                  </a:lnTo>
                  <a:lnTo>
                    <a:pt x="0" y="62"/>
                  </a:lnTo>
                  <a:lnTo>
                    <a:pt x="0" y="50"/>
                  </a:lnTo>
                  <a:lnTo>
                    <a:pt x="5" y="43"/>
                  </a:lnTo>
                  <a:lnTo>
                    <a:pt x="8" y="18"/>
                  </a:lnTo>
                  <a:lnTo>
                    <a:pt x="32" y="8"/>
                  </a:lnTo>
                  <a:lnTo>
                    <a:pt x="52" y="0"/>
                  </a:lnTo>
                  <a:lnTo>
                    <a:pt x="35" y="18"/>
                  </a:lnTo>
                  <a:lnTo>
                    <a:pt x="38" y="27"/>
                  </a:lnTo>
                  <a:lnTo>
                    <a:pt x="35" y="47"/>
                  </a:lnTo>
                  <a:lnTo>
                    <a:pt x="38" y="55"/>
                  </a:lnTo>
                  <a:lnTo>
                    <a:pt x="47" y="62"/>
                  </a:lnTo>
                  <a:lnTo>
                    <a:pt x="55" y="94"/>
                  </a:lnTo>
                  <a:lnTo>
                    <a:pt x="45" y="102"/>
                  </a:lnTo>
                  <a:lnTo>
                    <a:pt x="43" y="114"/>
                  </a:lnTo>
                  <a:lnTo>
                    <a:pt x="28" y="124"/>
                  </a:lnTo>
                  <a:lnTo>
                    <a:pt x="28" y="112"/>
                  </a:lnTo>
                  <a:lnTo>
                    <a:pt x="25" y="102"/>
                  </a:lnTo>
                  <a:lnTo>
                    <a:pt x="23" y="87"/>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122" name="Freeform 121"/>
            <p:cNvSpPr>
              <a:spLocks/>
            </p:cNvSpPr>
            <p:nvPr/>
          </p:nvSpPr>
          <p:spPr bwMode="auto">
            <a:xfrm>
              <a:off x="2452061" y="3306801"/>
              <a:ext cx="410160" cy="432271"/>
            </a:xfrm>
            <a:custGeom>
              <a:avLst/>
              <a:gdLst/>
              <a:ahLst/>
              <a:cxnLst>
                <a:cxn ang="0">
                  <a:pos x="383" y="302"/>
                </a:cxn>
                <a:cxn ang="0">
                  <a:pos x="381" y="332"/>
                </a:cxn>
                <a:cxn ang="0">
                  <a:pos x="373" y="360"/>
                </a:cxn>
                <a:cxn ang="0">
                  <a:pos x="373" y="377"/>
                </a:cxn>
                <a:cxn ang="0">
                  <a:pos x="350" y="405"/>
                </a:cxn>
                <a:cxn ang="0">
                  <a:pos x="325" y="417"/>
                </a:cxn>
                <a:cxn ang="0">
                  <a:pos x="320" y="437"/>
                </a:cxn>
                <a:cxn ang="0">
                  <a:pos x="285" y="447"/>
                </a:cxn>
                <a:cxn ang="0">
                  <a:pos x="280" y="464"/>
                </a:cxn>
                <a:cxn ang="0">
                  <a:pos x="195" y="476"/>
                </a:cxn>
                <a:cxn ang="0">
                  <a:pos x="85" y="472"/>
                </a:cxn>
                <a:cxn ang="0">
                  <a:pos x="8" y="314"/>
                </a:cxn>
                <a:cxn ang="0">
                  <a:pos x="8" y="81"/>
                </a:cxn>
                <a:cxn ang="0">
                  <a:pos x="28" y="0"/>
                </a:cxn>
                <a:cxn ang="0">
                  <a:pos x="345" y="28"/>
                </a:cxn>
                <a:cxn ang="0">
                  <a:pos x="315" y="57"/>
                </a:cxn>
                <a:cxn ang="0">
                  <a:pos x="308" y="83"/>
                </a:cxn>
                <a:cxn ang="0">
                  <a:pos x="301" y="101"/>
                </a:cxn>
                <a:cxn ang="0">
                  <a:pos x="285" y="127"/>
                </a:cxn>
                <a:cxn ang="0">
                  <a:pos x="260" y="174"/>
                </a:cxn>
                <a:cxn ang="0">
                  <a:pos x="247" y="197"/>
                </a:cxn>
                <a:cxn ang="0">
                  <a:pos x="238" y="222"/>
                </a:cxn>
                <a:cxn ang="0">
                  <a:pos x="240" y="243"/>
                </a:cxn>
                <a:cxn ang="0">
                  <a:pos x="265" y="237"/>
                </a:cxn>
                <a:cxn ang="0">
                  <a:pos x="292" y="242"/>
                </a:cxn>
                <a:cxn ang="0">
                  <a:pos x="315" y="242"/>
                </a:cxn>
                <a:cxn ang="0">
                  <a:pos x="340" y="227"/>
                </a:cxn>
                <a:cxn ang="0">
                  <a:pos x="372" y="214"/>
                </a:cxn>
                <a:cxn ang="0">
                  <a:pos x="387" y="208"/>
                </a:cxn>
                <a:cxn ang="0">
                  <a:pos x="408" y="197"/>
                </a:cxn>
                <a:cxn ang="0">
                  <a:pos x="438" y="175"/>
                </a:cxn>
                <a:cxn ang="0">
                  <a:pos x="420" y="174"/>
                </a:cxn>
                <a:cxn ang="0">
                  <a:pos x="403" y="185"/>
                </a:cxn>
                <a:cxn ang="0">
                  <a:pos x="345" y="208"/>
                </a:cxn>
                <a:cxn ang="0">
                  <a:pos x="323" y="228"/>
                </a:cxn>
                <a:cxn ang="0">
                  <a:pos x="293" y="223"/>
                </a:cxn>
                <a:cxn ang="0">
                  <a:pos x="260" y="214"/>
                </a:cxn>
                <a:cxn ang="0">
                  <a:pos x="263" y="190"/>
                </a:cxn>
                <a:cxn ang="0">
                  <a:pos x="300" y="132"/>
                </a:cxn>
                <a:cxn ang="0">
                  <a:pos x="321" y="87"/>
                </a:cxn>
                <a:cxn ang="0">
                  <a:pos x="475" y="90"/>
                </a:cxn>
                <a:cxn ang="0">
                  <a:pos x="468" y="197"/>
                </a:cxn>
                <a:cxn ang="0">
                  <a:pos x="458" y="223"/>
                </a:cxn>
                <a:cxn ang="0">
                  <a:pos x="460" y="200"/>
                </a:cxn>
                <a:cxn ang="0">
                  <a:pos x="453" y="205"/>
                </a:cxn>
                <a:cxn ang="0">
                  <a:pos x="452" y="228"/>
                </a:cxn>
                <a:cxn ang="0">
                  <a:pos x="447" y="257"/>
                </a:cxn>
                <a:cxn ang="0">
                  <a:pos x="432" y="282"/>
                </a:cxn>
                <a:cxn ang="0">
                  <a:pos x="392" y="300"/>
                </a:cxn>
              </a:cxnLst>
              <a:rect l="0" t="0" r="r" b="b"/>
              <a:pathLst>
                <a:path w="476" h="480">
                  <a:moveTo>
                    <a:pt x="392" y="300"/>
                  </a:moveTo>
                  <a:lnTo>
                    <a:pt x="383" y="302"/>
                  </a:lnTo>
                  <a:lnTo>
                    <a:pt x="383" y="310"/>
                  </a:lnTo>
                  <a:lnTo>
                    <a:pt x="381" y="332"/>
                  </a:lnTo>
                  <a:lnTo>
                    <a:pt x="375" y="342"/>
                  </a:lnTo>
                  <a:lnTo>
                    <a:pt x="373" y="360"/>
                  </a:lnTo>
                  <a:lnTo>
                    <a:pt x="375" y="370"/>
                  </a:lnTo>
                  <a:lnTo>
                    <a:pt x="373" y="377"/>
                  </a:lnTo>
                  <a:lnTo>
                    <a:pt x="360" y="400"/>
                  </a:lnTo>
                  <a:lnTo>
                    <a:pt x="350" y="405"/>
                  </a:lnTo>
                  <a:lnTo>
                    <a:pt x="341" y="405"/>
                  </a:lnTo>
                  <a:lnTo>
                    <a:pt x="325" y="417"/>
                  </a:lnTo>
                  <a:lnTo>
                    <a:pt x="321" y="427"/>
                  </a:lnTo>
                  <a:lnTo>
                    <a:pt x="320" y="437"/>
                  </a:lnTo>
                  <a:lnTo>
                    <a:pt x="310" y="444"/>
                  </a:lnTo>
                  <a:lnTo>
                    <a:pt x="285" y="447"/>
                  </a:lnTo>
                  <a:lnTo>
                    <a:pt x="275" y="454"/>
                  </a:lnTo>
                  <a:lnTo>
                    <a:pt x="280" y="464"/>
                  </a:lnTo>
                  <a:lnTo>
                    <a:pt x="280" y="479"/>
                  </a:lnTo>
                  <a:lnTo>
                    <a:pt x="195" y="476"/>
                  </a:lnTo>
                  <a:lnTo>
                    <a:pt x="115" y="476"/>
                  </a:lnTo>
                  <a:lnTo>
                    <a:pt x="85" y="472"/>
                  </a:lnTo>
                  <a:lnTo>
                    <a:pt x="5" y="472"/>
                  </a:lnTo>
                  <a:lnTo>
                    <a:pt x="8" y="314"/>
                  </a:lnTo>
                  <a:lnTo>
                    <a:pt x="0" y="314"/>
                  </a:lnTo>
                  <a:lnTo>
                    <a:pt x="8" y="81"/>
                  </a:lnTo>
                  <a:lnTo>
                    <a:pt x="12" y="0"/>
                  </a:lnTo>
                  <a:lnTo>
                    <a:pt x="28" y="0"/>
                  </a:lnTo>
                  <a:lnTo>
                    <a:pt x="348" y="10"/>
                  </a:lnTo>
                  <a:lnTo>
                    <a:pt x="345" y="28"/>
                  </a:lnTo>
                  <a:lnTo>
                    <a:pt x="340" y="37"/>
                  </a:lnTo>
                  <a:lnTo>
                    <a:pt x="315" y="57"/>
                  </a:lnTo>
                  <a:lnTo>
                    <a:pt x="315" y="67"/>
                  </a:lnTo>
                  <a:lnTo>
                    <a:pt x="308" y="83"/>
                  </a:lnTo>
                  <a:lnTo>
                    <a:pt x="308" y="92"/>
                  </a:lnTo>
                  <a:lnTo>
                    <a:pt x="301" y="101"/>
                  </a:lnTo>
                  <a:lnTo>
                    <a:pt x="292" y="110"/>
                  </a:lnTo>
                  <a:lnTo>
                    <a:pt x="285" y="127"/>
                  </a:lnTo>
                  <a:lnTo>
                    <a:pt x="267" y="140"/>
                  </a:lnTo>
                  <a:lnTo>
                    <a:pt x="260" y="174"/>
                  </a:lnTo>
                  <a:lnTo>
                    <a:pt x="248" y="182"/>
                  </a:lnTo>
                  <a:lnTo>
                    <a:pt x="247" y="197"/>
                  </a:lnTo>
                  <a:lnTo>
                    <a:pt x="238" y="212"/>
                  </a:lnTo>
                  <a:lnTo>
                    <a:pt x="238" y="222"/>
                  </a:lnTo>
                  <a:lnTo>
                    <a:pt x="232" y="227"/>
                  </a:lnTo>
                  <a:lnTo>
                    <a:pt x="240" y="243"/>
                  </a:lnTo>
                  <a:lnTo>
                    <a:pt x="260" y="252"/>
                  </a:lnTo>
                  <a:lnTo>
                    <a:pt x="265" y="237"/>
                  </a:lnTo>
                  <a:lnTo>
                    <a:pt x="278" y="234"/>
                  </a:lnTo>
                  <a:lnTo>
                    <a:pt x="292" y="242"/>
                  </a:lnTo>
                  <a:lnTo>
                    <a:pt x="305" y="242"/>
                  </a:lnTo>
                  <a:lnTo>
                    <a:pt x="315" y="242"/>
                  </a:lnTo>
                  <a:lnTo>
                    <a:pt x="323" y="237"/>
                  </a:lnTo>
                  <a:lnTo>
                    <a:pt x="340" y="227"/>
                  </a:lnTo>
                  <a:lnTo>
                    <a:pt x="355" y="222"/>
                  </a:lnTo>
                  <a:lnTo>
                    <a:pt x="372" y="214"/>
                  </a:lnTo>
                  <a:lnTo>
                    <a:pt x="380" y="214"/>
                  </a:lnTo>
                  <a:lnTo>
                    <a:pt x="387" y="208"/>
                  </a:lnTo>
                  <a:lnTo>
                    <a:pt x="403" y="202"/>
                  </a:lnTo>
                  <a:lnTo>
                    <a:pt x="408" y="197"/>
                  </a:lnTo>
                  <a:lnTo>
                    <a:pt x="420" y="188"/>
                  </a:lnTo>
                  <a:lnTo>
                    <a:pt x="438" y="175"/>
                  </a:lnTo>
                  <a:lnTo>
                    <a:pt x="443" y="165"/>
                  </a:lnTo>
                  <a:lnTo>
                    <a:pt x="420" y="174"/>
                  </a:lnTo>
                  <a:lnTo>
                    <a:pt x="408" y="175"/>
                  </a:lnTo>
                  <a:lnTo>
                    <a:pt x="403" y="185"/>
                  </a:lnTo>
                  <a:lnTo>
                    <a:pt x="372" y="200"/>
                  </a:lnTo>
                  <a:lnTo>
                    <a:pt x="345" y="208"/>
                  </a:lnTo>
                  <a:lnTo>
                    <a:pt x="327" y="214"/>
                  </a:lnTo>
                  <a:lnTo>
                    <a:pt x="323" y="228"/>
                  </a:lnTo>
                  <a:lnTo>
                    <a:pt x="310" y="234"/>
                  </a:lnTo>
                  <a:lnTo>
                    <a:pt x="293" y="223"/>
                  </a:lnTo>
                  <a:lnTo>
                    <a:pt x="275" y="222"/>
                  </a:lnTo>
                  <a:lnTo>
                    <a:pt x="260" y="214"/>
                  </a:lnTo>
                  <a:lnTo>
                    <a:pt x="260" y="202"/>
                  </a:lnTo>
                  <a:lnTo>
                    <a:pt x="263" y="190"/>
                  </a:lnTo>
                  <a:lnTo>
                    <a:pt x="287" y="155"/>
                  </a:lnTo>
                  <a:lnTo>
                    <a:pt x="300" y="132"/>
                  </a:lnTo>
                  <a:lnTo>
                    <a:pt x="320" y="112"/>
                  </a:lnTo>
                  <a:lnTo>
                    <a:pt x="321" y="87"/>
                  </a:lnTo>
                  <a:lnTo>
                    <a:pt x="445" y="90"/>
                  </a:lnTo>
                  <a:lnTo>
                    <a:pt x="475" y="90"/>
                  </a:lnTo>
                  <a:lnTo>
                    <a:pt x="470" y="121"/>
                  </a:lnTo>
                  <a:lnTo>
                    <a:pt x="468" y="197"/>
                  </a:lnTo>
                  <a:lnTo>
                    <a:pt x="467" y="232"/>
                  </a:lnTo>
                  <a:lnTo>
                    <a:pt x="458" y="223"/>
                  </a:lnTo>
                  <a:lnTo>
                    <a:pt x="460" y="212"/>
                  </a:lnTo>
                  <a:lnTo>
                    <a:pt x="460" y="200"/>
                  </a:lnTo>
                  <a:lnTo>
                    <a:pt x="456" y="194"/>
                  </a:lnTo>
                  <a:lnTo>
                    <a:pt x="453" y="205"/>
                  </a:lnTo>
                  <a:lnTo>
                    <a:pt x="453" y="214"/>
                  </a:lnTo>
                  <a:lnTo>
                    <a:pt x="452" y="228"/>
                  </a:lnTo>
                  <a:lnTo>
                    <a:pt x="448" y="249"/>
                  </a:lnTo>
                  <a:lnTo>
                    <a:pt x="447" y="257"/>
                  </a:lnTo>
                  <a:lnTo>
                    <a:pt x="440" y="275"/>
                  </a:lnTo>
                  <a:lnTo>
                    <a:pt x="432" y="282"/>
                  </a:lnTo>
                  <a:lnTo>
                    <a:pt x="423" y="290"/>
                  </a:lnTo>
                  <a:lnTo>
                    <a:pt x="392" y="300"/>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grpSp>
      <p:sp>
        <p:nvSpPr>
          <p:cNvPr id="20" name="TextBox 19"/>
          <p:cNvSpPr txBox="1"/>
          <p:nvPr/>
        </p:nvSpPr>
        <p:spPr>
          <a:xfrm>
            <a:off x="7476353" y="5180773"/>
            <a:ext cx="2627642" cy="579646"/>
          </a:xfrm>
          <a:prstGeom prst="rect">
            <a:avLst/>
          </a:prstGeom>
          <a:noFill/>
          <a:ln w="12700">
            <a:solidFill>
              <a:schemeClr val="bg1"/>
            </a:solidFill>
          </a:ln>
          <a:effectLst/>
        </p:spPr>
        <p:txBody>
          <a:bodyPr wrap="none" rtlCol="0">
            <a:spAutoFit/>
          </a:bodyPr>
          <a:lstStyle/>
          <a:p>
            <a:r>
              <a:rPr lang="en-US" sz="1000" b="1" dirty="0">
                <a:solidFill>
                  <a:schemeClr val="tx1"/>
                </a:solidFill>
                <a:latin typeface="+mn-lt"/>
              </a:rPr>
              <a:t>Washington State Total Population </a:t>
            </a:r>
            <a:r>
              <a:rPr lang="en-US" sz="1000" b="1" i="1" dirty="0">
                <a:solidFill>
                  <a:schemeClr val="tx1"/>
                </a:solidFill>
                <a:latin typeface="+mn-lt"/>
              </a:rPr>
              <a:t>(estimate)</a:t>
            </a:r>
          </a:p>
          <a:p>
            <a:r>
              <a:rPr lang="en-US" sz="1000" b="1" dirty="0">
                <a:solidFill>
                  <a:schemeClr val="tx1"/>
                </a:solidFill>
                <a:latin typeface="+mn-lt"/>
              </a:rPr>
              <a:t>April 2018: 7,427,570</a:t>
            </a:r>
          </a:p>
          <a:p>
            <a:pPr>
              <a:spcBef>
                <a:spcPts val="200"/>
              </a:spcBef>
            </a:pPr>
            <a:r>
              <a:rPr lang="en-US" sz="1000" b="1" i="1" dirty="0">
                <a:solidFill>
                  <a:schemeClr val="tx1"/>
                </a:solidFill>
                <a:latin typeface="+mn-lt"/>
              </a:rPr>
              <a:t>Source: </a:t>
            </a:r>
            <a:r>
              <a:rPr lang="en-US" sz="1000" b="1" dirty="0">
                <a:solidFill>
                  <a:schemeClr val="tx1"/>
                </a:solidFill>
                <a:latin typeface="+mn-lt"/>
              </a:rPr>
              <a:t>Office of Financial Management</a:t>
            </a:r>
          </a:p>
        </p:txBody>
      </p:sp>
      <p:sp>
        <p:nvSpPr>
          <p:cNvPr id="21" name="TextBox 20"/>
          <p:cNvSpPr txBox="1"/>
          <p:nvPr/>
        </p:nvSpPr>
        <p:spPr>
          <a:xfrm>
            <a:off x="4617942" y="1458343"/>
            <a:ext cx="704039" cy="400110"/>
          </a:xfrm>
          <a:prstGeom prst="rect">
            <a:avLst/>
          </a:prstGeom>
          <a:noFill/>
          <a:ln w="12700">
            <a:noFill/>
          </a:ln>
          <a:effectLst/>
        </p:spPr>
        <p:txBody>
          <a:bodyPr wrap="none" rtlCol="0">
            <a:spAutoFit/>
          </a:bodyPr>
          <a:lstStyle/>
          <a:p>
            <a:pPr algn="ctr">
              <a:spcBef>
                <a:spcPts val="200"/>
              </a:spcBef>
            </a:pPr>
            <a:r>
              <a:rPr lang="en-US" sz="1000" b="1" dirty="0">
                <a:solidFill>
                  <a:schemeClr val="bg1"/>
                </a:solidFill>
                <a:latin typeface="+mn-lt"/>
              </a:rPr>
              <a:t>Whatcom</a:t>
            </a:r>
          </a:p>
          <a:p>
            <a:pPr algn="ctr"/>
            <a:r>
              <a:rPr lang="en-US" sz="1000" b="1" i="1" dirty="0">
                <a:solidFill>
                  <a:schemeClr val="bg1"/>
                </a:solidFill>
                <a:latin typeface="+mn-lt"/>
              </a:rPr>
              <a:t>220,350</a:t>
            </a:r>
          </a:p>
        </p:txBody>
      </p:sp>
      <p:sp>
        <p:nvSpPr>
          <p:cNvPr id="22" name="TextBox 21"/>
          <p:cNvSpPr txBox="1"/>
          <p:nvPr/>
        </p:nvSpPr>
        <p:spPr>
          <a:xfrm>
            <a:off x="4621316" y="1893619"/>
            <a:ext cx="612668" cy="400110"/>
          </a:xfrm>
          <a:prstGeom prst="rect">
            <a:avLst/>
          </a:prstGeom>
          <a:noFill/>
          <a:ln w="12700">
            <a:noFill/>
          </a:ln>
          <a:effectLst/>
        </p:spPr>
        <p:txBody>
          <a:bodyPr wrap="none" rtlCol="0">
            <a:spAutoFit/>
          </a:bodyPr>
          <a:lstStyle/>
          <a:p>
            <a:pPr algn="ctr"/>
            <a:r>
              <a:rPr lang="en-US" sz="1000" b="1" dirty="0">
                <a:solidFill>
                  <a:schemeClr val="bg1"/>
                </a:solidFill>
                <a:latin typeface="+mn-lt"/>
              </a:rPr>
              <a:t>Skagit</a:t>
            </a:r>
          </a:p>
          <a:p>
            <a:pPr algn="ctr"/>
            <a:r>
              <a:rPr lang="en-US" sz="1000" b="1" i="1" dirty="0">
                <a:solidFill>
                  <a:schemeClr val="bg1"/>
                </a:solidFill>
                <a:latin typeface="+mn-lt"/>
              </a:rPr>
              <a:t>126,520</a:t>
            </a:r>
          </a:p>
        </p:txBody>
      </p:sp>
      <p:sp>
        <p:nvSpPr>
          <p:cNvPr id="23" name="TextBox 22"/>
          <p:cNvSpPr txBox="1"/>
          <p:nvPr/>
        </p:nvSpPr>
        <p:spPr>
          <a:xfrm>
            <a:off x="4573716" y="2428065"/>
            <a:ext cx="777777" cy="400110"/>
          </a:xfrm>
          <a:prstGeom prst="rect">
            <a:avLst/>
          </a:prstGeom>
          <a:noFill/>
          <a:ln w="12700">
            <a:noFill/>
          </a:ln>
          <a:effectLst/>
        </p:spPr>
        <p:txBody>
          <a:bodyPr wrap="none" rtlCol="0">
            <a:spAutoFit/>
          </a:bodyPr>
          <a:lstStyle/>
          <a:p>
            <a:pPr algn="ctr"/>
            <a:r>
              <a:rPr lang="en-US" sz="1000" b="1" dirty="0">
                <a:solidFill>
                  <a:schemeClr val="tx1"/>
                </a:solidFill>
                <a:latin typeface="+mn-lt"/>
              </a:rPr>
              <a:t>Snohomish</a:t>
            </a:r>
          </a:p>
          <a:p>
            <a:pPr algn="ctr"/>
            <a:r>
              <a:rPr lang="en-US" sz="1000" b="1" i="1" dirty="0">
                <a:solidFill>
                  <a:schemeClr val="tx1"/>
                </a:solidFill>
                <a:latin typeface="+mn-lt"/>
              </a:rPr>
              <a:t>805,120</a:t>
            </a:r>
          </a:p>
        </p:txBody>
      </p:sp>
      <p:sp>
        <p:nvSpPr>
          <p:cNvPr id="24" name="TextBox 23"/>
          <p:cNvSpPr txBox="1"/>
          <p:nvPr/>
        </p:nvSpPr>
        <p:spPr>
          <a:xfrm>
            <a:off x="4325886" y="3008582"/>
            <a:ext cx="938077" cy="553998"/>
          </a:xfrm>
          <a:prstGeom prst="rect">
            <a:avLst/>
          </a:prstGeom>
          <a:noFill/>
          <a:ln w="12700">
            <a:noFill/>
          </a:ln>
          <a:effectLst/>
        </p:spPr>
        <p:txBody>
          <a:bodyPr wrap="none" rtlCol="0">
            <a:spAutoFit/>
          </a:bodyPr>
          <a:lstStyle/>
          <a:p>
            <a:pPr algn="ctr"/>
            <a:r>
              <a:rPr lang="en-US" sz="1000" b="1" dirty="0">
                <a:solidFill>
                  <a:schemeClr val="tx1"/>
                </a:solidFill>
                <a:latin typeface="+mn-lt"/>
              </a:rPr>
              <a:t>Seattle &amp; King</a:t>
            </a:r>
          </a:p>
          <a:p>
            <a:pPr algn="ctr"/>
            <a:r>
              <a:rPr lang="en-US" sz="1000" b="1" dirty="0">
                <a:solidFill>
                  <a:schemeClr val="tx1"/>
                </a:solidFill>
                <a:latin typeface="+mn-lt"/>
              </a:rPr>
              <a:t>County</a:t>
            </a:r>
          </a:p>
          <a:p>
            <a:pPr algn="ctr"/>
            <a:r>
              <a:rPr lang="en-US" sz="1000" b="1" i="1" dirty="0">
                <a:solidFill>
                  <a:schemeClr val="tx1"/>
                </a:solidFill>
                <a:latin typeface="+mn-lt"/>
              </a:rPr>
              <a:t>2,190,200</a:t>
            </a:r>
          </a:p>
        </p:txBody>
      </p:sp>
      <p:sp>
        <p:nvSpPr>
          <p:cNvPr id="25" name="TextBox 24"/>
          <p:cNvSpPr txBox="1"/>
          <p:nvPr/>
        </p:nvSpPr>
        <p:spPr>
          <a:xfrm>
            <a:off x="4036305" y="3676919"/>
            <a:ext cx="1029448" cy="400110"/>
          </a:xfrm>
          <a:prstGeom prst="rect">
            <a:avLst/>
          </a:prstGeom>
          <a:noFill/>
          <a:ln w="12700">
            <a:noFill/>
          </a:ln>
          <a:effectLst/>
        </p:spPr>
        <p:txBody>
          <a:bodyPr wrap="none" rtlCol="0">
            <a:spAutoFit/>
          </a:bodyPr>
          <a:lstStyle/>
          <a:p>
            <a:pPr algn="ctr"/>
            <a:r>
              <a:rPr lang="en-US" sz="1000" b="1" dirty="0">
                <a:solidFill>
                  <a:schemeClr val="tx1"/>
                </a:solidFill>
                <a:latin typeface="+mn-lt"/>
              </a:rPr>
              <a:t>Tacoma-Pierce*</a:t>
            </a:r>
          </a:p>
          <a:p>
            <a:pPr algn="ctr"/>
            <a:r>
              <a:rPr lang="en-US" sz="1000" b="1" i="1" dirty="0">
                <a:solidFill>
                  <a:schemeClr val="tx1"/>
                </a:solidFill>
                <a:latin typeface="+mn-lt"/>
              </a:rPr>
              <a:t>872,220</a:t>
            </a:r>
          </a:p>
        </p:txBody>
      </p:sp>
      <p:sp>
        <p:nvSpPr>
          <p:cNvPr id="26" name="TextBox 25"/>
          <p:cNvSpPr txBox="1"/>
          <p:nvPr/>
        </p:nvSpPr>
        <p:spPr>
          <a:xfrm>
            <a:off x="3683858" y="4149869"/>
            <a:ext cx="546945" cy="400110"/>
          </a:xfrm>
          <a:prstGeom prst="rect">
            <a:avLst/>
          </a:prstGeom>
          <a:noFill/>
          <a:ln w="12700">
            <a:noFill/>
          </a:ln>
          <a:effectLst/>
        </p:spPr>
        <p:txBody>
          <a:bodyPr wrap="none" rtlCol="0">
            <a:spAutoFit/>
          </a:bodyPr>
          <a:lstStyle/>
          <a:p>
            <a:pPr algn="ctr"/>
            <a:r>
              <a:rPr lang="en-US" sz="1000" b="1" dirty="0">
                <a:solidFill>
                  <a:schemeClr val="bg1"/>
                </a:solidFill>
                <a:latin typeface="+mn-lt"/>
              </a:rPr>
              <a:t>Lewis</a:t>
            </a:r>
          </a:p>
          <a:p>
            <a:pPr algn="ctr"/>
            <a:r>
              <a:rPr lang="en-US" sz="1000" b="1" dirty="0">
                <a:solidFill>
                  <a:schemeClr val="bg1"/>
                </a:solidFill>
                <a:latin typeface="+mn-lt"/>
              </a:rPr>
              <a:t>78,380</a:t>
            </a:r>
          </a:p>
        </p:txBody>
      </p:sp>
      <p:sp>
        <p:nvSpPr>
          <p:cNvPr id="27" name="TextBox 26"/>
          <p:cNvSpPr txBox="1"/>
          <p:nvPr/>
        </p:nvSpPr>
        <p:spPr>
          <a:xfrm>
            <a:off x="3489666" y="4597887"/>
            <a:ext cx="612668" cy="400110"/>
          </a:xfrm>
          <a:prstGeom prst="rect">
            <a:avLst/>
          </a:prstGeom>
          <a:noFill/>
          <a:ln w="12700">
            <a:noFill/>
          </a:ln>
          <a:effectLst/>
        </p:spPr>
        <p:txBody>
          <a:bodyPr wrap="none" rtlCol="0">
            <a:spAutoFit/>
          </a:bodyPr>
          <a:lstStyle/>
          <a:p>
            <a:pPr algn="ctr"/>
            <a:r>
              <a:rPr lang="en-US" sz="1000" b="1" dirty="0">
                <a:solidFill>
                  <a:schemeClr val="bg1"/>
                </a:solidFill>
                <a:latin typeface="+mn-lt"/>
              </a:rPr>
              <a:t>Cowlitz</a:t>
            </a:r>
          </a:p>
          <a:p>
            <a:pPr algn="ctr"/>
            <a:r>
              <a:rPr lang="en-US" sz="1000" b="1" i="1" dirty="0">
                <a:solidFill>
                  <a:schemeClr val="bg1"/>
                </a:solidFill>
                <a:latin typeface="+mn-lt"/>
              </a:rPr>
              <a:t>107,310</a:t>
            </a:r>
          </a:p>
        </p:txBody>
      </p:sp>
      <p:sp>
        <p:nvSpPr>
          <p:cNvPr id="28" name="TextBox 27"/>
          <p:cNvSpPr txBox="1"/>
          <p:nvPr/>
        </p:nvSpPr>
        <p:spPr>
          <a:xfrm>
            <a:off x="3656502" y="5105312"/>
            <a:ext cx="612668" cy="400110"/>
          </a:xfrm>
          <a:prstGeom prst="rect">
            <a:avLst/>
          </a:prstGeom>
          <a:noFill/>
          <a:ln w="12700">
            <a:noFill/>
          </a:ln>
          <a:effectLst/>
        </p:spPr>
        <p:txBody>
          <a:bodyPr wrap="none" rtlCol="0">
            <a:spAutoFit/>
          </a:bodyPr>
          <a:lstStyle/>
          <a:p>
            <a:pPr algn="ctr"/>
            <a:r>
              <a:rPr lang="en-US" sz="1000" b="1" dirty="0">
                <a:solidFill>
                  <a:schemeClr val="tx1"/>
                </a:solidFill>
                <a:latin typeface="+mn-lt"/>
              </a:rPr>
              <a:t>Clark*</a:t>
            </a:r>
          </a:p>
          <a:p>
            <a:pPr algn="ctr"/>
            <a:r>
              <a:rPr lang="en-US" sz="1000" b="1" i="1" dirty="0">
                <a:solidFill>
                  <a:schemeClr val="tx1"/>
                </a:solidFill>
                <a:latin typeface="+mn-lt"/>
              </a:rPr>
              <a:t>479,500</a:t>
            </a:r>
          </a:p>
        </p:txBody>
      </p:sp>
      <p:sp>
        <p:nvSpPr>
          <p:cNvPr id="29" name="TextBox 28"/>
          <p:cNvSpPr txBox="1"/>
          <p:nvPr/>
        </p:nvSpPr>
        <p:spPr>
          <a:xfrm>
            <a:off x="4361519" y="4685563"/>
            <a:ext cx="699229" cy="400110"/>
          </a:xfrm>
          <a:prstGeom prst="rect">
            <a:avLst/>
          </a:prstGeom>
          <a:noFill/>
          <a:ln w="12700">
            <a:noFill/>
          </a:ln>
          <a:effectLst/>
        </p:spPr>
        <p:txBody>
          <a:bodyPr wrap="none" rtlCol="0">
            <a:spAutoFit/>
          </a:bodyPr>
          <a:lstStyle/>
          <a:p>
            <a:pPr algn="ctr"/>
            <a:r>
              <a:rPr lang="en-US" sz="1000" b="1" dirty="0">
                <a:solidFill>
                  <a:schemeClr val="bg1"/>
                </a:solidFill>
                <a:latin typeface="+mn-lt"/>
              </a:rPr>
              <a:t>Skamania</a:t>
            </a:r>
          </a:p>
          <a:p>
            <a:pPr algn="ctr"/>
            <a:r>
              <a:rPr lang="en-US" sz="1000" b="1" i="1" dirty="0">
                <a:solidFill>
                  <a:schemeClr val="bg1"/>
                </a:solidFill>
                <a:latin typeface="+mn-lt"/>
              </a:rPr>
              <a:t>11,890</a:t>
            </a:r>
          </a:p>
        </p:txBody>
      </p:sp>
      <p:sp>
        <p:nvSpPr>
          <p:cNvPr id="30" name="TextBox 29"/>
          <p:cNvSpPr txBox="1"/>
          <p:nvPr/>
        </p:nvSpPr>
        <p:spPr>
          <a:xfrm>
            <a:off x="5487714" y="5026568"/>
            <a:ext cx="617477" cy="400110"/>
          </a:xfrm>
          <a:prstGeom prst="rect">
            <a:avLst/>
          </a:prstGeom>
          <a:noFill/>
          <a:ln w="12700">
            <a:noFill/>
          </a:ln>
          <a:effectLst/>
        </p:spPr>
        <p:txBody>
          <a:bodyPr wrap="none" rtlCol="0">
            <a:spAutoFit/>
          </a:bodyPr>
          <a:lstStyle/>
          <a:p>
            <a:pPr algn="ctr"/>
            <a:r>
              <a:rPr lang="en-US" sz="1000" b="1" dirty="0">
                <a:solidFill>
                  <a:schemeClr val="bg1"/>
                </a:solidFill>
                <a:latin typeface="+mn-lt"/>
              </a:rPr>
              <a:t>Klickitat</a:t>
            </a:r>
          </a:p>
          <a:p>
            <a:pPr algn="ctr"/>
            <a:r>
              <a:rPr lang="en-US" sz="1000" b="1" i="1" dirty="0">
                <a:solidFill>
                  <a:schemeClr val="bg1"/>
                </a:solidFill>
                <a:latin typeface="+mn-lt"/>
              </a:rPr>
              <a:t>21,980</a:t>
            </a:r>
          </a:p>
        </p:txBody>
      </p:sp>
      <p:sp>
        <p:nvSpPr>
          <p:cNvPr id="31" name="TextBox 30"/>
          <p:cNvSpPr txBox="1"/>
          <p:nvPr/>
        </p:nvSpPr>
        <p:spPr>
          <a:xfrm>
            <a:off x="3373480" y="2120897"/>
            <a:ext cx="546945" cy="400110"/>
          </a:xfrm>
          <a:prstGeom prst="rect">
            <a:avLst/>
          </a:prstGeom>
          <a:noFill/>
          <a:ln w="12700">
            <a:noFill/>
          </a:ln>
          <a:effectLst/>
        </p:spPr>
        <p:txBody>
          <a:bodyPr wrap="none" rtlCol="0">
            <a:spAutoFit/>
          </a:bodyPr>
          <a:lstStyle/>
          <a:p>
            <a:pPr algn="ctr"/>
            <a:r>
              <a:rPr lang="en-US" sz="1000" b="1" dirty="0">
                <a:solidFill>
                  <a:schemeClr val="tx1"/>
                </a:solidFill>
                <a:latin typeface="+mn-lt"/>
              </a:rPr>
              <a:t>Island</a:t>
            </a:r>
          </a:p>
          <a:p>
            <a:pPr algn="ctr"/>
            <a:r>
              <a:rPr lang="en-US" sz="1000" b="1" i="1" dirty="0">
                <a:solidFill>
                  <a:schemeClr val="tx1"/>
                </a:solidFill>
                <a:latin typeface="+mn-lt"/>
              </a:rPr>
              <a:t>83,860</a:t>
            </a:r>
          </a:p>
        </p:txBody>
      </p:sp>
      <p:sp>
        <p:nvSpPr>
          <p:cNvPr id="32" name="TextBox 31"/>
          <p:cNvSpPr txBox="1"/>
          <p:nvPr/>
        </p:nvSpPr>
        <p:spPr>
          <a:xfrm>
            <a:off x="2123015" y="2384490"/>
            <a:ext cx="577402" cy="400110"/>
          </a:xfrm>
          <a:prstGeom prst="rect">
            <a:avLst/>
          </a:prstGeom>
          <a:noFill/>
          <a:ln w="12700">
            <a:noFill/>
          </a:ln>
          <a:effectLst/>
        </p:spPr>
        <p:txBody>
          <a:bodyPr wrap="none" rtlCol="0">
            <a:spAutoFit/>
          </a:bodyPr>
          <a:lstStyle/>
          <a:p>
            <a:pPr algn="ctr"/>
            <a:r>
              <a:rPr lang="en-US" sz="1000" b="1" dirty="0">
                <a:solidFill>
                  <a:schemeClr val="bg1"/>
                </a:solidFill>
                <a:latin typeface="+mn-lt"/>
              </a:rPr>
              <a:t>Clallam</a:t>
            </a:r>
          </a:p>
          <a:p>
            <a:pPr algn="ctr"/>
            <a:r>
              <a:rPr lang="en-US" sz="1000" b="1" i="1" dirty="0">
                <a:solidFill>
                  <a:schemeClr val="bg1"/>
                </a:solidFill>
                <a:latin typeface="+mn-lt"/>
              </a:rPr>
              <a:t>75,130</a:t>
            </a:r>
          </a:p>
        </p:txBody>
      </p:sp>
      <p:sp>
        <p:nvSpPr>
          <p:cNvPr id="33" name="TextBox 32"/>
          <p:cNvSpPr txBox="1"/>
          <p:nvPr/>
        </p:nvSpPr>
        <p:spPr>
          <a:xfrm>
            <a:off x="2219103" y="2773299"/>
            <a:ext cx="668773" cy="400110"/>
          </a:xfrm>
          <a:prstGeom prst="rect">
            <a:avLst/>
          </a:prstGeom>
          <a:noFill/>
          <a:ln w="12700">
            <a:noFill/>
          </a:ln>
          <a:effectLst/>
        </p:spPr>
        <p:txBody>
          <a:bodyPr wrap="none" rtlCol="0">
            <a:spAutoFit/>
          </a:bodyPr>
          <a:lstStyle/>
          <a:p>
            <a:pPr algn="ctr"/>
            <a:r>
              <a:rPr lang="en-US" sz="1000" b="1" dirty="0">
                <a:solidFill>
                  <a:schemeClr val="bg1"/>
                </a:solidFill>
                <a:latin typeface="+mn-lt"/>
              </a:rPr>
              <a:t>Jefferson</a:t>
            </a:r>
          </a:p>
          <a:p>
            <a:pPr algn="ctr"/>
            <a:r>
              <a:rPr lang="en-US" sz="1000" b="1" i="1" dirty="0">
                <a:solidFill>
                  <a:schemeClr val="bg1"/>
                </a:solidFill>
                <a:latin typeface="+mn-lt"/>
              </a:rPr>
              <a:t>31,590</a:t>
            </a:r>
          </a:p>
        </p:txBody>
      </p:sp>
      <p:sp>
        <p:nvSpPr>
          <p:cNvPr id="34" name="TextBox 33"/>
          <p:cNvSpPr txBox="1"/>
          <p:nvPr/>
        </p:nvSpPr>
        <p:spPr>
          <a:xfrm>
            <a:off x="2208569" y="3185348"/>
            <a:ext cx="554959" cy="553998"/>
          </a:xfrm>
          <a:prstGeom prst="rect">
            <a:avLst/>
          </a:prstGeom>
          <a:noFill/>
          <a:ln w="12700">
            <a:noFill/>
          </a:ln>
          <a:effectLst/>
        </p:spPr>
        <p:txBody>
          <a:bodyPr wrap="none" rtlCol="0">
            <a:spAutoFit/>
          </a:bodyPr>
          <a:lstStyle/>
          <a:p>
            <a:pPr algn="ctr"/>
            <a:r>
              <a:rPr lang="en-US" sz="1000" b="1" dirty="0">
                <a:solidFill>
                  <a:schemeClr val="bg1"/>
                </a:solidFill>
                <a:latin typeface="+mn-lt"/>
              </a:rPr>
              <a:t>Grays</a:t>
            </a:r>
          </a:p>
          <a:p>
            <a:pPr algn="ctr"/>
            <a:r>
              <a:rPr lang="en-US" sz="1000" b="1" dirty="0">
                <a:solidFill>
                  <a:schemeClr val="bg1"/>
                </a:solidFill>
                <a:latin typeface="+mn-lt"/>
              </a:rPr>
              <a:t>Harbor</a:t>
            </a:r>
          </a:p>
          <a:p>
            <a:pPr algn="ctr"/>
            <a:r>
              <a:rPr lang="en-US" sz="1000" b="1" i="1" dirty="0">
                <a:solidFill>
                  <a:schemeClr val="bg1"/>
                </a:solidFill>
                <a:latin typeface="+mn-lt"/>
              </a:rPr>
              <a:t>73,610</a:t>
            </a:r>
          </a:p>
        </p:txBody>
      </p:sp>
      <p:sp>
        <p:nvSpPr>
          <p:cNvPr id="35" name="TextBox 34"/>
          <p:cNvSpPr txBox="1"/>
          <p:nvPr/>
        </p:nvSpPr>
        <p:spPr>
          <a:xfrm>
            <a:off x="2419614" y="4123896"/>
            <a:ext cx="546945" cy="400110"/>
          </a:xfrm>
          <a:prstGeom prst="rect">
            <a:avLst/>
          </a:prstGeom>
          <a:noFill/>
          <a:ln w="12700">
            <a:noFill/>
          </a:ln>
          <a:effectLst/>
        </p:spPr>
        <p:txBody>
          <a:bodyPr wrap="none" rtlCol="0">
            <a:spAutoFit/>
          </a:bodyPr>
          <a:lstStyle/>
          <a:p>
            <a:pPr algn="ctr"/>
            <a:r>
              <a:rPr lang="en-US" sz="1000" b="1" dirty="0">
                <a:solidFill>
                  <a:schemeClr val="bg1"/>
                </a:solidFill>
                <a:latin typeface="+mn-lt"/>
              </a:rPr>
              <a:t>Pacific</a:t>
            </a:r>
          </a:p>
          <a:p>
            <a:pPr algn="ctr"/>
            <a:r>
              <a:rPr lang="en-US" sz="1000" b="1" i="1" dirty="0">
                <a:solidFill>
                  <a:schemeClr val="bg1"/>
                </a:solidFill>
                <a:latin typeface="+mn-lt"/>
              </a:rPr>
              <a:t>21,420</a:t>
            </a:r>
          </a:p>
        </p:txBody>
      </p:sp>
      <p:sp>
        <p:nvSpPr>
          <p:cNvPr id="36" name="TextBox 35"/>
          <p:cNvSpPr txBox="1"/>
          <p:nvPr/>
        </p:nvSpPr>
        <p:spPr>
          <a:xfrm>
            <a:off x="2280863" y="4605462"/>
            <a:ext cx="822661" cy="400110"/>
          </a:xfrm>
          <a:prstGeom prst="rect">
            <a:avLst/>
          </a:prstGeom>
          <a:noFill/>
          <a:ln w="12700">
            <a:noFill/>
          </a:ln>
          <a:effectLst/>
        </p:spPr>
        <p:txBody>
          <a:bodyPr wrap="none" rtlCol="0">
            <a:spAutoFit/>
          </a:bodyPr>
          <a:lstStyle/>
          <a:p>
            <a:pPr algn="ctr"/>
            <a:r>
              <a:rPr lang="en-US" sz="1000" b="1" dirty="0">
                <a:solidFill>
                  <a:schemeClr val="tx1"/>
                </a:solidFill>
                <a:latin typeface="+mn-lt"/>
              </a:rPr>
              <a:t>Wahkiakum</a:t>
            </a:r>
          </a:p>
          <a:p>
            <a:pPr algn="ctr"/>
            <a:r>
              <a:rPr lang="en-US" sz="1000" b="1" i="1" dirty="0">
                <a:solidFill>
                  <a:schemeClr val="tx1"/>
                </a:solidFill>
                <a:latin typeface="+mn-lt"/>
              </a:rPr>
              <a:t>4,100</a:t>
            </a:r>
          </a:p>
        </p:txBody>
      </p:sp>
      <p:sp>
        <p:nvSpPr>
          <p:cNvPr id="37" name="TextBox 36"/>
          <p:cNvSpPr txBox="1"/>
          <p:nvPr/>
        </p:nvSpPr>
        <p:spPr>
          <a:xfrm>
            <a:off x="3251901" y="3750297"/>
            <a:ext cx="665567" cy="400110"/>
          </a:xfrm>
          <a:prstGeom prst="rect">
            <a:avLst/>
          </a:prstGeom>
          <a:noFill/>
          <a:ln w="12700">
            <a:noFill/>
          </a:ln>
          <a:effectLst/>
        </p:spPr>
        <p:txBody>
          <a:bodyPr wrap="none" rtlCol="0">
            <a:spAutoFit/>
          </a:bodyPr>
          <a:lstStyle/>
          <a:p>
            <a:pPr algn="ctr"/>
            <a:r>
              <a:rPr lang="en-US" sz="1000" b="1" dirty="0">
                <a:solidFill>
                  <a:schemeClr val="bg1"/>
                </a:solidFill>
                <a:latin typeface="+mn-lt"/>
              </a:rPr>
              <a:t>Thurston</a:t>
            </a:r>
          </a:p>
          <a:p>
            <a:pPr algn="ctr"/>
            <a:r>
              <a:rPr lang="en-US" sz="1000" b="1" i="1" dirty="0">
                <a:solidFill>
                  <a:schemeClr val="bg1"/>
                </a:solidFill>
                <a:latin typeface="+mn-lt"/>
              </a:rPr>
              <a:t>281,700</a:t>
            </a:r>
          </a:p>
        </p:txBody>
      </p:sp>
      <p:sp>
        <p:nvSpPr>
          <p:cNvPr id="38" name="TextBox 37"/>
          <p:cNvSpPr txBox="1"/>
          <p:nvPr/>
        </p:nvSpPr>
        <p:spPr>
          <a:xfrm>
            <a:off x="2909466" y="3340557"/>
            <a:ext cx="548547" cy="400110"/>
          </a:xfrm>
          <a:prstGeom prst="rect">
            <a:avLst/>
          </a:prstGeom>
          <a:noFill/>
          <a:ln w="12700">
            <a:noFill/>
          </a:ln>
          <a:effectLst/>
        </p:spPr>
        <p:txBody>
          <a:bodyPr wrap="none" rtlCol="0">
            <a:spAutoFit/>
          </a:bodyPr>
          <a:lstStyle/>
          <a:p>
            <a:pPr algn="ctr"/>
            <a:r>
              <a:rPr lang="en-US" sz="1000" b="1" dirty="0">
                <a:solidFill>
                  <a:schemeClr val="bg1"/>
                </a:solidFill>
                <a:latin typeface="+mn-lt"/>
              </a:rPr>
              <a:t>Mason</a:t>
            </a:r>
          </a:p>
          <a:p>
            <a:pPr algn="ctr"/>
            <a:r>
              <a:rPr lang="en-US" sz="1000" b="1" i="1" dirty="0">
                <a:solidFill>
                  <a:schemeClr val="bg1"/>
                </a:solidFill>
                <a:latin typeface="+mn-lt"/>
              </a:rPr>
              <a:t>64,020</a:t>
            </a:r>
          </a:p>
        </p:txBody>
      </p:sp>
      <p:sp>
        <p:nvSpPr>
          <p:cNvPr id="39" name="TextBox 38"/>
          <p:cNvSpPr txBox="1"/>
          <p:nvPr/>
        </p:nvSpPr>
        <p:spPr>
          <a:xfrm>
            <a:off x="5766464" y="4318502"/>
            <a:ext cx="612668" cy="400110"/>
          </a:xfrm>
          <a:prstGeom prst="rect">
            <a:avLst/>
          </a:prstGeom>
          <a:noFill/>
          <a:ln w="12700">
            <a:noFill/>
          </a:ln>
          <a:effectLst/>
        </p:spPr>
        <p:txBody>
          <a:bodyPr wrap="none" rtlCol="0">
            <a:spAutoFit/>
          </a:bodyPr>
          <a:lstStyle/>
          <a:p>
            <a:pPr algn="ctr"/>
            <a:r>
              <a:rPr lang="en-US" sz="1000" b="1" dirty="0">
                <a:solidFill>
                  <a:schemeClr val="tx1"/>
                </a:solidFill>
                <a:latin typeface="+mn-lt"/>
              </a:rPr>
              <a:t>Yakima</a:t>
            </a:r>
          </a:p>
          <a:p>
            <a:pPr algn="ctr"/>
            <a:r>
              <a:rPr lang="en-US" sz="1000" b="1" i="1" dirty="0">
                <a:solidFill>
                  <a:schemeClr val="tx1"/>
                </a:solidFill>
                <a:latin typeface="+mn-lt"/>
              </a:rPr>
              <a:t>254,500</a:t>
            </a:r>
          </a:p>
        </p:txBody>
      </p:sp>
      <p:sp>
        <p:nvSpPr>
          <p:cNvPr id="40" name="TextBox 39"/>
          <p:cNvSpPr txBox="1"/>
          <p:nvPr/>
        </p:nvSpPr>
        <p:spPr>
          <a:xfrm>
            <a:off x="5788720" y="3514832"/>
            <a:ext cx="567783" cy="400110"/>
          </a:xfrm>
          <a:prstGeom prst="rect">
            <a:avLst/>
          </a:prstGeom>
          <a:noFill/>
          <a:ln w="12700">
            <a:noFill/>
          </a:ln>
          <a:effectLst/>
        </p:spPr>
        <p:txBody>
          <a:bodyPr wrap="none" rtlCol="0">
            <a:spAutoFit/>
          </a:bodyPr>
          <a:lstStyle/>
          <a:p>
            <a:pPr algn="ctr"/>
            <a:r>
              <a:rPr lang="en-US" sz="1000" b="1" dirty="0">
                <a:solidFill>
                  <a:schemeClr val="tx1"/>
                </a:solidFill>
                <a:latin typeface="+mn-lt"/>
              </a:rPr>
              <a:t>Kittitas</a:t>
            </a:r>
          </a:p>
          <a:p>
            <a:pPr algn="ctr"/>
            <a:r>
              <a:rPr lang="en-US" sz="1000" b="1" i="1" dirty="0">
                <a:solidFill>
                  <a:schemeClr val="tx1"/>
                </a:solidFill>
                <a:latin typeface="+mn-lt"/>
              </a:rPr>
              <a:t>45,600</a:t>
            </a:r>
          </a:p>
        </p:txBody>
      </p:sp>
      <p:sp>
        <p:nvSpPr>
          <p:cNvPr id="41" name="TextBox 40"/>
          <p:cNvSpPr txBox="1"/>
          <p:nvPr/>
        </p:nvSpPr>
        <p:spPr>
          <a:xfrm>
            <a:off x="5881101" y="2890319"/>
            <a:ext cx="548547" cy="400110"/>
          </a:xfrm>
          <a:prstGeom prst="rect">
            <a:avLst/>
          </a:prstGeom>
          <a:noFill/>
          <a:ln w="12700">
            <a:noFill/>
          </a:ln>
          <a:effectLst/>
        </p:spPr>
        <p:txBody>
          <a:bodyPr wrap="none" rtlCol="0">
            <a:spAutoFit/>
          </a:bodyPr>
          <a:lstStyle/>
          <a:p>
            <a:pPr algn="ctr">
              <a:spcBef>
                <a:spcPts val="200"/>
              </a:spcBef>
            </a:pPr>
            <a:r>
              <a:rPr lang="en-US" sz="1000" b="1" dirty="0">
                <a:solidFill>
                  <a:schemeClr val="bg1"/>
                </a:solidFill>
                <a:latin typeface="+mn-lt"/>
              </a:rPr>
              <a:t>Chelan</a:t>
            </a:r>
          </a:p>
          <a:p>
            <a:pPr algn="ctr"/>
            <a:r>
              <a:rPr lang="en-US" sz="1000" b="1" i="1" dirty="0">
                <a:solidFill>
                  <a:schemeClr val="bg1"/>
                </a:solidFill>
                <a:latin typeface="+mn-lt"/>
              </a:rPr>
              <a:t>77,800</a:t>
            </a:r>
          </a:p>
        </p:txBody>
      </p:sp>
      <p:sp>
        <p:nvSpPr>
          <p:cNvPr id="42" name="TextBox 41"/>
          <p:cNvSpPr txBox="1"/>
          <p:nvPr/>
        </p:nvSpPr>
        <p:spPr>
          <a:xfrm>
            <a:off x="6747354" y="2909125"/>
            <a:ext cx="609461" cy="400110"/>
          </a:xfrm>
          <a:prstGeom prst="rect">
            <a:avLst/>
          </a:prstGeom>
          <a:noFill/>
          <a:ln w="12700">
            <a:noFill/>
          </a:ln>
          <a:effectLst/>
        </p:spPr>
        <p:txBody>
          <a:bodyPr wrap="none" rtlCol="0">
            <a:spAutoFit/>
          </a:bodyPr>
          <a:lstStyle/>
          <a:p>
            <a:pPr algn="ctr">
              <a:spcBef>
                <a:spcPts val="200"/>
              </a:spcBef>
            </a:pPr>
            <a:r>
              <a:rPr lang="en-US" sz="1000" b="1" dirty="0">
                <a:solidFill>
                  <a:schemeClr val="bg1"/>
                </a:solidFill>
                <a:latin typeface="+mn-lt"/>
              </a:rPr>
              <a:t>Douglas</a:t>
            </a:r>
          </a:p>
          <a:p>
            <a:pPr algn="ctr"/>
            <a:r>
              <a:rPr lang="en-US" sz="1000" b="1" i="1" dirty="0">
                <a:solidFill>
                  <a:schemeClr val="bg1"/>
                </a:solidFill>
                <a:latin typeface="+mn-lt"/>
              </a:rPr>
              <a:t>42,120</a:t>
            </a:r>
          </a:p>
        </p:txBody>
      </p:sp>
      <p:sp>
        <p:nvSpPr>
          <p:cNvPr id="43" name="TextBox 42"/>
          <p:cNvSpPr txBox="1"/>
          <p:nvPr/>
        </p:nvSpPr>
        <p:spPr>
          <a:xfrm>
            <a:off x="6416003" y="2649211"/>
            <a:ext cx="1091966" cy="246221"/>
          </a:xfrm>
          <a:prstGeom prst="rect">
            <a:avLst/>
          </a:prstGeom>
          <a:noFill/>
          <a:ln w="12700">
            <a:noFill/>
          </a:ln>
          <a:effectLst/>
        </p:spPr>
        <p:txBody>
          <a:bodyPr wrap="none" rtlCol="0">
            <a:spAutoFit/>
          </a:bodyPr>
          <a:lstStyle/>
          <a:p>
            <a:pPr algn="ctr">
              <a:spcBef>
                <a:spcPts val="200"/>
              </a:spcBef>
            </a:pPr>
            <a:r>
              <a:rPr lang="en-US" sz="1000" b="1" dirty="0">
                <a:solidFill>
                  <a:schemeClr val="bg1"/>
                </a:solidFill>
                <a:latin typeface="+mn-lt"/>
              </a:rPr>
              <a:t>(Chelan-Douglas)</a:t>
            </a:r>
          </a:p>
        </p:txBody>
      </p:sp>
      <p:sp>
        <p:nvSpPr>
          <p:cNvPr id="44" name="TextBox 43"/>
          <p:cNvSpPr txBox="1"/>
          <p:nvPr/>
        </p:nvSpPr>
        <p:spPr>
          <a:xfrm>
            <a:off x="6755104" y="1773081"/>
            <a:ext cx="724878" cy="400110"/>
          </a:xfrm>
          <a:prstGeom prst="rect">
            <a:avLst/>
          </a:prstGeom>
          <a:noFill/>
          <a:ln w="12700">
            <a:noFill/>
          </a:ln>
          <a:effectLst/>
        </p:spPr>
        <p:txBody>
          <a:bodyPr wrap="none" rtlCol="0">
            <a:spAutoFit/>
          </a:bodyPr>
          <a:lstStyle/>
          <a:p>
            <a:pPr algn="ctr">
              <a:spcBef>
                <a:spcPts val="200"/>
              </a:spcBef>
            </a:pPr>
            <a:r>
              <a:rPr lang="en-US" sz="1000" b="1" dirty="0">
                <a:solidFill>
                  <a:schemeClr val="tx1"/>
                </a:solidFill>
                <a:latin typeface="+mn-lt"/>
              </a:rPr>
              <a:t>Okanogan</a:t>
            </a:r>
          </a:p>
          <a:p>
            <a:pPr algn="ctr"/>
            <a:r>
              <a:rPr lang="en-US" sz="1000" b="1" i="1" dirty="0">
                <a:solidFill>
                  <a:schemeClr val="tx1"/>
                </a:solidFill>
                <a:latin typeface="+mn-lt"/>
              </a:rPr>
              <a:t>42,490</a:t>
            </a:r>
          </a:p>
        </p:txBody>
      </p:sp>
      <p:sp>
        <p:nvSpPr>
          <p:cNvPr id="45" name="TextBox 44"/>
          <p:cNvSpPr txBox="1"/>
          <p:nvPr/>
        </p:nvSpPr>
        <p:spPr>
          <a:xfrm>
            <a:off x="7109764" y="4654588"/>
            <a:ext cx="612668" cy="400110"/>
          </a:xfrm>
          <a:prstGeom prst="rect">
            <a:avLst/>
          </a:prstGeom>
          <a:noFill/>
          <a:ln w="12700">
            <a:noFill/>
          </a:ln>
          <a:effectLst/>
        </p:spPr>
        <p:txBody>
          <a:bodyPr wrap="none" rtlCol="0">
            <a:spAutoFit/>
          </a:bodyPr>
          <a:lstStyle/>
          <a:p>
            <a:pPr algn="ctr">
              <a:spcBef>
                <a:spcPts val="200"/>
              </a:spcBef>
            </a:pPr>
            <a:r>
              <a:rPr lang="en-US" sz="1000" b="1" dirty="0">
                <a:solidFill>
                  <a:schemeClr val="bg1"/>
                </a:solidFill>
                <a:latin typeface="+mn-lt"/>
              </a:rPr>
              <a:t>Benton</a:t>
            </a:r>
          </a:p>
          <a:p>
            <a:pPr algn="ctr"/>
            <a:r>
              <a:rPr lang="en-US" sz="1000" b="1" i="1" dirty="0">
                <a:solidFill>
                  <a:schemeClr val="bg1"/>
                </a:solidFill>
                <a:latin typeface="+mn-lt"/>
              </a:rPr>
              <a:t>197,420</a:t>
            </a:r>
          </a:p>
        </p:txBody>
      </p:sp>
      <p:sp>
        <p:nvSpPr>
          <p:cNvPr id="46" name="TextBox 45"/>
          <p:cNvSpPr txBox="1"/>
          <p:nvPr/>
        </p:nvSpPr>
        <p:spPr>
          <a:xfrm>
            <a:off x="7719669" y="4364979"/>
            <a:ext cx="614271" cy="400110"/>
          </a:xfrm>
          <a:prstGeom prst="rect">
            <a:avLst/>
          </a:prstGeom>
          <a:noFill/>
          <a:ln w="12700">
            <a:noFill/>
          </a:ln>
          <a:effectLst/>
        </p:spPr>
        <p:txBody>
          <a:bodyPr wrap="none" rtlCol="0">
            <a:spAutoFit/>
          </a:bodyPr>
          <a:lstStyle/>
          <a:p>
            <a:pPr algn="ctr">
              <a:spcBef>
                <a:spcPts val="200"/>
              </a:spcBef>
            </a:pPr>
            <a:r>
              <a:rPr lang="en-US" sz="1000" b="1" dirty="0">
                <a:solidFill>
                  <a:schemeClr val="bg1"/>
                </a:solidFill>
                <a:latin typeface="+mn-lt"/>
              </a:rPr>
              <a:t>Franklin</a:t>
            </a:r>
          </a:p>
          <a:p>
            <a:pPr algn="ctr"/>
            <a:r>
              <a:rPr lang="en-US" sz="1000" b="1" i="1" dirty="0">
                <a:solidFill>
                  <a:schemeClr val="bg1"/>
                </a:solidFill>
                <a:latin typeface="+mn-lt"/>
              </a:rPr>
              <a:t>92,540</a:t>
            </a:r>
          </a:p>
        </p:txBody>
      </p:sp>
      <p:sp>
        <p:nvSpPr>
          <p:cNvPr id="47" name="TextBox 46"/>
          <p:cNvSpPr txBox="1"/>
          <p:nvPr/>
        </p:nvSpPr>
        <p:spPr>
          <a:xfrm>
            <a:off x="7181739" y="4210802"/>
            <a:ext cx="1120820" cy="246221"/>
          </a:xfrm>
          <a:prstGeom prst="rect">
            <a:avLst/>
          </a:prstGeom>
          <a:noFill/>
          <a:ln w="12700">
            <a:noFill/>
          </a:ln>
          <a:effectLst/>
        </p:spPr>
        <p:txBody>
          <a:bodyPr wrap="none" rtlCol="0">
            <a:spAutoFit/>
          </a:bodyPr>
          <a:lstStyle/>
          <a:p>
            <a:pPr algn="ctr">
              <a:spcBef>
                <a:spcPts val="200"/>
              </a:spcBef>
            </a:pPr>
            <a:r>
              <a:rPr lang="en-US" sz="1000" b="1" dirty="0">
                <a:solidFill>
                  <a:schemeClr val="bg1"/>
                </a:solidFill>
                <a:latin typeface="+mn-lt"/>
              </a:rPr>
              <a:t>(Benton-Franklin)</a:t>
            </a:r>
          </a:p>
        </p:txBody>
      </p:sp>
      <p:sp>
        <p:nvSpPr>
          <p:cNvPr id="48" name="TextBox 47"/>
          <p:cNvSpPr txBox="1"/>
          <p:nvPr/>
        </p:nvSpPr>
        <p:spPr>
          <a:xfrm>
            <a:off x="7184678" y="3446935"/>
            <a:ext cx="546945" cy="400110"/>
          </a:xfrm>
          <a:prstGeom prst="rect">
            <a:avLst/>
          </a:prstGeom>
          <a:noFill/>
          <a:ln w="12700">
            <a:noFill/>
          </a:ln>
          <a:effectLst/>
        </p:spPr>
        <p:txBody>
          <a:bodyPr wrap="none" rtlCol="0">
            <a:spAutoFit/>
          </a:bodyPr>
          <a:lstStyle/>
          <a:p>
            <a:pPr algn="ctr">
              <a:spcBef>
                <a:spcPts val="200"/>
              </a:spcBef>
            </a:pPr>
            <a:r>
              <a:rPr lang="en-US" sz="1000" b="1" dirty="0">
                <a:solidFill>
                  <a:schemeClr val="tx1"/>
                </a:solidFill>
                <a:latin typeface="+mn-lt"/>
              </a:rPr>
              <a:t>Grant</a:t>
            </a:r>
          </a:p>
          <a:p>
            <a:pPr algn="ctr"/>
            <a:r>
              <a:rPr lang="en-US" sz="1000" b="1" i="1" dirty="0">
                <a:solidFill>
                  <a:schemeClr val="tx1"/>
                </a:solidFill>
                <a:latin typeface="+mn-lt"/>
              </a:rPr>
              <a:t>97,350</a:t>
            </a:r>
          </a:p>
        </p:txBody>
      </p:sp>
      <p:sp>
        <p:nvSpPr>
          <p:cNvPr id="49" name="TextBox 48"/>
          <p:cNvSpPr txBox="1"/>
          <p:nvPr/>
        </p:nvSpPr>
        <p:spPr>
          <a:xfrm>
            <a:off x="8234891" y="1812851"/>
            <a:ext cx="481221" cy="400110"/>
          </a:xfrm>
          <a:prstGeom prst="rect">
            <a:avLst/>
          </a:prstGeom>
          <a:noFill/>
          <a:ln w="12700">
            <a:noFill/>
          </a:ln>
          <a:effectLst/>
        </p:spPr>
        <p:txBody>
          <a:bodyPr wrap="none" rtlCol="0">
            <a:spAutoFit/>
          </a:bodyPr>
          <a:lstStyle/>
          <a:p>
            <a:pPr algn="ctr"/>
            <a:r>
              <a:rPr lang="en-US" sz="1000" b="1" dirty="0">
                <a:solidFill>
                  <a:schemeClr val="bg1"/>
                </a:solidFill>
                <a:latin typeface="+mn-lt"/>
              </a:rPr>
              <a:t>Ferry</a:t>
            </a:r>
          </a:p>
          <a:p>
            <a:pPr algn="ctr"/>
            <a:r>
              <a:rPr lang="en-US" sz="1000" b="1" i="1" dirty="0">
                <a:solidFill>
                  <a:schemeClr val="bg1"/>
                </a:solidFill>
                <a:latin typeface="+mn-lt"/>
              </a:rPr>
              <a:t>7,780</a:t>
            </a:r>
          </a:p>
        </p:txBody>
      </p:sp>
      <p:sp>
        <p:nvSpPr>
          <p:cNvPr id="50" name="TextBox 49"/>
          <p:cNvSpPr txBox="1"/>
          <p:nvPr/>
        </p:nvSpPr>
        <p:spPr>
          <a:xfrm>
            <a:off x="8960466" y="2045266"/>
            <a:ext cx="599844" cy="400110"/>
          </a:xfrm>
          <a:prstGeom prst="rect">
            <a:avLst/>
          </a:prstGeom>
          <a:noFill/>
          <a:ln w="12700">
            <a:noFill/>
          </a:ln>
          <a:effectLst/>
        </p:spPr>
        <p:txBody>
          <a:bodyPr wrap="none" rtlCol="0">
            <a:spAutoFit/>
          </a:bodyPr>
          <a:lstStyle/>
          <a:p>
            <a:pPr algn="ctr"/>
            <a:r>
              <a:rPr lang="en-US" sz="1000" b="1" dirty="0">
                <a:solidFill>
                  <a:schemeClr val="bg1"/>
                </a:solidFill>
                <a:latin typeface="+mn-lt"/>
              </a:rPr>
              <a:t>Stevens</a:t>
            </a:r>
          </a:p>
          <a:p>
            <a:pPr algn="ctr"/>
            <a:r>
              <a:rPr lang="en-US" sz="1000" b="1" i="1" dirty="0">
                <a:solidFill>
                  <a:schemeClr val="bg1"/>
                </a:solidFill>
                <a:latin typeface="+mn-lt"/>
              </a:rPr>
              <a:t>45,030</a:t>
            </a:r>
          </a:p>
        </p:txBody>
      </p:sp>
      <p:sp>
        <p:nvSpPr>
          <p:cNvPr id="51" name="TextBox 50"/>
          <p:cNvSpPr txBox="1"/>
          <p:nvPr/>
        </p:nvSpPr>
        <p:spPr>
          <a:xfrm>
            <a:off x="9610299" y="1725827"/>
            <a:ext cx="546945" cy="553998"/>
          </a:xfrm>
          <a:prstGeom prst="rect">
            <a:avLst/>
          </a:prstGeom>
          <a:noFill/>
          <a:ln w="12700">
            <a:noFill/>
          </a:ln>
          <a:effectLst/>
        </p:spPr>
        <p:txBody>
          <a:bodyPr wrap="none" rtlCol="0">
            <a:spAutoFit/>
          </a:bodyPr>
          <a:lstStyle/>
          <a:p>
            <a:pPr algn="ctr"/>
            <a:r>
              <a:rPr lang="en-US" sz="1000" b="1" dirty="0">
                <a:solidFill>
                  <a:schemeClr val="bg1"/>
                </a:solidFill>
                <a:latin typeface="+mn-lt"/>
              </a:rPr>
              <a:t>Pend</a:t>
            </a:r>
          </a:p>
          <a:p>
            <a:pPr algn="ctr"/>
            <a:r>
              <a:rPr lang="en-US" sz="1000" b="1" dirty="0">
                <a:solidFill>
                  <a:schemeClr val="bg1"/>
                </a:solidFill>
                <a:latin typeface="+mn-lt"/>
              </a:rPr>
              <a:t>Oreille</a:t>
            </a:r>
          </a:p>
          <a:p>
            <a:pPr algn="ctr"/>
            <a:r>
              <a:rPr lang="en-US" sz="1000" b="1" i="1" dirty="0">
                <a:solidFill>
                  <a:schemeClr val="bg1"/>
                </a:solidFill>
                <a:latin typeface="+mn-lt"/>
              </a:rPr>
              <a:t>13,540</a:t>
            </a:r>
          </a:p>
        </p:txBody>
      </p:sp>
      <p:sp>
        <p:nvSpPr>
          <p:cNvPr id="52" name="TextBox 51"/>
          <p:cNvSpPr txBox="1"/>
          <p:nvPr/>
        </p:nvSpPr>
        <p:spPr>
          <a:xfrm>
            <a:off x="8368086" y="2938654"/>
            <a:ext cx="562975" cy="400110"/>
          </a:xfrm>
          <a:prstGeom prst="rect">
            <a:avLst/>
          </a:prstGeom>
          <a:noFill/>
          <a:ln w="12700">
            <a:noFill/>
          </a:ln>
          <a:effectLst/>
        </p:spPr>
        <p:txBody>
          <a:bodyPr wrap="none" rtlCol="0">
            <a:spAutoFit/>
          </a:bodyPr>
          <a:lstStyle/>
          <a:p>
            <a:pPr algn="ctr">
              <a:spcBef>
                <a:spcPts val="200"/>
              </a:spcBef>
            </a:pPr>
            <a:r>
              <a:rPr lang="en-US" sz="1000" b="1" dirty="0">
                <a:solidFill>
                  <a:schemeClr val="tx1"/>
                </a:solidFill>
                <a:latin typeface="+mn-lt"/>
              </a:rPr>
              <a:t>Lincoln</a:t>
            </a:r>
          </a:p>
          <a:p>
            <a:pPr algn="ctr"/>
            <a:r>
              <a:rPr lang="en-US" sz="1000" b="1" i="1" dirty="0">
                <a:solidFill>
                  <a:schemeClr val="tx1"/>
                </a:solidFill>
                <a:latin typeface="+mn-lt"/>
              </a:rPr>
              <a:t>10,810</a:t>
            </a:r>
          </a:p>
        </p:txBody>
      </p:sp>
      <p:sp>
        <p:nvSpPr>
          <p:cNvPr id="53" name="TextBox 52"/>
          <p:cNvSpPr txBox="1"/>
          <p:nvPr/>
        </p:nvSpPr>
        <p:spPr>
          <a:xfrm>
            <a:off x="9433306" y="2916285"/>
            <a:ext cx="639919" cy="400110"/>
          </a:xfrm>
          <a:prstGeom prst="rect">
            <a:avLst/>
          </a:prstGeom>
          <a:noFill/>
          <a:ln w="12700">
            <a:noFill/>
          </a:ln>
          <a:effectLst/>
        </p:spPr>
        <p:txBody>
          <a:bodyPr wrap="none" rtlCol="0">
            <a:spAutoFit/>
          </a:bodyPr>
          <a:lstStyle/>
          <a:p>
            <a:pPr algn="ctr">
              <a:spcBef>
                <a:spcPts val="200"/>
              </a:spcBef>
            </a:pPr>
            <a:r>
              <a:rPr lang="en-US" sz="1000" b="1" dirty="0">
                <a:solidFill>
                  <a:schemeClr val="tx1"/>
                </a:solidFill>
                <a:latin typeface="+mn-lt"/>
              </a:rPr>
              <a:t>Spokane</a:t>
            </a:r>
          </a:p>
          <a:p>
            <a:pPr algn="ctr"/>
            <a:r>
              <a:rPr lang="en-US" sz="1000" b="1" i="1" dirty="0">
                <a:solidFill>
                  <a:schemeClr val="tx1"/>
                </a:solidFill>
                <a:latin typeface="+mn-lt"/>
              </a:rPr>
              <a:t>507,950</a:t>
            </a:r>
          </a:p>
        </p:txBody>
      </p:sp>
      <p:sp>
        <p:nvSpPr>
          <p:cNvPr id="54" name="TextBox 53"/>
          <p:cNvSpPr txBox="1"/>
          <p:nvPr/>
        </p:nvSpPr>
        <p:spPr>
          <a:xfrm>
            <a:off x="8303593" y="3634270"/>
            <a:ext cx="548547" cy="400110"/>
          </a:xfrm>
          <a:prstGeom prst="rect">
            <a:avLst/>
          </a:prstGeom>
          <a:noFill/>
          <a:ln w="12700">
            <a:noFill/>
          </a:ln>
          <a:effectLst/>
        </p:spPr>
        <p:txBody>
          <a:bodyPr wrap="none" rtlCol="0">
            <a:spAutoFit/>
          </a:bodyPr>
          <a:lstStyle/>
          <a:p>
            <a:pPr algn="ctr">
              <a:spcBef>
                <a:spcPts val="200"/>
              </a:spcBef>
            </a:pPr>
            <a:r>
              <a:rPr lang="en-US" sz="1000" b="1" dirty="0">
                <a:solidFill>
                  <a:schemeClr val="bg1"/>
                </a:solidFill>
                <a:latin typeface="+mn-lt"/>
              </a:rPr>
              <a:t>Adams</a:t>
            </a:r>
          </a:p>
          <a:p>
            <a:pPr algn="ctr"/>
            <a:r>
              <a:rPr lang="en-US" sz="1000" b="1" i="1" dirty="0">
                <a:solidFill>
                  <a:schemeClr val="bg1"/>
                </a:solidFill>
                <a:latin typeface="+mn-lt"/>
              </a:rPr>
              <a:t>20,020</a:t>
            </a:r>
          </a:p>
        </p:txBody>
      </p:sp>
      <p:sp>
        <p:nvSpPr>
          <p:cNvPr id="55" name="TextBox 54"/>
          <p:cNvSpPr txBox="1"/>
          <p:nvPr/>
        </p:nvSpPr>
        <p:spPr>
          <a:xfrm>
            <a:off x="9340007" y="3643444"/>
            <a:ext cx="683199" cy="400110"/>
          </a:xfrm>
          <a:prstGeom prst="rect">
            <a:avLst/>
          </a:prstGeom>
          <a:noFill/>
          <a:ln w="12700">
            <a:noFill/>
          </a:ln>
          <a:effectLst/>
        </p:spPr>
        <p:txBody>
          <a:bodyPr wrap="none" rtlCol="0">
            <a:spAutoFit/>
          </a:bodyPr>
          <a:lstStyle/>
          <a:p>
            <a:pPr algn="ctr">
              <a:spcBef>
                <a:spcPts val="200"/>
              </a:spcBef>
            </a:pPr>
            <a:r>
              <a:rPr lang="en-US" sz="1000" b="1" dirty="0">
                <a:solidFill>
                  <a:schemeClr val="tx1"/>
                </a:solidFill>
                <a:latin typeface="+mn-lt"/>
              </a:rPr>
              <a:t>Whitman</a:t>
            </a:r>
          </a:p>
          <a:p>
            <a:pPr algn="ctr"/>
            <a:r>
              <a:rPr lang="en-US" sz="1000" b="1" i="1" dirty="0">
                <a:solidFill>
                  <a:schemeClr val="tx1"/>
                </a:solidFill>
                <a:latin typeface="+mn-lt"/>
              </a:rPr>
              <a:t>49,210</a:t>
            </a:r>
          </a:p>
        </p:txBody>
      </p:sp>
      <p:sp>
        <p:nvSpPr>
          <p:cNvPr id="56" name="TextBox 55"/>
          <p:cNvSpPr txBox="1"/>
          <p:nvPr/>
        </p:nvSpPr>
        <p:spPr>
          <a:xfrm>
            <a:off x="8219878" y="4648162"/>
            <a:ext cx="825867" cy="400110"/>
          </a:xfrm>
          <a:prstGeom prst="rect">
            <a:avLst/>
          </a:prstGeom>
          <a:noFill/>
          <a:ln w="12700">
            <a:noFill/>
          </a:ln>
          <a:effectLst/>
        </p:spPr>
        <p:txBody>
          <a:bodyPr wrap="none" rtlCol="0">
            <a:spAutoFit/>
          </a:bodyPr>
          <a:lstStyle/>
          <a:p>
            <a:pPr algn="ctr">
              <a:spcBef>
                <a:spcPts val="200"/>
              </a:spcBef>
            </a:pPr>
            <a:r>
              <a:rPr lang="en-US" sz="1000" b="1" dirty="0">
                <a:solidFill>
                  <a:schemeClr val="bg1"/>
                </a:solidFill>
                <a:latin typeface="+mn-lt"/>
              </a:rPr>
              <a:t>Walla Walla</a:t>
            </a:r>
          </a:p>
          <a:p>
            <a:pPr algn="ctr"/>
            <a:r>
              <a:rPr lang="en-US" sz="1000" b="1" i="1" dirty="0">
                <a:solidFill>
                  <a:schemeClr val="bg1"/>
                </a:solidFill>
                <a:latin typeface="+mn-lt"/>
              </a:rPr>
              <a:t>61,800</a:t>
            </a:r>
          </a:p>
        </p:txBody>
      </p:sp>
      <p:sp>
        <p:nvSpPr>
          <p:cNvPr id="57" name="TextBox 56"/>
          <p:cNvSpPr txBox="1"/>
          <p:nvPr/>
        </p:nvSpPr>
        <p:spPr>
          <a:xfrm>
            <a:off x="9096684" y="4530931"/>
            <a:ext cx="689612" cy="400110"/>
          </a:xfrm>
          <a:prstGeom prst="rect">
            <a:avLst/>
          </a:prstGeom>
          <a:noFill/>
          <a:ln w="12700">
            <a:noFill/>
          </a:ln>
          <a:effectLst/>
        </p:spPr>
        <p:txBody>
          <a:bodyPr wrap="none" rtlCol="0">
            <a:spAutoFit/>
          </a:bodyPr>
          <a:lstStyle/>
          <a:p>
            <a:pPr algn="ctr">
              <a:spcBef>
                <a:spcPts val="200"/>
              </a:spcBef>
            </a:pPr>
            <a:r>
              <a:rPr lang="en-US" sz="1000" b="1" dirty="0">
                <a:solidFill>
                  <a:schemeClr val="tx1"/>
                </a:solidFill>
                <a:latin typeface="+mn-lt"/>
              </a:rPr>
              <a:t>Columbia</a:t>
            </a:r>
          </a:p>
          <a:p>
            <a:pPr algn="ctr"/>
            <a:r>
              <a:rPr lang="en-US" sz="1000" b="1" i="1" dirty="0">
                <a:solidFill>
                  <a:schemeClr val="tx1"/>
                </a:solidFill>
                <a:latin typeface="+mn-lt"/>
              </a:rPr>
              <a:t>4,150</a:t>
            </a:r>
          </a:p>
        </p:txBody>
      </p:sp>
      <p:sp>
        <p:nvSpPr>
          <p:cNvPr id="58" name="TextBox 57"/>
          <p:cNvSpPr txBox="1"/>
          <p:nvPr/>
        </p:nvSpPr>
        <p:spPr>
          <a:xfrm>
            <a:off x="9404930" y="4182258"/>
            <a:ext cx="611065" cy="400110"/>
          </a:xfrm>
          <a:prstGeom prst="rect">
            <a:avLst/>
          </a:prstGeom>
          <a:noFill/>
          <a:ln w="12700">
            <a:noFill/>
          </a:ln>
          <a:effectLst/>
        </p:spPr>
        <p:txBody>
          <a:bodyPr wrap="none" rtlCol="0">
            <a:spAutoFit/>
          </a:bodyPr>
          <a:lstStyle/>
          <a:p>
            <a:pPr algn="ctr">
              <a:spcBef>
                <a:spcPts val="200"/>
              </a:spcBef>
            </a:pPr>
            <a:r>
              <a:rPr lang="en-US" sz="1000" b="1" dirty="0">
                <a:solidFill>
                  <a:schemeClr val="tx1"/>
                </a:solidFill>
                <a:latin typeface="+mn-lt"/>
              </a:rPr>
              <a:t>Garfield</a:t>
            </a:r>
          </a:p>
          <a:p>
            <a:pPr algn="ctr"/>
            <a:r>
              <a:rPr lang="en-US" sz="1000" b="1" i="1" dirty="0">
                <a:solidFill>
                  <a:schemeClr val="tx1"/>
                </a:solidFill>
                <a:latin typeface="+mn-lt"/>
              </a:rPr>
              <a:t>2,210</a:t>
            </a:r>
          </a:p>
        </p:txBody>
      </p:sp>
      <p:sp>
        <p:nvSpPr>
          <p:cNvPr id="59" name="TextBox 58"/>
          <p:cNvSpPr txBox="1"/>
          <p:nvPr/>
        </p:nvSpPr>
        <p:spPr>
          <a:xfrm>
            <a:off x="9848696" y="4564550"/>
            <a:ext cx="546945" cy="400110"/>
          </a:xfrm>
          <a:prstGeom prst="rect">
            <a:avLst/>
          </a:prstGeom>
          <a:noFill/>
          <a:ln w="12700">
            <a:noFill/>
          </a:ln>
          <a:effectLst/>
        </p:spPr>
        <p:txBody>
          <a:bodyPr wrap="none" rtlCol="0">
            <a:spAutoFit/>
          </a:bodyPr>
          <a:lstStyle/>
          <a:p>
            <a:pPr algn="ctr">
              <a:spcBef>
                <a:spcPts val="200"/>
              </a:spcBef>
            </a:pPr>
            <a:r>
              <a:rPr lang="en-US" sz="1000" b="1" dirty="0">
                <a:solidFill>
                  <a:schemeClr val="tx1"/>
                </a:solidFill>
                <a:latin typeface="+mn-lt"/>
              </a:rPr>
              <a:t>Asotin</a:t>
            </a:r>
          </a:p>
          <a:p>
            <a:pPr algn="ctr"/>
            <a:r>
              <a:rPr lang="en-US" sz="1000" b="1" i="1" dirty="0">
                <a:solidFill>
                  <a:schemeClr val="tx1"/>
                </a:solidFill>
                <a:latin typeface="+mn-lt"/>
              </a:rPr>
              <a:t>22,420</a:t>
            </a:r>
          </a:p>
        </p:txBody>
      </p:sp>
      <p:sp>
        <p:nvSpPr>
          <p:cNvPr id="60" name="TextBox 59"/>
          <p:cNvSpPr txBox="1"/>
          <p:nvPr/>
        </p:nvSpPr>
        <p:spPr>
          <a:xfrm>
            <a:off x="8463953" y="1528901"/>
            <a:ext cx="1378904" cy="246221"/>
          </a:xfrm>
          <a:prstGeom prst="rect">
            <a:avLst/>
          </a:prstGeom>
          <a:noFill/>
          <a:ln w="12700">
            <a:noFill/>
          </a:ln>
          <a:effectLst/>
        </p:spPr>
        <p:txBody>
          <a:bodyPr wrap="none" rtlCol="0">
            <a:spAutoFit/>
          </a:bodyPr>
          <a:lstStyle/>
          <a:p>
            <a:pPr algn="ctr"/>
            <a:r>
              <a:rPr lang="en-US" sz="1000" b="1" dirty="0">
                <a:solidFill>
                  <a:schemeClr val="bg1"/>
                </a:solidFill>
                <a:latin typeface="+mn-lt"/>
              </a:rPr>
              <a:t>(Northeast Tri County)</a:t>
            </a:r>
          </a:p>
        </p:txBody>
      </p:sp>
      <p:sp>
        <p:nvSpPr>
          <p:cNvPr id="61" name="TextBox 60"/>
          <p:cNvSpPr txBox="1"/>
          <p:nvPr/>
        </p:nvSpPr>
        <p:spPr>
          <a:xfrm>
            <a:off x="2884364" y="1500126"/>
            <a:ext cx="647933" cy="400110"/>
          </a:xfrm>
          <a:prstGeom prst="rect">
            <a:avLst/>
          </a:prstGeom>
          <a:noFill/>
          <a:ln w="12700">
            <a:noFill/>
          </a:ln>
          <a:effectLst/>
        </p:spPr>
        <p:txBody>
          <a:bodyPr wrap="none" rtlCol="0">
            <a:spAutoFit/>
          </a:bodyPr>
          <a:lstStyle/>
          <a:p>
            <a:pPr algn="ctr"/>
            <a:r>
              <a:rPr lang="en-US" sz="1000" b="1" dirty="0">
                <a:solidFill>
                  <a:schemeClr val="tx1"/>
                </a:solidFill>
                <a:latin typeface="+mn-lt"/>
              </a:rPr>
              <a:t>San Juan</a:t>
            </a:r>
          </a:p>
          <a:p>
            <a:pPr algn="ctr"/>
            <a:r>
              <a:rPr lang="en-US" sz="1000" b="1" i="1" dirty="0">
                <a:solidFill>
                  <a:schemeClr val="tx1"/>
                </a:solidFill>
                <a:latin typeface="+mn-lt"/>
              </a:rPr>
              <a:t>16,810</a:t>
            </a:r>
          </a:p>
        </p:txBody>
      </p:sp>
      <p:sp>
        <p:nvSpPr>
          <p:cNvPr id="124" name="TextBox 123"/>
          <p:cNvSpPr txBox="1"/>
          <p:nvPr userDrawn="1"/>
        </p:nvSpPr>
        <p:spPr>
          <a:xfrm>
            <a:off x="3983079" y="5803980"/>
            <a:ext cx="3493275" cy="400110"/>
          </a:xfrm>
          <a:prstGeom prst="rect">
            <a:avLst/>
          </a:prstGeom>
          <a:noFill/>
        </p:spPr>
        <p:txBody>
          <a:bodyPr wrap="square" rtlCol="0">
            <a:spAutoFit/>
          </a:bodyPr>
          <a:lstStyle/>
          <a:p>
            <a:r>
              <a:rPr lang="en-US" sz="1000" b="1" kern="1200" dirty="0">
                <a:solidFill>
                  <a:schemeClr val="tx1"/>
                </a:solidFill>
                <a:latin typeface="+mn-lt"/>
                <a:ea typeface="+mn-ea"/>
                <a:cs typeface="+mn-cs"/>
              </a:rPr>
              <a:t>Departments that have combined public health with human services (16)</a:t>
            </a:r>
          </a:p>
        </p:txBody>
      </p:sp>
      <p:sp>
        <p:nvSpPr>
          <p:cNvPr id="126" name="TextBox 125"/>
          <p:cNvSpPr txBox="1"/>
          <p:nvPr userDrawn="1"/>
        </p:nvSpPr>
        <p:spPr>
          <a:xfrm>
            <a:off x="3974500" y="6255198"/>
            <a:ext cx="1499128" cy="246221"/>
          </a:xfrm>
          <a:prstGeom prst="rect">
            <a:avLst/>
          </a:prstGeom>
          <a:noFill/>
        </p:spPr>
        <p:txBody>
          <a:bodyPr wrap="none" rtlCol="0">
            <a:spAutoFit/>
          </a:bodyPr>
          <a:lstStyle/>
          <a:p>
            <a:r>
              <a:rPr lang="en-US" sz="1000" b="1" dirty="0">
                <a:solidFill>
                  <a:schemeClr val="tx1"/>
                </a:solidFill>
                <a:latin typeface="+mn-lt"/>
              </a:rPr>
              <a:t>Single County District (8)</a:t>
            </a:r>
          </a:p>
        </p:txBody>
      </p:sp>
      <p:sp>
        <p:nvSpPr>
          <p:cNvPr id="128" name="TextBox 127"/>
          <p:cNvSpPr txBox="1"/>
          <p:nvPr userDrawn="1"/>
        </p:nvSpPr>
        <p:spPr>
          <a:xfrm>
            <a:off x="7888627" y="5875056"/>
            <a:ext cx="1741182" cy="246221"/>
          </a:xfrm>
          <a:prstGeom prst="rect">
            <a:avLst/>
          </a:prstGeom>
          <a:noFill/>
        </p:spPr>
        <p:txBody>
          <a:bodyPr wrap="none" rtlCol="0">
            <a:spAutoFit/>
          </a:bodyPr>
          <a:lstStyle/>
          <a:p>
            <a:r>
              <a:rPr lang="en-US" sz="1000" b="1" dirty="0">
                <a:solidFill>
                  <a:schemeClr val="tx1"/>
                </a:solidFill>
                <a:latin typeface="+mn-lt"/>
              </a:rPr>
              <a:t>Public Health Department</a:t>
            </a:r>
            <a:r>
              <a:rPr lang="en-US" sz="1000" b="1" baseline="0" dirty="0">
                <a:solidFill>
                  <a:schemeClr val="tx1"/>
                </a:solidFill>
                <a:latin typeface="+mn-lt"/>
              </a:rPr>
              <a:t> (8)</a:t>
            </a:r>
            <a:endParaRPr lang="en-US" sz="1000" b="1" dirty="0">
              <a:solidFill>
                <a:schemeClr val="tx1"/>
              </a:solidFill>
              <a:latin typeface="+mn-lt"/>
            </a:endParaRPr>
          </a:p>
        </p:txBody>
      </p:sp>
      <p:sp>
        <p:nvSpPr>
          <p:cNvPr id="130" name="TextBox 129"/>
          <p:cNvSpPr txBox="1"/>
          <p:nvPr userDrawn="1"/>
        </p:nvSpPr>
        <p:spPr>
          <a:xfrm>
            <a:off x="7888627" y="6247261"/>
            <a:ext cx="1470274" cy="246221"/>
          </a:xfrm>
          <a:prstGeom prst="rect">
            <a:avLst/>
          </a:prstGeom>
          <a:noFill/>
        </p:spPr>
        <p:txBody>
          <a:bodyPr wrap="none" rtlCol="0">
            <a:spAutoFit/>
          </a:bodyPr>
          <a:lstStyle/>
          <a:p>
            <a:r>
              <a:rPr lang="en-US" sz="1000" b="1" dirty="0">
                <a:solidFill>
                  <a:schemeClr val="tx1"/>
                </a:solidFill>
                <a:latin typeface="+mn-lt"/>
              </a:rPr>
              <a:t>Multi County District (3)</a:t>
            </a:r>
          </a:p>
        </p:txBody>
      </p:sp>
      <p:sp>
        <p:nvSpPr>
          <p:cNvPr id="123" name="TextBox 122"/>
          <p:cNvSpPr txBox="1"/>
          <p:nvPr userDrawn="1"/>
        </p:nvSpPr>
        <p:spPr>
          <a:xfrm>
            <a:off x="3442488" y="2852950"/>
            <a:ext cx="612668" cy="400110"/>
          </a:xfrm>
          <a:prstGeom prst="rect">
            <a:avLst/>
          </a:prstGeom>
          <a:noFill/>
          <a:ln w="12700">
            <a:noFill/>
          </a:ln>
          <a:effectLst/>
        </p:spPr>
        <p:txBody>
          <a:bodyPr wrap="none" rtlCol="0">
            <a:spAutoFit/>
          </a:bodyPr>
          <a:lstStyle/>
          <a:p>
            <a:pPr algn="ctr"/>
            <a:r>
              <a:rPr lang="en-US" sz="1000" b="1" dirty="0">
                <a:solidFill>
                  <a:schemeClr val="tx1"/>
                </a:solidFill>
                <a:latin typeface="+mn-lt"/>
              </a:rPr>
              <a:t>Kitsap</a:t>
            </a:r>
          </a:p>
          <a:p>
            <a:pPr algn="ctr"/>
            <a:r>
              <a:rPr lang="en-US" sz="1000" b="1" i="1" dirty="0">
                <a:solidFill>
                  <a:schemeClr val="tx1"/>
                </a:solidFill>
                <a:latin typeface="+mn-lt"/>
              </a:rPr>
              <a:t>267,120</a:t>
            </a:r>
          </a:p>
        </p:txBody>
      </p:sp>
      <p:sp>
        <p:nvSpPr>
          <p:cNvPr id="129" name="Title 2"/>
          <p:cNvSpPr>
            <a:spLocks noGrp="1"/>
          </p:cNvSpPr>
          <p:nvPr>
            <p:ph type="title" hasCustomPrompt="1"/>
          </p:nvPr>
        </p:nvSpPr>
        <p:spPr>
          <a:xfrm>
            <a:off x="0" y="618424"/>
            <a:ext cx="12192000" cy="544750"/>
          </a:xfrm>
        </p:spPr>
        <p:txBody>
          <a:bodyPr>
            <a:normAutofit/>
          </a:bodyPr>
          <a:lstStyle>
            <a:lvl1pPr algn="ctr">
              <a:defRPr sz="3000" baseline="0"/>
            </a:lvl1pPr>
          </a:lstStyle>
          <a:p>
            <a:r>
              <a:rPr lang="en-US" dirty="0"/>
              <a:t>Washington State Population Served</a:t>
            </a:r>
          </a:p>
        </p:txBody>
      </p:sp>
      <p:cxnSp>
        <p:nvCxnSpPr>
          <p:cNvPr id="125" name="Straight Connector 124"/>
          <p:cNvCxnSpPr/>
          <p:nvPr userDrawn="1"/>
        </p:nvCxnSpPr>
        <p:spPr>
          <a:xfrm flipV="1">
            <a:off x="5763752" y="1246748"/>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59096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ublic Healtgh System">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725715" y="1328060"/>
            <a:ext cx="10755085" cy="44736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Connector 7"/>
          <p:cNvCxnSpPr/>
          <p:nvPr/>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7668669" y="5150529"/>
            <a:ext cx="3701388" cy="1502976"/>
          </a:xfrm>
          <a:prstGeom prst="rect">
            <a:avLst/>
          </a:prstGeom>
        </p:spPr>
        <p:txBody>
          <a:bodyPr wrap="square">
            <a:spAutoFit/>
          </a:bodyPr>
          <a:lstStyle/>
          <a:p>
            <a:pPr marL="1588">
              <a:spcBef>
                <a:spcPts val="900"/>
              </a:spcBef>
            </a:pPr>
            <a:r>
              <a:rPr lang="en-US" sz="1600" dirty="0">
                <a:solidFill>
                  <a:schemeClr val="tx1"/>
                </a:solidFill>
                <a:latin typeface="+mn-lt"/>
              </a:rPr>
              <a:t>Partners</a:t>
            </a:r>
          </a:p>
          <a:p>
            <a:pPr marL="1588">
              <a:spcBef>
                <a:spcPts val="200"/>
              </a:spcBef>
            </a:pPr>
            <a:r>
              <a:rPr lang="en-US" sz="1200" dirty="0">
                <a:solidFill>
                  <a:schemeClr val="tx1"/>
                </a:solidFill>
                <a:latin typeface="+mn-lt"/>
              </a:rPr>
              <a:t>Health Care Delivery System</a:t>
            </a:r>
          </a:p>
          <a:p>
            <a:pPr marL="1588"/>
            <a:r>
              <a:rPr lang="en-US" sz="1200" dirty="0">
                <a:solidFill>
                  <a:schemeClr val="tx1"/>
                </a:solidFill>
                <a:latin typeface="+mn-lt"/>
              </a:rPr>
              <a:t>Professional Associations</a:t>
            </a:r>
          </a:p>
          <a:p>
            <a:pPr marL="1588"/>
            <a:r>
              <a:rPr lang="en-US" sz="1200" dirty="0">
                <a:solidFill>
                  <a:schemeClr val="tx1"/>
                </a:solidFill>
                <a:latin typeface="+mn-lt"/>
              </a:rPr>
              <a:t>Academic Institutions</a:t>
            </a:r>
          </a:p>
          <a:p>
            <a:pPr marL="1588"/>
            <a:r>
              <a:rPr lang="en-US" sz="1200" dirty="0">
                <a:solidFill>
                  <a:schemeClr val="tx1"/>
                </a:solidFill>
                <a:latin typeface="+mn-lt"/>
              </a:rPr>
              <a:t>Non-Profit Organizations</a:t>
            </a:r>
          </a:p>
          <a:p>
            <a:pPr marL="1588"/>
            <a:r>
              <a:rPr lang="en-US" sz="1200" dirty="0">
                <a:solidFill>
                  <a:schemeClr val="tx1"/>
                </a:solidFill>
                <a:latin typeface="+mn-lt"/>
              </a:rPr>
              <a:t>Private Sector</a:t>
            </a:r>
          </a:p>
          <a:p>
            <a:pPr marL="1588"/>
            <a:r>
              <a:rPr lang="en-US" sz="1200" dirty="0">
                <a:solidFill>
                  <a:schemeClr val="tx1"/>
                </a:solidFill>
                <a:latin typeface="+mn-lt"/>
              </a:rPr>
              <a:t>Other Stakeholders</a:t>
            </a:r>
          </a:p>
        </p:txBody>
      </p:sp>
      <p:sp>
        <p:nvSpPr>
          <p:cNvPr id="11" name="Oval 10"/>
          <p:cNvSpPr/>
          <p:nvPr userDrawn="1"/>
        </p:nvSpPr>
        <p:spPr>
          <a:xfrm>
            <a:off x="2140794" y="3694148"/>
            <a:ext cx="60959" cy="45719"/>
          </a:xfrm>
          <a:prstGeom prst="ellipse">
            <a:avLst/>
          </a:prstGeom>
          <a:solidFill>
            <a:srgbClr val="349D9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 name="Rectangle 11"/>
          <p:cNvSpPr/>
          <p:nvPr userDrawn="1"/>
        </p:nvSpPr>
        <p:spPr>
          <a:xfrm>
            <a:off x="1727200" y="3199107"/>
            <a:ext cx="914400" cy="433387"/>
          </a:xfrm>
          <a:prstGeom prst="rect">
            <a:avLst/>
          </a:prstGeom>
          <a:noFill/>
          <a:ln w="25400">
            <a:solidFill>
              <a:srgbClr val="349D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18" name="Straight Connector 17"/>
          <p:cNvCxnSpPr/>
          <p:nvPr userDrawn="1"/>
        </p:nvCxnSpPr>
        <p:spPr>
          <a:xfrm>
            <a:off x="2171273" y="5966966"/>
            <a:ext cx="5606935" cy="9292"/>
          </a:xfrm>
          <a:prstGeom prst="line">
            <a:avLst/>
          </a:prstGeom>
          <a:ln w="12700">
            <a:solidFill>
              <a:srgbClr val="349D96"/>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flipV="1">
            <a:off x="2171272" y="3696252"/>
            <a:ext cx="3" cy="2270714"/>
          </a:xfrm>
          <a:prstGeom prst="line">
            <a:avLst/>
          </a:prstGeom>
          <a:ln w="12700">
            <a:solidFill>
              <a:srgbClr val="349D96"/>
            </a:solidFill>
            <a:prstDash val="dash"/>
          </a:ln>
        </p:spPr>
        <p:style>
          <a:lnRef idx="1">
            <a:schemeClr val="accent1"/>
          </a:lnRef>
          <a:fillRef idx="0">
            <a:schemeClr val="accent1"/>
          </a:fillRef>
          <a:effectRef idx="0">
            <a:schemeClr val="accent1"/>
          </a:effectRef>
          <a:fontRef idx="minor">
            <a:schemeClr val="tx1"/>
          </a:fontRef>
        </p:style>
      </p:cxnSp>
      <p:sp>
        <p:nvSpPr>
          <p:cNvPr id="2" name="Rectangle 1"/>
          <p:cNvSpPr/>
          <p:nvPr userDrawn="1"/>
        </p:nvSpPr>
        <p:spPr>
          <a:xfrm>
            <a:off x="4362413" y="5688106"/>
            <a:ext cx="2536100" cy="5647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0" name="Rectangle 19"/>
          <p:cNvSpPr/>
          <p:nvPr userDrawn="1"/>
        </p:nvSpPr>
        <p:spPr>
          <a:xfrm>
            <a:off x="4302860" y="5149475"/>
            <a:ext cx="3556000" cy="1133644"/>
          </a:xfrm>
          <a:prstGeom prst="rect">
            <a:avLst/>
          </a:prstGeom>
          <a:noFill/>
        </p:spPr>
        <p:txBody>
          <a:bodyPr wrap="square">
            <a:spAutoFit/>
          </a:bodyPr>
          <a:lstStyle/>
          <a:p>
            <a:pPr>
              <a:spcBef>
                <a:spcPts val="900"/>
              </a:spcBef>
            </a:pPr>
            <a:r>
              <a:rPr lang="en-US" sz="1600" dirty="0">
                <a:solidFill>
                  <a:schemeClr val="tx1"/>
                </a:solidFill>
                <a:latin typeface="+mn-lt"/>
              </a:rPr>
              <a:t>Government</a:t>
            </a:r>
          </a:p>
          <a:p>
            <a:pPr>
              <a:spcBef>
                <a:spcPts val="200"/>
              </a:spcBef>
            </a:pPr>
            <a:r>
              <a:rPr lang="en-US" sz="1200" dirty="0">
                <a:solidFill>
                  <a:schemeClr val="tx1"/>
                </a:solidFill>
                <a:latin typeface="+mn-lt"/>
              </a:rPr>
              <a:t>Department of Health</a:t>
            </a:r>
          </a:p>
          <a:p>
            <a:r>
              <a:rPr lang="en-US" sz="1200" dirty="0">
                <a:solidFill>
                  <a:schemeClr val="tx1"/>
                </a:solidFill>
                <a:latin typeface="+mn-lt"/>
              </a:rPr>
              <a:t>State Board of Health</a:t>
            </a:r>
          </a:p>
          <a:p>
            <a:r>
              <a:rPr lang="en-US" sz="1200" dirty="0">
                <a:solidFill>
                  <a:schemeClr val="tx1"/>
                </a:solidFill>
                <a:latin typeface="+mn-lt"/>
              </a:rPr>
              <a:t>Local Health Jurisdictions (35)</a:t>
            </a:r>
          </a:p>
          <a:p>
            <a:r>
              <a:rPr lang="en-US" sz="1200" dirty="0">
                <a:solidFill>
                  <a:schemeClr val="tx1"/>
                </a:solidFill>
                <a:latin typeface="+mn-lt"/>
              </a:rPr>
              <a:t>Tribal Nations (29)</a:t>
            </a:r>
          </a:p>
        </p:txBody>
      </p:sp>
      <p:sp>
        <p:nvSpPr>
          <p:cNvPr id="14" name="Title 2"/>
          <p:cNvSpPr>
            <a:spLocks noGrp="1"/>
          </p:cNvSpPr>
          <p:nvPr>
            <p:ph type="title" hasCustomPrompt="1"/>
          </p:nvPr>
        </p:nvSpPr>
        <p:spPr>
          <a:xfrm>
            <a:off x="-8961" y="723260"/>
            <a:ext cx="12182764" cy="397720"/>
          </a:xfrm>
        </p:spPr>
        <p:txBody>
          <a:bodyPr/>
          <a:lstStyle>
            <a:lvl1pPr algn="ctr">
              <a:defRPr lang="en-US" sz="3000" kern="1200" baseline="0" dirty="0">
                <a:solidFill>
                  <a:schemeClr val="tx1"/>
                </a:solidFill>
                <a:latin typeface="Century Gothic" panose="020B0502020202020204" pitchFamily="34" charset="0"/>
              </a:defRPr>
            </a:lvl1pPr>
          </a:lstStyle>
          <a:p>
            <a:pPr lvl="0" algn="ctr"/>
            <a:r>
              <a:rPr lang="en-US" sz="3000" kern="1200" baseline="0" dirty="0">
                <a:solidFill>
                  <a:schemeClr val="tx1"/>
                </a:solidFill>
                <a:latin typeface="Century Gothic" panose="020B0502020202020204" pitchFamily="34" charset="0"/>
                <a:ea typeface="+mn-ea"/>
                <a:cs typeface="+mn-cs"/>
              </a:rPr>
              <a:t>Public Health System</a:t>
            </a:r>
          </a:p>
        </p:txBody>
      </p:sp>
      <p:sp>
        <p:nvSpPr>
          <p:cNvPr id="17" name="Rectangle 16"/>
          <p:cNvSpPr/>
          <p:nvPr userDrawn="1"/>
        </p:nvSpPr>
        <p:spPr>
          <a:xfrm>
            <a:off x="389182" y="5068873"/>
            <a:ext cx="3203764" cy="369332"/>
          </a:xfrm>
          <a:prstGeom prst="rect">
            <a:avLst/>
          </a:prstGeom>
          <a:solidFill>
            <a:schemeClr val="bg1"/>
          </a:solidFill>
        </p:spPr>
        <p:txBody>
          <a:bodyPr wrap="square">
            <a:spAutoFit/>
          </a:bodyPr>
          <a:lstStyle/>
          <a:p>
            <a:pPr algn="l"/>
            <a:r>
              <a:rPr lang="en-US" sz="1800" dirty="0">
                <a:solidFill>
                  <a:srgbClr val="349D96"/>
                </a:solidFill>
                <a:latin typeface="Century Gothic" panose="020B0502020202020204" pitchFamily="34" charset="0"/>
              </a:rPr>
              <a:t>WASHINGTON STATE</a:t>
            </a:r>
          </a:p>
        </p:txBody>
      </p:sp>
    </p:spTree>
    <p:extLst>
      <p:ext uri="{BB962C8B-B14F-4D97-AF65-F5344CB8AC3E}">
        <p14:creationId xmlns:p14="http://schemas.microsoft.com/office/powerpoint/2010/main" val="2500573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hoto Slide with Text 1">
    <p:spTree>
      <p:nvGrpSpPr>
        <p:cNvPr id="1" name=""/>
        <p:cNvGrpSpPr/>
        <p:nvPr/>
      </p:nvGrpSpPr>
      <p:grpSpPr>
        <a:xfrm>
          <a:off x="0" y="0"/>
          <a:ext cx="0" cy="0"/>
          <a:chOff x="0" y="0"/>
          <a:chExt cx="0" cy="0"/>
        </a:xfrm>
      </p:grpSpPr>
      <p:sp>
        <p:nvSpPr>
          <p:cNvPr id="18" name="Picture Placeholder 17"/>
          <p:cNvSpPr>
            <a:spLocks noGrp="1"/>
          </p:cNvSpPr>
          <p:nvPr>
            <p:ph type="pic" sz="quarter" idx="11"/>
          </p:nvPr>
        </p:nvSpPr>
        <p:spPr>
          <a:xfrm>
            <a:off x="-9753" y="-7315"/>
            <a:ext cx="12192000" cy="3431263"/>
          </a:xfrm>
        </p:spPr>
        <p:txBody>
          <a:bodyPr/>
          <a:lstStyle>
            <a:lvl1pPr marL="0" indent="0">
              <a:buNone/>
              <a:defRPr>
                <a:latin typeface="+mn-lt"/>
              </a:defRPr>
            </a:lvl1pPr>
          </a:lstStyle>
          <a:p>
            <a:r>
              <a:rPr lang="en-US" dirty="0"/>
              <a:t>Click icon to add picture</a:t>
            </a:r>
          </a:p>
        </p:txBody>
      </p:sp>
      <p:sp>
        <p:nvSpPr>
          <p:cNvPr id="12" name="Text Placeholder 2"/>
          <p:cNvSpPr>
            <a:spLocks noGrp="1"/>
          </p:cNvSpPr>
          <p:nvPr>
            <p:ph type="body" sz="quarter" idx="13" hasCustomPrompt="1"/>
          </p:nvPr>
        </p:nvSpPr>
        <p:spPr>
          <a:xfrm>
            <a:off x="1619537" y="4903935"/>
            <a:ext cx="9003195" cy="1363195"/>
          </a:xfrm>
        </p:spPr>
        <p:txBody>
          <a:bodyPr>
            <a:noAutofit/>
          </a:bodyPr>
          <a:lstStyle>
            <a:lvl1pPr marL="0" indent="0">
              <a:buNone/>
              <a:defRPr sz="200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dirty="0"/>
              <a:t>Text…</a:t>
            </a:r>
          </a:p>
        </p:txBody>
      </p:sp>
      <p:sp>
        <p:nvSpPr>
          <p:cNvPr id="7" name="TextBox 6"/>
          <p:cNvSpPr txBox="1"/>
          <p:nvPr userDrawn="1"/>
        </p:nvSpPr>
        <p:spPr>
          <a:xfrm>
            <a:off x="0" y="6318775"/>
            <a:ext cx="12192000" cy="369332"/>
          </a:xfrm>
          <a:prstGeom prst="rect">
            <a:avLst/>
          </a:prstGeom>
          <a:noFill/>
        </p:spPr>
        <p:txBody>
          <a:bodyPr wrap="square" rtlCol="0">
            <a:spAutoFit/>
          </a:bodyPr>
          <a:lstStyle/>
          <a:p>
            <a:pPr algn="ctr"/>
            <a:r>
              <a:rPr lang="en-US" sz="1800" dirty="0">
                <a:solidFill>
                  <a:srgbClr val="349D96"/>
                </a:solidFill>
                <a:latin typeface="Century Gothic" panose="020B0502020202020204" pitchFamily="34" charset="0"/>
              </a:rPr>
              <a:t>Washington State Department of Health</a:t>
            </a:r>
            <a:r>
              <a:rPr lang="en-US" sz="1800" baseline="0" dirty="0">
                <a:solidFill>
                  <a:srgbClr val="349D96"/>
                </a:solidFill>
                <a:latin typeface="Century Gothic" panose="020B0502020202020204" pitchFamily="34" charset="0"/>
              </a:rPr>
              <a:t> </a:t>
            </a:r>
            <a:r>
              <a:rPr lang="en-US" sz="1800" dirty="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t>‹#›</a:t>
            </a:fld>
            <a:endParaRPr lang="en-US" sz="1800" dirty="0">
              <a:solidFill>
                <a:schemeClr val="tx1"/>
              </a:solidFill>
              <a:latin typeface="Century Gothic" panose="020B0502020202020204" pitchFamily="34" charset="0"/>
            </a:endParaRPr>
          </a:p>
        </p:txBody>
      </p:sp>
      <p:sp>
        <p:nvSpPr>
          <p:cNvPr id="8" name="Title 1"/>
          <p:cNvSpPr>
            <a:spLocks noGrp="1"/>
          </p:cNvSpPr>
          <p:nvPr>
            <p:ph type="title" hasCustomPrompt="1"/>
          </p:nvPr>
        </p:nvSpPr>
        <p:spPr>
          <a:xfrm>
            <a:off x="1619537" y="3933309"/>
            <a:ext cx="9003195" cy="965200"/>
          </a:xfrm>
        </p:spPr>
        <p:txBody>
          <a:bodyPr anchor="t">
            <a:normAutofit/>
          </a:bodyPr>
          <a:lstStyle>
            <a:lvl1pPr>
              <a:defRPr sz="2200">
                <a:latin typeface="+mn-lt"/>
              </a:defRPr>
            </a:lvl1pPr>
          </a:lstStyle>
          <a:p>
            <a:pPr lvl="0"/>
            <a:r>
              <a:rPr lang="en-US" dirty="0"/>
              <a:t>Text…</a:t>
            </a:r>
          </a:p>
        </p:txBody>
      </p:sp>
    </p:spTree>
    <p:extLst>
      <p:ext uri="{BB962C8B-B14F-4D97-AF65-F5344CB8AC3E}">
        <p14:creationId xmlns:p14="http://schemas.microsoft.com/office/powerpoint/2010/main" val="41093358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hoto Slide with Text 2">
    <p:spTree>
      <p:nvGrpSpPr>
        <p:cNvPr id="1" name=""/>
        <p:cNvGrpSpPr/>
        <p:nvPr/>
      </p:nvGrpSpPr>
      <p:grpSpPr>
        <a:xfrm>
          <a:off x="0" y="0"/>
          <a:ext cx="0" cy="0"/>
          <a:chOff x="0" y="0"/>
          <a:chExt cx="0" cy="0"/>
        </a:xfrm>
      </p:grpSpPr>
      <p:sp>
        <p:nvSpPr>
          <p:cNvPr id="18" name="Picture Placeholder 17"/>
          <p:cNvSpPr>
            <a:spLocks noGrp="1"/>
          </p:cNvSpPr>
          <p:nvPr>
            <p:ph type="pic" sz="quarter" idx="11"/>
          </p:nvPr>
        </p:nvSpPr>
        <p:spPr>
          <a:xfrm>
            <a:off x="-9753" y="-7315"/>
            <a:ext cx="12192000" cy="4778820"/>
          </a:xfrm>
        </p:spPr>
        <p:txBody>
          <a:bodyPr/>
          <a:lstStyle>
            <a:lvl1pPr marL="0" indent="0">
              <a:buNone/>
              <a:defRPr>
                <a:latin typeface="+mn-lt"/>
              </a:defRPr>
            </a:lvl1pPr>
          </a:lstStyle>
          <a:p>
            <a:r>
              <a:rPr lang="en-US" dirty="0"/>
              <a:t>Click icon to add picture</a:t>
            </a:r>
          </a:p>
        </p:txBody>
      </p:sp>
      <p:sp>
        <p:nvSpPr>
          <p:cNvPr id="6" name="TextBox 5"/>
          <p:cNvSpPr txBox="1"/>
          <p:nvPr userDrawn="1"/>
        </p:nvSpPr>
        <p:spPr>
          <a:xfrm>
            <a:off x="0" y="6318775"/>
            <a:ext cx="12192000" cy="369332"/>
          </a:xfrm>
          <a:prstGeom prst="rect">
            <a:avLst/>
          </a:prstGeom>
          <a:noFill/>
        </p:spPr>
        <p:txBody>
          <a:bodyPr wrap="square" rtlCol="0">
            <a:spAutoFit/>
          </a:bodyPr>
          <a:lstStyle/>
          <a:p>
            <a:pPr algn="ctr"/>
            <a:r>
              <a:rPr lang="en-US" sz="1800" dirty="0">
                <a:solidFill>
                  <a:srgbClr val="349D96"/>
                </a:solidFill>
                <a:latin typeface="Century Gothic" panose="020B0502020202020204" pitchFamily="34" charset="0"/>
              </a:rPr>
              <a:t>Washington State Department of Health</a:t>
            </a:r>
            <a:r>
              <a:rPr lang="en-US" sz="1800" baseline="0" dirty="0">
                <a:solidFill>
                  <a:srgbClr val="349D96"/>
                </a:solidFill>
                <a:latin typeface="Century Gothic" panose="020B0502020202020204" pitchFamily="34" charset="0"/>
              </a:rPr>
              <a:t> </a:t>
            </a:r>
            <a:r>
              <a:rPr lang="en-US" sz="1800" dirty="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t>‹#›</a:t>
            </a:fld>
            <a:endParaRPr lang="en-US" sz="1800" dirty="0">
              <a:solidFill>
                <a:schemeClr val="tx1"/>
              </a:solidFill>
              <a:latin typeface="Century Gothic" panose="020B0502020202020204" pitchFamily="34" charset="0"/>
            </a:endParaRPr>
          </a:p>
        </p:txBody>
      </p:sp>
      <p:sp>
        <p:nvSpPr>
          <p:cNvPr id="7" name="Title 1"/>
          <p:cNvSpPr>
            <a:spLocks noGrp="1"/>
          </p:cNvSpPr>
          <p:nvPr>
            <p:ph type="title" hasCustomPrompt="1"/>
          </p:nvPr>
        </p:nvSpPr>
        <p:spPr>
          <a:xfrm>
            <a:off x="1620956" y="5297703"/>
            <a:ext cx="9001776" cy="965200"/>
          </a:xfrm>
        </p:spPr>
        <p:txBody>
          <a:bodyPr anchor="t">
            <a:normAutofit/>
          </a:bodyPr>
          <a:lstStyle>
            <a:lvl1pPr>
              <a:defRPr sz="2200">
                <a:latin typeface="+mn-lt"/>
              </a:defRPr>
            </a:lvl1pPr>
          </a:lstStyle>
          <a:p>
            <a:pPr lvl="0"/>
            <a:r>
              <a:rPr lang="en-US" dirty="0"/>
              <a:t>Text…</a:t>
            </a:r>
          </a:p>
        </p:txBody>
      </p:sp>
    </p:spTree>
    <p:extLst>
      <p:ext uri="{BB962C8B-B14F-4D97-AF65-F5344CB8AC3E}">
        <p14:creationId xmlns:p14="http://schemas.microsoft.com/office/powerpoint/2010/main" val="20598072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hoto Slide with Text 3">
    <p:spTree>
      <p:nvGrpSpPr>
        <p:cNvPr id="1" name=""/>
        <p:cNvGrpSpPr/>
        <p:nvPr/>
      </p:nvGrpSpPr>
      <p:grpSpPr>
        <a:xfrm>
          <a:off x="0" y="0"/>
          <a:ext cx="0" cy="0"/>
          <a:chOff x="0" y="0"/>
          <a:chExt cx="0" cy="0"/>
        </a:xfrm>
      </p:grpSpPr>
      <p:sp>
        <p:nvSpPr>
          <p:cNvPr id="18" name="Picture Placeholder 17"/>
          <p:cNvSpPr>
            <a:spLocks noGrp="1"/>
          </p:cNvSpPr>
          <p:nvPr>
            <p:ph type="pic" sz="quarter" idx="11"/>
          </p:nvPr>
        </p:nvSpPr>
        <p:spPr>
          <a:xfrm>
            <a:off x="1119447" y="814647"/>
            <a:ext cx="9986357" cy="3773978"/>
          </a:xfrm>
        </p:spPr>
        <p:txBody>
          <a:bodyPr/>
          <a:lstStyle>
            <a:lvl1pPr marL="0" indent="0">
              <a:buNone/>
              <a:defRPr>
                <a:latin typeface="+mn-lt"/>
              </a:defRPr>
            </a:lvl1pPr>
          </a:lstStyle>
          <a:p>
            <a:r>
              <a:rPr lang="en-US" dirty="0"/>
              <a:t>Click icon to add picture</a:t>
            </a:r>
          </a:p>
        </p:txBody>
      </p:sp>
      <p:sp>
        <p:nvSpPr>
          <p:cNvPr id="6" name="TextBox 5"/>
          <p:cNvSpPr txBox="1"/>
          <p:nvPr userDrawn="1"/>
        </p:nvSpPr>
        <p:spPr>
          <a:xfrm>
            <a:off x="0" y="6318775"/>
            <a:ext cx="12192000" cy="369332"/>
          </a:xfrm>
          <a:prstGeom prst="rect">
            <a:avLst/>
          </a:prstGeom>
          <a:noFill/>
        </p:spPr>
        <p:txBody>
          <a:bodyPr wrap="square" rtlCol="0">
            <a:spAutoFit/>
          </a:bodyPr>
          <a:lstStyle/>
          <a:p>
            <a:pPr algn="ctr"/>
            <a:r>
              <a:rPr lang="en-US" sz="1800" dirty="0">
                <a:solidFill>
                  <a:srgbClr val="349D96"/>
                </a:solidFill>
                <a:latin typeface="Century Gothic" panose="020B0502020202020204" pitchFamily="34" charset="0"/>
              </a:rPr>
              <a:t>Washington State Department of Health</a:t>
            </a:r>
            <a:r>
              <a:rPr lang="en-US" sz="1800" baseline="0" dirty="0">
                <a:solidFill>
                  <a:srgbClr val="349D96"/>
                </a:solidFill>
                <a:latin typeface="Century Gothic" panose="020B0502020202020204" pitchFamily="34" charset="0"/>
              </a:rPr>
              <a:t> </a:t>
            </a:r>
            <a:r>
              <a:rPr lang="en-US" sz="1800" dirty="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t>‹#›</a:t>
            </a:fld>
            <a:endParaRPr lang="en-US" sz="1800" dirty="0">
              <a:solidFill>
                <a:schemeClr val="tx1"/>
              </a:solidFill>
              <a:latin typeface="Century Gothic" panose="020B0502020202020204" pitchFamily="34" charset="0"/>
            </a:endParaRPr>
          </a:p>
        </p:txBody>
      </p:sp>
      <p:sp>
        <p:nvSpPr>
          <p:cNvPr id="2" name="Title 1"/>
          <p:cNvSpPr>
            <a:spLocks noGrp="1"/>
          </p:cNvSpPr>
          <p:nvPr>
            <p:ph type="title" hasCustomPrompt="1"/>
          </p:nvPr>
        </p:nvSpPr>
        <p:spPr>
          <a:xfrm>
            <a:off x="1119447" y="5297703"/>
            <a:ext cx="9986357" cy="965200"/>
          </a:xfrm>
        </p:spPr>
        <p:txBody>
          <a:bodyPr anchor="t">
            <a:normAutofit/>
          </a:bodyPr>
          <a:lstStyle>
            <a:lvl1pPr>
              <a:defRPr sz="2200">
                <a:latin typeface="+mn-lt"/>
              </a:defRPr>
            </a:lvl1pPr>
          </a:lstStyle>
          <a:p>
            <a:pPr lvl="0"/>
            <a:r>
              <a:rPr lang="en-US" dirty="0"/>
              <a:t>Text…</a:t>
            </a:r>
          </a:p>
        </p:txBody>
      </p:sp>
    </p:spTree>
    <p:extLst>
      <p:ext uri="{BB962C8B-B14F-4D97-AF65-F5344CB8AC3E}">
        <p14:creationId xmlns:p14="http://schemas.microsoft.com/office/powerpoint/2010/main" val="39040268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hoto Slide with Text 4">
    <p:spTree>
      <p:nvGrpSpPr>
        <p:cNvPr id="1" name=""/>
        <p:cNvGrpSpPr/>
        <p:nvPr/>
      </p:nvGrpSpPr>
      <p:grpSpPr>
        <a:xfrm>
          <a:off x="0" y="0"/>
          <a:ext cx="0" cy="0"/>
          <a:chOff x="0" y="0"/>
          <a:chExt cx="0" cy="0"/>
        </a:xfrm>
      </p:grpSpPr>
      <p:sp>
        <p:nvSpPr>
          <p:cNvPr id="18" name="Picture Placeholder 17"/>
          <p:cNvSpPr>
            <a:spLocks noGrp="1"/>
          </p:cNvSpPr>
          <p:nvPr>
            <p:ph type="pic" sz="quarter" idx="11"/>
          </p:nvPr>
        </p:nvSpPr>
        <p:spPr>
          <a:xfrm>
            <a:off x="1119447" y="814647"/>
            <a:ext cx="4677295" cy="3773978"/>
          </a:xfrm>
        </p:spPr>
        <p:txBody>
          <a:bodyPr/>
          <a:lstStyle>
            <a:lvl1pPr marL="0" indent="0">
              <a:buNone/>
              <a:defRPr>
                <a:latin typeface="+mn-lt"/>
              </a:defRPr>
            </a:lvl1pPr>
          </a:lstStyle>
          <a:p>
            <a:r>
              <a:rPr lang="en-US" dirty="0"/>
              <a:t>Click icon to add picture</a:t>
            </a:r>
          </a:p>
        </p:txBody>
      </p:sp>
      <p:sp>
        <p:nvSpPr>
          <p:cNvPr id="4" name="Picture Placeholder 17"/>
          <p:cNvSpPr>
            <a:spLocks noGrp="1"/>
          </p:cNvSpPr>
          <p:nvPr>
            <p:ph type="pic" sz="quarter" idx="13"/>
          </p:nvPr>
        </p:nvSpPr>
        <p:spPr>
          <a:xfrm>
            <a:off x="6365702" y="814647"/>
            <a:ext cx="4677295" cy="3773978"/>
          </a:xfrm>
        </p:spPr>
        <p:txBody>
          <a:bodyPr/>
          <a:lstStyle>
            <a:lvl1pPr marL="0" indent="0">
              <a:buNone/>
              <a:defRPr>
                <a:latin typeface="+mn-lt"/>
              </a:defRPr>
            </a:lvl1pPr>
          </a:lstStyle>
          <a:p>
            <a:r>
              <a:rPr lang="en-US" dirty="0"/>
              <a:t>Click icon to add picture</a:t>
            </a:r>
          </a:p>
        </p:txBody>
      </p:sp>
      <p:sp>
        <p:nvSpPr>
          <p:cNvPr id="7" name="TextBox 6"/>
          <p:cNvSpPr txBox="1"/>
          <p:nvPr userDrawn="1"/>
        </p:nvSpPr>
        <p:spPr>
          <a:xfrm>
            <a:off x="0" y="6318775"/>
            <a:ext cx="12192000" cy="369332"/>
          </a:xfrm>
          <a:prstGeom prst="rect">
            <a:avLst/>
          </a:prstGeom>
          <a:noFill/>
        </p:spPr>
        <p:txBody>
          <a:bodyPr wrap="square" rtlCol="0">
            <a:spAutoFit/>
          </a:bodyPr>
          <a:lstStyle/>
          <a:p>
            <a:pPr algn="ctr"/>
            <a:r>
              <a:rPr lang="en-US" sz="1800" dirty="0">
                <a:solidFill>
                  <a:srgbClr val="349D96"/>
                </a:solidFill>
                <a:latin typeface="Century Gothic" panose="020B0502020202020204" pitchFamily="34" charset="0"/>
              </a:rPr>
              <a:t>Washington State Department of Health</a:t>
            </a:r>
            <a:r>
              <a:rPr lang="en-US" sz="1800" baseline="0" dirty="0">
                <a:solidFill>
                  <a:srgbClr val="349D96"/>
                </a:solidFill>
                <a:latin typeface="Century Gothic" panose="020B0502020202020204" pitchFamily="34" charset="0"/>
              </a:rPr>
              <a:t> </a:t>
            </a:r>
            <a:r>
              <a:rPr lang="en-US" sz="1800" dirty="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t>‹#›</a:t>
            </a:fld>
            <a:endParaRPr lang="en-US" sz="1800" dirty="0">
              <a:solidFill>
                <a:schemeClr val="tx1"/>
              </a:solidFill>
              <a:latin typeface="Century Gothic" panose="020B0502020202020204" pitchFamily="34" charset="0"/>
            </a:endParaRPr>
          </a:p>
        </p:txBody>
      </p:sp>
      <p:sp>
        <p:nvSpPr>
          <p:cNvPr id="8" name="Title 1"/>
          <p:cNvSpPr>
            <a:spLocks noGrp="1"/>
          </p:cNvSpPr>
          <p:nvPr>
            <p:ph type="title" hasCustomPrompt="1"/>
          </p:nvPr>
        </p:nvSpPr>
        <p:spPr>
          <a:xfrm>
            <a:off x="1119447" y="5021478"/>
            <a:ext cx="9923549" cy="965200"/>
          </a:xfrm>
        </p:spPr>
        <p:txBody>
          <a:bodyPr anchor="t">
            <a:normAutofit/>
          </a:bodyPr>
          <a:lstStyle>
            <a:lvl1pPr>
              <a:defRPr sz="2200">
                <a:latin typeface="+mn-lt"/>
              </a:defRPr>
            </a:lvl1pPr>
          </a:lstStyle>
          <a:p>
            <a:pPr lvl="0"/>
            <a:r>
              <a:rPr lang="en-US" dirty="0"/>
              <a:t>Text…</a:t>
            </a:r>
          </a:p>
        </p:txBody>
      </p:sp>
    </p:spTree>
    <p:extLst>
      <p:ext uri="{BB962C8B-B14F-4D97-AF65-F5344CB8AC3E}">
        <p14:creationId xmlns:p14="http://schemas.microsoft.com/office/powerpoint/2010/main" val="12714300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hoto Slide No Text 1">
    <p:spTree>
      <p:nvGrpSpPr>
        <p:cNvPr id="1" name=""/>
        <p:cNvGrpSpPr/>
        <p:nvPr/>
      </p:nvGrpSpPr>
      <p:grpSpPr>
        <a:xfrm>
          <a:off x="0" y="0"/>
          <a:ext cx="0" cy="0"/>
          <a:chOff x="0" y="0"/>
          <a:chExt cx="0" cy="0"/>
        </a:xfrm>
      </p:grpSpPr>
      <p:sp>
        <p:nvSpPr>
          <p:cNvPr id="18" name="Picture Placeholder 17"/>
          <p:cNvSpPr>
            <a:spLocks noGrp="1"/>
          </p:cNvSpPr>
          <p:nvPr>
            <p:ph type="pic" sz="quarter" idx="11"/>
          </p:nvPr>
        </p:nvSpPr>
        <p:spPr>
          <a:xfrm>
            <a:off x="-9753" y="-7315"/>
            <a:ext cx="12192000" cy="6865315"/>
          </a:xfrm>
          <a:effectLst/>
        </p:spPr>
        <p:txBody>
          <a:bodyPr/>
          <a:lstStyle>
            <a:lvl1pPr marL="0" indent="0">
              <a:buNone/>
              <a:defRPr>
                <a:latin typeface="+mn-lt"/>
              </a:defRPr>
            </a:lvl1pPr>
          </a:lstStyle>
          <a:p>
            <a:r>
              <a:rPr lang="en-US" dirty="0"/>
              <a:t>Click icon to add picture</a:t>
            </a:r>
          </a:p>
        </p:txBody>
      </p:sp>
    </p:spTree>
    <p:extLst>
      <p:ext uri="{BB962C8B-B14F-4D97-AF65-F5344CB8AC3E}">
        <p14:creationId xmlns:p14="http://schemas.microsoft.com/office/powerpoint/2010/main" val="4242528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Urban Presentation Title Slide">
    <p:spTree>
      <p:nvGrpSpPr>
        <p:cNvPr id="1" name=""/>
        <p:cNvGrpSpPr/>
        <p:nvPr/>
      </p:nvGrpSpPr>
      <p:grpSpPr>
        <a:xfrm>
          <a:off x="0" y="0"/>
          <a:ext cx="0" cy="0"/>
          <a:chOff x="0" y="0"/>
          <a:chExt cx="0" cy="0"/>
        </a:xfrm>
      </p:grpSpPr>
      <p:sp>
        <p:nvSpPr>
          <p:cNvPr id="10" name="Text Placeholder 2"/>
          <p:cNvSpPr>
            <a:spLocks noGrp="1"/>
          </p:cNvSpPr>
          <p:nvPr>
            <p:ph type="body" sz="quarter" idx="11" hasCustomPrompt="1"/>
          </p:nvPr>
        </p:nvSpPr>
        <p:spPr>
          <a:xfrm>
            <a:off x="4433455" y="5897172"/>
            <a:ext cx="6481560" cy="472352"/>
          </a:xfrm>
        </p:spPr>
        <p:txBody>
          <a:bodyPr>
            <a:normAutofit/>
          </a:bodyPr>
          <a:lstStyle>
            <a:lvl1pPr marL="0" indent="0">
              <a:buNone/>
              <a:defRPr sz="2000">
                <a:solidFill>
                  <a:schemeClr val="tx1"/>
                </a:solidFill>
              </a:defRPr>
            </a:lvl1pPr>
          </a:lstStyle>
          <a:p>
            <a:pPr lvl="0"/>
            <a:r>
              <a:rPr lang="en-US" dirty="0"/>
              <a:t>Office/Program</a:t>
            </a:r>
          </a:p>
        </p:txBody>
      </p:sp>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200525" cy="4571998"/>
          </a:xfrm>
          <a:prstGeom prst="rect">
            <a:avLst/>
          </a:prstGeom>
          <a:effectLst/>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35860" y="5352117"/>
            <a:ext cx="2661419" cy="883125"/>
          </a:xfrm>
          <a:prstGeom prst="rect">
            <a:avLst/>
          </a:prstGeom>
        </p:spPr>
      </p:pic>
      <p:sp>
        <p:nvSpPr>
          <p:cNvPr id="7" name="Title 1"/>
          <p:cNvSpPr>
            <a:spLocks noGrp="1"/>
          </p:cNvSpPr>
          <p:nvPr>
            <p:ph type="title" hasCustomPrompt="1"/>
          </p:nvPr>
        </p:nvSpPr>
        <p:spPr>
          <a:xfrm>
            <a:off x="4433455" y="5403276"/>
            <a:ext cx="6481560" cy="493896"/>
          </a:xfrm>
        </p:spPr>
        <p:txBody>
          <a:bodyPr>
            <a:normAutofit/>
          </a:bodyPr>
          <a:lstStyle>
            <a:lvl1pPr>
              <a:defRPr sz="3000" cap="all" baseline="0"/>
            </a:lvl1pPr>
          </a:lstStyle>
          <a:p>
            <a:pPr lvl="0"/>
            <a:r>
              <a:rPr lang="en-US" dirty="0"/>
              <a:t>PRESENTATION TITLE</a:t>
            </a:r>
          </a:p>
        </p:txBody>
      </p:sp>
    </p:spTree>
    <p:extLst>
      <p:ext uri="{BB962C8B-B14F-4D97-AF65-F5344CB8AC3E}">
        <p14:creationId xmlns:p14="http://schemas.microsoft.com/office/powerpoint/2010/main" val="28310854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hoto Slide No Text 2">
    <p:spTree>
      <p:nvGrpSpPr>
        <p:cNvPr id="1" name=""/>
        <p:cNvGrpSpPr/>
        <p:nvPr/>
      </p:nvGrpSpPr>
      <p:grpSpPr>
        <a:xfrm>
          <a:off x="0" y="0"/>
          <a:ext cx="0" cy="0"/>
          <a:chOff x="0" y="0"/>
          <a:chExt cx="0" cy="0"/>
        </a:xfrm>
      </p:grpSpPr>
      <p:sp>
        <p:nvSpPr>
          <p:cNvPr id="18" name="Picture Placeholder 17"/>
          <p:cNvSpPr>
            <a:spLocks noGrp="1"/>
          </p:cNvSpPr>
          <p:nvPr>
            <p:ph type="pic" sz="quarter" idx="11"/>
          </p:nvPr>
        </p:nvSpPr>
        <p:spPr>
          <a:xfrm>
            <a:off x="-9753" y="1031777"/>
            <a:ext cx="12192000" cy="4778820"/>
          </a:xfrm>
        </p:spPr>
        <p:txBody>
          <a:bodyPr/>
          <a:lstStyle>
            <a:lvl1pPr marL="0" indent="0">
              <a:buNone/>
              <a:defRPr>
                <a:latin typeface="+mn-lt"/>
              </a:defRPr>
            </a:lvl1pPr>
          </a:lstStyle>
          <a:p>
            <a:r>
              <a:rPr lang="en-US" dirty="0"/>
              <a:t>Click icon to add picture</a:t>
            </a:r>
          </a:p>
        </p:txBody>
      </p:sp>
      <p:sp>
        <p:nvSpPr>
          <p:cNvPr id="5" name="TextBox 4"/>
          <p:cNvSpPr txBox="1"/>
          <p:nvPr userDrawn="1"/>
        </p:nvSpPr>
        <p:spPr>
          <a:xfrm>
            <a:off x="0" y="6318775"/>
            <a:ext cx="12192000" cy="369332"/>
          </a:xfrm>
          <a:prstGeom prst="rect">
            <a:avLst/>
          </a:prstGeom>
          <a:noFill/>
        </p:spPr>
        <p:txBody>
          <a:bodyPr wrap="square" rtlCol="0">
            <a:spAutoFit/>
          </a:bodyPr>
          <a:lstStyle/>
          <a:p>
            <a:pPr algn="ctr"/>
            <a:r>
              <a:rPr lang="en-US" sz="1800" dirty="0">
                <a:solidFill>
                  <a:srgbClr val="349D96"/>
                </a:solidFill>
                <a:latin typeface="Century Gothic" panose="020B0502020202020204" pitchFamily="34" charset="0"/>
              </a:rPr>
              <a:t>Washington State Department of Health</a:t>
            </a:r>
            <a:r>
              <a:rPr lang="en-US" sz="1800" baseline="0" dirty="0">
                <a:solidFill>
                  <a:srgbClr val="349D96"/>
                </a:solidFill>
                <a:latin typeface="Century Gothic" panose="020B0502020202020204" pitchFamily="34" charset="0"/>
              </a:rPr>
              <a:t> </a:t>
            </a:r>
            <a:r>
              <a:rPr lang="en-US" sz="1800" dirty="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t>‹#›</a:t>
            </a:fld>
            <a:endParaRPr lang="en-US" sz="1800"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20635585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hoto Slide No Text 3">
    <p:spTree>
      <p:nvGrpSpPr>
        <p:cNvPr id="1" name=""/>
        <p:cNvGrpSpPr/>
        <p:nvPr/>
      </p:nvGrpSpPr>
      <p:grpSpPr>
        <a:xfrm>
          <a:off x="0" y="0"/>
          <a:ext cx="0" cy="0"/>
          <a:chOff x="0" y="0"/>
          <a:chExt cx="0" cy="0"/>
        </a:xfrm>
      </p:grpSpPr>
      <p:sp>
        <p:nvSpPr>
          <p:cNvPr id="18" name="Picture Placeholder 17"/>
          <p:cNvSpPr>
            <a:spLocks noGrp="1"/>
          </p:cNvSpPr>
          <p:nvPr>
            <p:ph type="pic" sz="quarter" idx="11"/>
          </p:nvPr>
        </p:nvSpPr>
        <p:spPr>
          <a:xfrm>
            <a:off x="1119447" y="814647"/>
            <a:ext cx="9986357" cy="5228706"/>
          </a:xfrm>
        </p:spPr>
        <p:txBody>
          <a:bodyPr/>
          <a:lstStyle>
            <a:lvl1pPr marL="0" indent="0">
              <a:buNone/>
              <a:defRPr>
                <a:latin typeface="+mn-lt"/>
              </a:defRPr>
            </a:lvl1pPr>
          </a:lstStyle>
          <a:p>
            <a:r>
              <a:rPr lang="en-US" dirty="0"/>
              <a:t>Click icon to add picture</a:t>
            </a:r>
          </a:p>
        </p:txBody>
      </p:sp>
      <p:sp>
        <p:nvSpPr>
          <p:cNvPr id="5" name="TextBox 4"/>
          <p:cNvSpPr txBox="1"/>
          <p:nvPr userDrawn="1"/>
        </p:nvSpPr>
        <p:spPr>
          <a:xfrm>
            <a:off x="0" y="6318775"/>
            <a:ext cx="12192000" cy="369332"/>
          </a:xfrm>
          <a:prstGeom prst="rect">
            <a:avLst/>
          </a:prstGeom>
          <a:noFill/>
        </p:spPr>
        <p:txBody>
          <a:bodyPr wrap="square" rtlCol="0">
            <a:spAutoFit/>
          </a:bodyPr>
          <a:lstStyle/>
          <a:p>
            <a:pPr algn="ctr"/>
            <a:r>
              <a:rPr lang="en-US" sz="1800" dirty="0">
                <a:solidFill>
                  <a:srgbClr val="349D96"/>
                </a:solidFill>
                <a:latin typeface="Century Gothic" panose="020B0502020202020204" pitchFamily="34" charset="0"/>
              </a:rPr>
              <a:t>Washington State Department of Health</a:t>
            </a:r>
            <a:r>
              <a:rPr lang="en-US" sz="1800" baseline="0" dirty="0">
                <a:solidFill>
                  <a:srgbClr val="349D96"/>
                </a:solidFill>
                <a:latin typeface="Century Gothic" panose="020B0502020202020204" pitchFamily="34" charset="0"/>
              </a:rPr>
              <a:t> </a:t>
            </a:r>
            <a:r>
              <a:rPr lang="en-US" sz="1800" dirty="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t>‹#›</a:t>
            </a:fld>
            <a:endParaRPr lang="en-US" sz="1800"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13082505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hoto Slide No Text 4">
    <p:spTree>
      <p:nvGrpSpPr>
        <p:cNvPr id="1" name=""/>
        <p:cNvGrpSpPr/>
        <p:nvPr/>
      </p:nvGrpSpPr>
      <p:grpSpPr>
        <a:xfrm>
          <a:off x="0" y="0"/>
          <a:ext cx="0" cy="0"/>
          <a:chOff x="0" y="0"/>
          <a:chExt cx="0" cy="0"/>
        </a:xfrm>
      </p:grpSpPr>
      <p:sp>
        <p:nvSpPr>
          <p:cNvPr id="18" name="Picture Placeholder 17"/>
          <p:cNvSpPr>
            <a:spLocks noGrp="1"/>
          </p:cNvSpPr>
          <p:nvPr>
            <p:ph type="pic" sz="quarter" idx="11"/>
          </p:nvPr>
        </p:nvSpPr>
        <p:spPr>
          <a:xfrm>
            <a:off x="1119447" y="814647"/>
            <a:ext cx="4677295" cy="5187142"/>
          </a:xfrm>
        </p:spPr>
        <p:txBody>
          <a:bodyPr/>
          <a:lstStyle>
            <a:lvl1pPr marL="0" indent="0">
              <a:buNone/>
              <a:defRPr>
                <a:latin typeface="+mn-lt"/>
              </a:defRPr>
            </a:lvl1pPr>
          </a:lstStyle>
          <a:p>
            <a:r>
              <a:rPr lang="en-US" dirty="0"/>
              <a:t>Click icon to add picture</a:t>
            </a:r>
          </a:p>
        </p:txBody>
      </p:sp>
      <p:sp>
        <p:nvSpPr>
          <p:cNvPr id="4" name="Picture Placeholder 17"/>
          <p:cNvSpPr>
            <a:spLocks noGrp="1"/>
          </p:cNvSpPr>
          <p:nvPr>
            <p:ph type="pic" sz="quarter" idx="13"/>
          </p:nvPr>
        </p:nvSpPr>
        <p:spPr>
          <a:xfrm>
            <a:off x="6365702" y="814647"/>
            <a:ext cx="4677295" cy="5187142"/>
          </a:xfrm>
        </p:spPr>
        <p:txBody>
          <a:bodyPr/>
          <a:lstStyle>
            <a:lvl1pPr marL="0" indent="0">
              <a:buNone/>
              <a:defRPr>
                <a:latin typeface="+mn-lt"/>
              </a:defRPr>
            </a:lvl1pPr>
          </a:lstStyle>
          <a:p>
            <a:r>
              <a:rPr lang="en-US" dirty="0"/>
              <a:t>Click icon to add picture</a:t>
            </a:r>
          </a:p>
        </p:txBody>
      </p:sp>
      <p:sp>
        <p:nvSpPr>
          <p:cNvPr id="5" name="TextBox 4"/>
          <p:cNvSpPr txBox="1"/>
          <p:nvPr userDrawn="1"/>
        </p:nvSpPr>
        <p:spPr>
          <a:xfrm>
            <a:off x="0" y="6318775"/>
            <a:ext cx="12192000" cy="369332"/>
          </a:xfrm>
          <a:prstGeom prst="rect">
            <a:avLst/>
          </a:prstGeom>
          <a:noFill/>
        </p:spPr>
        <p:txBody>
          <a:bodyPr wrap="square" rtlCol="0">
            <a:spAutoFit/>
          </a:bodyPr>
          <a:lstStyle/>
          <a:p>
            <a:pPr algn="ctr"/>
            <a:r>
              <a:rPr lang="en-US" sz="1800" dirty="0">
                <a:solidFill>
                  <a:srgbClr val="349D96"/>
                </a:solidFill>
                <a:latin typeface="Century Gothic" panose="020B0502020202020204" pitchFamily="34" charset="0"/>
              </a:rPr>
              <a:t>Washington State Department of Health</a:t>
            </a:r>
            <a:r>
              <a:rPr lang="en-US" sz="1800" baseline="0" dirty="0">
                <a:solidFill>
                  <a:srgbClr val="349D96"/>
                </a:solidFill>
                <a:latin typeface="Century Gothic" panose="020B0502020202020204" pitchFamily="34" charset="0"/>
              </a:rPr>
              <a:t> </a:t>
            </a:r>
            <a:r>
              <a:rPr lang="en-US" sz="1800" dirty="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t>‹#›</a:t>
            </a:fld>
            <a:endParaRPr lang="en-US" sz="1800"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20284692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hoto on Left Slide 1">
    <p:spTree>
      <p:nvGrpSpPr>
        <p:cNvPr id="1" name=""/>
        <p:cNvGrpSpPr/>
        <p:nvPr/>
      </p:nvGrpSpPr>
      <p:grpSpPr>
        <a:xfrm>
          <a:off x="0" y="0"/>
          <a:ext cx="0" cy="0"/>
          <a:chOff x="0" y="0"/>
          <a:chExt cx="0" cy="0"/>
        </a:xfrm>
      </p:grpSpPr>
      <p:sp>
        <p:nvSpPr>
          <p:cNvPr id="4" name="Text Placeholder 3"/>
          <p:cNvSpPr>
            <a:spLocks noGrp="1"/>
          </p:cNvSpPr>
          <p:nvPr>
            <p:ph type="body" sz="half" idx="2" hasCustomPrompt="1"/>
          </p:nvPr>
        </p:nvSpPr>
        <p:spPr>
          <a:xfrm>
            <a:off x="6196280" y="1233820"/>
            <a:ext cx="5280349" cy="1828810"/>
          </a:xfrm>
        </p:spPr>
        <p:txBody>
          <a:bodyPr>
            <a:noAutofit/>
          </a:bodyPr>
          <a:lstStyle>
            <a:lvl1pPr marL="0" indent="0">
              <a:buNone/>
              <a:defRPr sz="22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Text…</a:t>
            </a:r>
          </a:p>
        </p:txBody>
      </p:sp>
      <p:sp>
        <p:nvSpPr>
          <p:cNvPr id="11" name="Text Placeholder 3"/>
          <p:cNvSpPr>
            <a:spLocks noGrp="1"/>
          </p:cNvSpPr>
          <p:nvPr>
            <p:ph type="body" sz="half" idx="10" hasCustomPrompt="1"/>
          </p:nvPr>
        </p:nvSpPr>
        <p:spPr>
          <a:xfrm>
            <a:off x="6196282" y="3069758"/>
            <a:ext cx="5280349" cy="3048380"/>
          </a:xfrm>
        </p:spPr>
        <p:txBody>
          <a:bodyPr>
            <a:noAutofit/>
          </a:bodyPr>
          <a:lstStyle>
            <a:lvl1pPr marL="0" indent="0">
              <a:buNone/>
              <a:defRPr sz="20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Text…</a:t>
            </a:r>
          </a:p>
        </p:txBody>
      </p:sp>
      <p:sp>
        <p:nvSpPr>
          <p:cNvPr id="12" name="Picture Placeholder 2"/>
          <p:cNvSpPr>
            <a:spLocks noGrp="1" noChangeAspect="1"/>
          </p:cNvSpPr>
          <p:nvPr>
            <p:ph type="pic" idx="1"/>
          </p:nvPr>
        </p:nvSpPr>
        <p:spPr>
          <a:xfrm>
            <a:off x="-5384" y="-7315"/>
            <a:ext cx="4780229" cy="2688879"/>
          </a:xfrm>
        </p:spPr>
        <p:txBody>
          <a:bodyPr anchor="t">
            <a:normAutofit/>
          </a:bodyPr>
          <a:lstStyle>
            <a:lvl1pPr marL="0" indent="0">
              <a:buNone/>
              <a:defRPr sz="1600">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8" name="TextBox 7"/>
          <p:cNvSpPr txBox="1"/>
          <p:nvPr userDrawn="1"/>
        </p:nvSpPr>
        <p:spPr>
          <a:xfrm>
            <a:off x="0" y="6318775"/>
            <a:ext cx="12192000" cy="369332"/>
          </a:xfrm>
          <a:prstGeom prst="rect">
            <a:avLst/>
          </a:prstGeom>
          <a:noFill/>
        </p:spPr>
        <p:txBody>
          <a:bodyPr wrap="square" rtlCol="0">
            <a:spAutoFit/>
          </a:bodyPr>
          <a:lstStyle/>
          <a:p>
            <a:pPr algn="ctr"/>
            <a:r>
              <a:rPr lang="en-US" sz="1800" dirty="0">
                <a:solidFill>
                  <a:srgbClr val="349D96"/>
                </a:solidFill>
                <a:latin typeface="Century Gothic" panose="020B0502020202020204" pitchFamily="34" charset="0"/>
              </a:rPr>
              <a:t>Washington State Department of Health</a:t>
            </a:r>
            <a:r>
              <a:rPr lang="en-US" sz="1800" baseline="0" dirty="0">
                <a:solidFill>
                  <a:srgbClr val="349D96"/>
                </a:solidFill>
                <a:latin typeface="Century Gothic" panose="020B0502020202020204" pitchFamily="34" charset="0"/>
              </a:rPr>
              <a:t> </a:t>
            </a:r>
            <a:r>
              <a:rPr lang="en-US" sz="1800" dirty="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t>‹#›</a:t>
            </a:fld>
            <a:endParaRPr lang="en-US" sz="1800" dirty="0">
              <a:solidFill>
                <a:schemeClr val="tx1"/>
              </a:solidFill>
              <a:latin typeface="Century Gothic" panose="020B0502020202020204" pitchFamily="34" charset="0"/>
            </a:endParaRPr>
          </a:p>
        </p:txBody>
      </p:sp>
      <p:sp>
        <p:nvSpPr>
          <p:cNvPr id="9" name="Title 1"/>
          <p:cNvSpPr>
            <a:spLocks noGrp="1"/>
          </p:cNvSpPr>
          <p:nvPr>
            <p:ph type="title" hasCustomPrompt="1"/>
          </p:nvPr>
        </p:nvSpPr>
        <p:spPr>
          <a:xfrm>
            <a:off x="1170433" y="3290207"/>
            <a:ext cx="3755135" cy="2174875"/>
          </a:xfrm>
        </p:spPr>
        <p:txBody>
          <a:bodyPr anchor="t">
            <a:normAutofit/>
          </a:bodyPr>
          <a:lstStyle>
            <a:lvl1pPr algn="r">
              <a:defRPr sz="3000"/>
            </a:lvl1pPr>
          </a:lstStyle>
          <a:p>
            <a:pPr lvl="0"/>
            <a:r>
              <a:rPr lang="en-US" dirty="0"/>
              <a:t>Left Photo Slide 1</a:t>
            </a:r>
          </a:p>
        </p:txBody>
      </p:sp>
    </p:spTree>
    <p:extLst>
      <p:ext uri="{BB962C8B-B14F-4D97-AF65-F5344CB8AC3E}">
        <p14:creationId xmlns:p14="http://schemas.microsoft.com/office/powerpoint/2010/main" val="26010340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hoto on Left Slide 2">
    <p:spTree>
      <p:nvGrpSpPr>
        <p:cNvPr id="1" name=""/>
        <p:cNvGrpSpPr/>
        <p:nvPr/>
      </p:nvGrpSpPr>
      <p:grpSpPr>
        <a:xfrm>
          <a:off x="0" y="0"/>
          <a:ext cx="0" cy="0"/>
          <a:chOff x="0" y="0"/>
          <a:chExt cx="0" cy="0"/>
        </a:xfrm>
      </p:grpSpPr>
      <p:sp>
        <p:nvSpPr>
          <p:cNvPr id="7" name="Picture Placeholder 2"/>
          <p:cNvSpPr>
            <a:spLocks noGrp="1" noChangeAspect="1"/>
          </p:cNvSpPr>
          <p:nvPr>
            <p:ph type="pic" idx="1"/>
          </p:nvPr>
        </p:nvSpPr>
        <p:spPr>
          <a:xfrm>
            <a:off x="-5384" y="-1"/>
            <a:ext cx="5280536" cy="6858001"/>
          </a:xfrm>
        </p:spPr>
        <p:txBody>
          <a:bodyPr anchor="t">
            <a:normAutofit/>
          </a:bodyPr>
          <a:lstStyle>
            <a:lvl1pPr marL="0" indent="0">
              <a:buNone/>
              <a:defRPr sz="1600">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3" name="Text Placeholder 3"/>
          <p:cNvSpPr>
            <a:spLocks noGrp="1"/>
          </p:cNvSpPr>
          <p:nvPr>
            <p:ph type="body" sz="half" idx="10" hasCustomPrompt="1"/>
          </p:nvPr>
        </p:nvSpPr>
        <p:spPr>
          <a:xfrm>
            <a:off x="6106342" y="2702503"/>
            <a:ext cx="5280349" cy="3151156"/>
          </a:xfrm>
        </p:spPr>
        <p:txBody>
          <a:bodyPr>
            <a:noAutofit/>
          </a:bodyPr>
          <a:lstStyle>
            <a:lvl1pPr marL="0" indent="0">
              <a:buNone/>
              <a:defRPr sz="22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Text…</a:t>
            </a:r>
          </a:p>
        </p:txBody>
      </p:sp>
      <p:sp>
        <p:nvSpPr>
          <p:cNvPr id="6" name="Title 1"/>
          <p:cNvSpPr>
            <a:spLocks noGrp="1"/>
          </p:cNvSpPr>
          <p:nvPr>
            <p:ph type="title" hasCustomPrompt="1"/>
          </p:nvPr>
        </p:nvSpPr>
        <p:spPr>
          <a:xfrm>
            <a:off x="6106342" y="2085143"/>
            <a:ext cx="5280349" cy="603041"/>
          </a:xfrm>
        </p:spPr>
        <p:txBody>
          <a:bodyPr anchor="t">
            <a:normAutofit/>
          </a:bodyPr>
          <a:lstStyle>
            <a:lvl1pPr>
              <a:defRPr sz="3000"/>
            </a:lvl1pPr>
          </a:lstStyle>
          <a:p>
            <a:pPr lvl="0"/>
            <a:r>
              <a:rPr lang="en-US" dirty="0"/>
              <a:t>Left Photo Slide 2</a:t>
            </a:r>
          </a:p>
        </p:txBody>
      </p:sp>
    </p:spTree>
    <p:extLst>
      <p:ext uri="{BB962C8B-B14F-4D97-AF65-F5344CB8AC3E}">
        <p14:creationId xmlns:p14="http://schemas.microsoft.com/office/powerpoint/2010/main" val="25809624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hoto on Left Slide 3">
    <p:spTree>
      <p:nvGrpSpPr>
        <p:cNvPr id="1" name=""/>
        <p:cNvGrpSpPr/>
        <p:nvPr/>
      </p:nvGrpSpPr>
      <p:grpSpPr>
        <a:xfrm>
          <a:off x="0" y="0"/>
          <a:ext cx="0" cy="0"/>
          <a:chOff x="0" y="0"/>
          <a:chExt cx="0" cy="0"/>
        </a:xfrm>
      </p:grpSpPr>
      <p:sp>
        <p:nvSpPr>
          <p:cNvPr id="13" name="Text Placeholder 3"/>
          <p:cNvSpPr>
            <a:spLocks noGrp="1"/>
          </p:cNvSpPr>
          <p:nvPr>
            <p:ph type="body" sz="half" idx="10" hasCustomPrompt="1"/>
          </p:nvPr>
        </p:nvSpPr>
        <p:spPr>
          <a:xfrm>
            <a:off x="7635332" y="2702503"/>
            <a:ext cx="3757193" cy="3151156"/>
          </a:xfrm>
        </p:spPr>
        <p:txBody>
          <a:bodyPr>
            <a:noAutofit/>
          </a:bodyPr>
          <a:lstStyle>
            <a:lvl1pPr marL="0" indent="0">
              <a:buNone/>
              <a:defRPr sz="22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Text…</a:t>
            </a:r>
          </a:p>
        </p:txBody>
      </p:sp>
      <p:sp>
        <p:nvSpPr>
          <p:cNvPr id="15" name="Picture Placeholder 2"/>
          <p:cNvSpPr>
            <a:spLocks noGrp="1" noChangeAspect="1"/>
          </p:cNvSpPr>
          <p:nvPr>
            <p:ph type="pic" idx="1"/>
          </p:nvPr>
        </p:nvSpPr>
        <p:spPr>
          <a:xfrm>
            <a:off x="-9753" y="-2744"/>
            <a:ext cx="3491111" cy="6858000"/>
          </a:xfrm>
        </p:spPr>
        <p:txBody>
          <a:bodyPr anchor="t">
            <a:normAutofit/>
          </a:bodyPr>
          <a:lstStyle>
            <a:lvl1pPr marL="0" indent="0">
              <a:buNone/>
              <a:defRPr sz="1600">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6" name="Picture Placeholder 2"/>
          <p:cNvSpPr>
            <a:spLocks noGrp="1" noChangeAspect="1"/>
          </p:cNvSpPr>
          <p:nvPr>
            <p:ph type="pic" idx="11"/>
          </p:nvPr>
        </p:nvSpPr>
        <p:spPr>
          <a:xfrm>
            <a:off x="3485967" y="-2744"/>
            <a:ext cx="3313229" cy="3429000"/>
          </a:xfrm>
        </p:spPr>
        <p:txBody>
          <a:bodyPr anchor="t">
            <a:normAutofit/>
          </a:bodyPr>
          <a:lstStyle>
            <a:lvl1pPr marL="0" indent="0">
              <a:buNone/>
              <a:defRPr sz="1600">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7" name="Picture Placeholder 2"/>
          <p:cNvSpPr>
            <a:spLocks noGrp="1" noChangeAspect="1"/>
          </p:cNvSpPr>
          <p:nvPr>
            <p:ph type="pic" idx="12"/>
          </p:nvPr>
        </p:nvSpPr>
        <p:spPr>
          <a:xfrm>
            <a:off x="3485967" y="3436316"/>
            <a:ext cx="3313229" cy="3421685"/>
          </a:xfrm>
        </p:spPr>
        <p:txBody>
          <a:bodyPr anchor="t">
            <a:normAutofit/>
          </a:bodyPr>
          <a:lstStyle>
            <a:lvl1pPr marL="0" indent="0">
              <a:buNone/>
              <a:defRPr sz="1600">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8" name="Title 1"/>
          <p:cNvSpPr>
            <a:spLocks noGrp="1"/>
          </p:cNvSpPr>
          <p:nvPr>
            <p:ph type="title" hasCustomPrompt="1"/>
          </p:nvPr>
        </p:nvSpPr>
        <p:spPr>
          <a:xfrm>
            <a:off x="7635330" y="1753739"/>
            <a:ext cx="3692857" cy="914401"/>
          </a:xfrm>
        </p:spPr>
        <p:txBody>
          <a:bodyPr anchor="t">
            <a:normAutofit/>
          </a:bodyPr>
          <a:lstStyle>
            <a:lvl1pPr>
              <a:defRPr sz="3000"/>
            </a:lvl1pPr>
          </a:lstStyle>
          <a:p>
            <a:pPr lvl="0"/>
            <a:r>
              <a:rPr lang="en-US" dirty="0"/>
              <a:t>Left Photos Slide 3</a:t>
            </a:r>
          </a:p>
        </p:txBody>
      </p:sp>
    </p:spTree>
    <p:extLst>
      <p:ext uri="{BB962C8B-B14F-4D97-AF65-F5344CB8AC3E}">
        <p14:creationId xmlns:p14="http://schemas.microsoft.com/office/powerpoint/2010/main" val="25299143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hoto on Right Slide 1">
    <p:spTree>
      <p:nvGrpSpPr>
        <p:cNvPr id="1" name=""/>
        <p:cNvGrpSpPr/>
        <p:nvPr/>
      </p:nvGrpSpPr>
      <p:grpSpPr>
        <a:xfrm>
          <a:off x="0" y="0"/>
          <a:ext cx="0" cy="0"/>
          <a:chOff x="0" y="0"/>
          <a:chExt cx="0" cy="0"/>
        </a:xfrm>
      </p:grpSpPr>
      <p:sp>
        <p:nvSpPr>
          <p:cNvPr id="4" name="Text Placeholder 3"/>
          <p:cNvSpPr>
            <a:spLocks noGrp="1"/>
          </p:cNvSpPr>
          <p:nvPr>
            <p:ph type="body" sz="half" idx="2" hasCustomPrompt="1"/>
          </p:nvPr>
        </p:nvSpPr>
        <p:spPr>
          <a:xfrm>
            <a:off x="839788" y="1219190"/>
            <a:ext cx="5280349" cy="1828810"/>
          </a:xfrm>
        </p:spPr>
        <p:txBody>
          <a:bodyPr>
            <a:noAutofit/>
          </a:bodyPr>
          <a:lstStyle>
            <a:lvl1pPr marL="0" indent="0">
              <a:buNone/>
              <a:defRPr sz="22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Text…</a:t>
            </a:r>
          </a:p>
        </p:txBody>
      </p:sp>
      <p:sp>
        <p:nvSpPr>
          <p:cNvPr id="11" name="Text Placeholder 3"/>
          <p:cNvSpPr>
            <a:spLocks noGrp="1"/>
          </p:cNvSpPr>
          <p:nvPr>
            <p:ph type="body" sz="half" idx="10" hasCustomPrompt="1"/>
          </p:nvPr>
        </p:nvSpPr>
        <p:spPr>
          <a:xfrm>
            <a:off x="839790" y="3055128"/>
            <a:ext cx="5280349" cy="3048380"/>
          </a:xfrm>
        </p:spPr>
        <p:txBody>
          <a:bodyPr>
            <a:noAutofit/>
          </a:bodyPr>
          <a:lstStyle>
            <a:lvl1pPr marL="0" indent="0">
              <a:buNone/>
              <a:defRPr sz="20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Text…</a:t>
            </a:r>
          </a:p>
        </p:txBody>
      </p:sp>
      <p:sp>
        <p:nvSpPr>
          <p:cNvPr id="12" name="Picture Placeholder 2"/>
          <p:cNvSpPr>
            <a:spLocks noGrp="1" noChangeAspect="1"/>
          </p:cNvSpPr>
          <p:nvPr>
            <p:ph type="pic" idx="1"/>
          </p:nvPr>
        </p:nvSpPr>
        <p:spPr>
          <a:xfrm>
            <a:off x="7411771" y="-7315"/>
            <a:ext cx="4780229" cy="2688879"/>
          </a:xfrm>
        </p:spPr>
        <p:txBody>
          <a:bodyPr anchor="t">
            <a:normAutofit/>
          </a:bodyPr>
          <a:lstStyle>
            <a:lvl1pPr marL="0" indent="0">
              <a:buNone/>
              <a:defRPr sz="1600">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8" name="TextBox 7"/>
          <p:cNvSpPr txBox="1"/>
          <p:nvPr userDrawn="1"/>
        </p:nvSpPr>
        <p:spPr>
          <a:xfrm>
            <a:off x="0" y="6318775"/>
            <a:ext cx="12192000" cy="369332"/>
          </a:xfrm>
          <a:prstGeom prst="rect">
            <a:avLst/>
          </a:prstGeom>
          <a:noFill/>
        </p:spPr>
        <p:txBody>
          <a:bodyPr wrap="square" rtlCol="0">
            <a:spAutoFit/>
          </a:bodyPr>
          <a:lstStyle/>
          <a:p>
            <a:pPr algn="ctr"/>
            <a:r>
              <a:rPr lang="en-US" sz="1800" dirty="0">
                <a:solidFill>
                  <a:srgbClr val="349D96"/>
                </a:solidFill>
                <a:latin typeface="Century Gothic" panose="020B0502020202020204" pitchFamily="34" charset="0"/>
              </a:rPr>
              <a:t>Washington State Department of Health</a:t>
            </a:r>
            <a:r>
              <a:rPr lang="en-US" sz="1800" baseline="0" dirty="0">
                <a:solidFill>
                  <a:srgbClr val="349D96"/>
                </a:solidFill>
                <a:latin typeface="Century Gothic" panose="020B0502020202020204" pitchFamily="34" charset="0"/>
              </a:rPr>
              <a:t> </a:t>
            </a:r>
            <a:r>
              <a:rPr lang="en-US" sz="1800" dirty="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t>‹#›</a:t>
            </a:fld>
            <a:endParaRPr lang="en-US" sz="1800" dirty="0">
              <a:solidFill>
                <a:schemeClr val="tx1"/>
              </a:solidFill>
              <a:latin typeface="Century Gothic" panose="020B0502020202020204" pitchFamily="34" charset="0"/>
            </a:endParaRPr>
          </a:p>
        </p:txBody>
      </p:sp>
      <p:sp>
        <p:nvSpPr>
          <p:cNvPr id="2" name="Title 1"/>
          <p:cNvSpPr>
            <a:spLocks noGrp="1"/>
          </p:cNvSpPr>
          <p:nvPr>
            <p:ph type="title" hasCustomPrompt="1"/>
          </p:nvPr>
        </p:nvSpPr>
        <p:spPr>
          <a:xfrm>
            <a:off x="7256239" y="3290207"/>
            <a:ext cx="3581096" cy="2174875"/>
          </a:xfrm>
        </p:spPr>
        <p:txBody>
          <a:bodyPr anchor="t">
            <a:normAutofit/>
          </a:bodyPr>
          <a:lstStyle>
            <a:lvl1pPr>
              <a:defRPr sz="3000"/>
            </a:lvl1pPr>
          </a:lstStyle>
          <a:p>
            <a:pPr lvl="0"/>
            <a:r>
              <a:rPr lang="en-US" dirty="0"/>
              <a:t>Right Photo Slide 1</a:t>
            </a:r>
          </a:p>
        </p:txBody>
      </p:sp>
    </p:spTree>
    <p:extLst>
      <p:ext uri="{BB962C8B-B14F-4D97-AF65-F5344CB8AC3E}">
        <p14:creationId xmlns:p14="http://schemas.microsoft.com/office/powerpoint/2010/main" val="326354992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hoto on Right Slide 2">
    <p:spTree>
      <p:nvGrpSpPr>
        <p:cNvPr id="1" name=""/>
        <p:cNvGrpSpPr/>
        <p:nvPr/>
      </p:nvGrpSpPr>
      <p:grpSpPr>
        <a:xfrm>
          <a:off x="0" y="0"/>
          <a:ext cx="0" cy="0"/>
          <a:chOff x="0" y="0"/>
          <a:chExt cx="0" cy="0"/>
        </a:xfrm>
      </p:grpSpPr>
      <p:sp>
        <p:nvSpPr>
          <p:cNvPr id="7" name="Picture Placeholder 2"/>
          <p:cNvSpPr>
            <a:spLocks noGrp="1" noChangeAspect="1"/>
          </p:cNvSpPr>
          <p:nvPr>
            <p:ph type="pic" idx="1"/>
          </p:nvPr>
        </p:nvSpPr>
        <p:spPr>
          <a:xfrm>
            <a:off x="6910087" y="-1"/>
            <a:ext cx="5280536" cy="6858001"/>
          </a:xfrm>
        </p:spPr>
        <p:txBody>
          <a:bodyPr anchor="t">
            <a:normAutofit/>
          </a:bodyPr>
          <a:lstStyle>
            <a:lvl1pPr marL="0" indent="0">
              <a:buNone/>
              <a:defRPr sz="1600">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3" name="Text Placeholder 3"/>
          <p:cNvSpPr>
            <a:spLocks noGrp="1"/>
          </p:cNvSpPr>
          <p:nvPr>
            <p:ph type="body" sz="half" idx="10" hasCustomPrompt="1"/>
          </p:nvPr>
        </p:nvSpPr>
        <p:spPr>
          <a:xfrm>
            <a:off x="839796" y="2709818"/>
            <a:ext cx="5280349" cy="3151156"/>
          </a:xfrm>
        </p:spPr>
        <p:txBody>
          <a:bodyPr>
            <a:noAutofit/>
          </a:bodyPr>
          <a:lstStyle>
            <a:lvl1pPr marL="0" indent="0">
              <a:buNone/>
              <a:defRPr sz="22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Text…</a:t>
            </a:r>
          </a:p>
        </p:txBody>
      </p:sp>
      <p:sp>
        <p:nvSpPr>
          <p:cNvPr id="6" name="Title 1"/>
          <p:cNvSpPr>
            <a:spLocks noGrp="1"/>
          </p:cNvSpPr>
          <p:nvPr>
            <p:ph type="title" hasCustomPrompt="1"/>
          </p:nvPr>
        </p:nvSpPr>
        <p:spPr>
          <a:xfrm>
            <a:off x="839796" y="2106779"/>
            <a:ext cx="5280349" cy="595725"/>
          </a:xfrm>
        </p:spPr>
        <p:txBody>
          <a:bodyPr anchor="t">
            <a:normAutofit/>
          </a:bodyPr>
          <a:lstStyle>
            <a:lvl1pPr>
              <a:defRPr sz="3000"/>
            </a:lvl1pPr>
          </a:lstStyle>
          <a:p>
            <a:pPr lvl="0"/>
            <a:r>
              <a:rPr lang="en-US" dirty="0"/>
              <a:t>Right Photo Slide 2</a:t>
            </a:r>
          </a:p>
        </p:txBody>
      </p:sp>
    </p:spTree>
    <p:extLst>
      <p:ext uri="{BB962C8B-B14F-4D97-AF65-F5344CB8AC3E}">
        <p14:creationId xmlns:p14="http://schemas.microsoft.com/office/powerpoint/2010/main" val="27777942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hoto on Right Slide 3">
    <p:spTree>
      <p:nvGrpSpPr>
        <p:cNvPr id="1" name=""/>
        <p:cNvGrpSpPr/>
        <p:nvPr/>
      </p:nvGrpSpPr>
      <p:grpSpPr>
        <a:xfrm>
          <a:off x="0" y="0"/>
          <a:ext cx="0" cy="0"/>
          <a:chOff x="0" y="0"/>
          <a:chExt cx="0" cy="0"/>
        </a:xfrm>
      </p:grpSpPr>
      <p:sp>
        <p:nvSpPr>
          <p:cNvPr id="13" name="Text Placeholder 3"/>
          <p:cNvSpPr>
            <a:spLocks noGrp="1"/>
          </p:cNvSpPr>
          <p:nvPr>
            <p:ph type="body" sz="half" idx="10" hasCustomPrompt="1"/>
          </p:nvPr>
        </p:nvSpPr>
        <p:spPr>
          <a:xfrm>
            <a:off x="839778" y="2702503"/>
            <a:ext cx="3757193" cy="3151156"/>
          </a:xfrm>
        </p:spPr>
        <p:txBody>
          <a:bodyPr>
            <a:noAutofit/>
          </a:bodyPr>
          <a:lstStyle>
            <a:lvl1pPr marL="0" indent="0">
              <a:buNone/>
              <a:defRPr sz="22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Text…</a:t>
            </a:r>
          </a:p>
        </p:txBody>
      </p:sp>
      <p:sp>
        <p:nvSpPr>
          <p:cNvPr id="15" name="Picture Placeholder 2"/>
          <p:cNvSpPr>
            <a:spLocks noGrp="1" noChangeAspect="1"/>
          </p:cNvSpPr>
          <p:nvPr>
            <p:ph type="pic" idx="1"/>
          </p:nvPr>
        </p:nvSpPr>
        <p:spPr>
          <a:xfrm>
            <a:off x="8698918" y="-1"/>
            <a:ext cx="3491111" cy="6858001"/>
          </a:xfrm>
        </p:spPr>
        <p:txBody>
          <a:bodyPr anchor="t">
            <a:normAutofit/>
          </a:bodyPr>
          <a:lstStyle>
            <a:lvl1pPr marL="0" indent="0">
              <a:buNone/>
              <a:defRPr sz="1600">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6" name="Picture Placeholder 2"/>
          <p:cNvSpPr>
            <a:spLocks noGrp="1" noChangeAspect="1"/>
          </p:cNvSpPr>
          <p:nvPr>
            <p:ph type="pic" idx="11"/>
          </p:nvPr>
        </p:nvSpPr>
        <p:spPr>
          <a:xfrm>
            <a:off x="5373743" y="-1"/>
            <a:ext cx="3313229" cy="3421505"/>
          </a:xfrm>
        </p:spPr>
        <p:txBody>
          <a:bodyPr anchor="t">
            <a:normAutofit/>
          </a:bodyPr>
          <a:lstStyle>
            <a:lvl1pPr marL="0" indent="0">
              <a:buNone/>
              <a:defRPr sz="1600">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7" name="Picture Placeholder 2"/>
          <p:cNvSpPr>
            <a:spLocks noGrp="1" noChangeAspect="1"/>
          </p:cNvSpPr>
          <p:nvPr>
            <p:ph type="pic" idx="12"/>
          </p:nvPr>
        </p:nvSpPr>
        <p:spPr>
          <a:xfrm>
            <a:off x="5373743" y="3429000"/>
            <a:ext cx="3313972" cy="3429000"/>
          </a:xfrm>
        </p:spPr>
        <p:txBody>
          <a:bodyPr anchor="t">
            <a:normAutofit/>
          </a:bodyPr>
          <a:lstStyle>
            <a:lvl1pPr marL="0" indent="0">
              <a:buNone/>
              <a:defRPr sz="1600">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8" name="Title 1"/>
          <p:cNvSpPr>
            <a:spLocks noGrp="1"/>
          </p:cNvSpPr>
          <p:nvPr>
            <p:ph type="title" hasCustomPrompt="1"/>
          </p:nvPr>
        </p:nvSpPr>
        <p:spPr>
          <a:xfrm>
            <a:off x="839776" y="1710752"/>
            <a:ext cx="3768397" cy="991752"/>
          </a:xfrm>
        </p:spPr>
        <p:txBody>
          <a:bodyPr anchor="t">
            <a:normAutofit/>
          </a:bodyPr>
          <a:lstStyle>
            <a:lvl1pPr>
              <a:defRPr sz="3000"/>
            </a:lvl1pPr>
          </a:lstStyle>
          <a:p>
            <a:pPr lvl="0"/>
            <a:r>
              <a:rPr lang="en-US" dirty="0"/>
              <a:t>Right Photos Slide 3</a:t>
            </a:r>
          </a:p>
        </p:txBody>
      </p:sp>
    </p:spTree>
    <p:extLst>
      <p:ext uri="{BB962C8B-B14F-4D97-AF65-F5344CB8AC3E}">
        <p14:creationId xmlns:p14="http://schemas.microsoft.com/office/powerpoint/2010/main" val="25028478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io Slide">
    <p:spTree>
      <p:nvGrpSpPr>
        <p:cNvPr id="1" name=""/>
        <p:cNvGrpSpPr/>
        <p:nvPr/>
      </p:nvGrpSpPr>
      <p:grpSpPr>
        <a:xfrm>
          <a:off x="0" y="0"/>
          <a:ext cx="0" cy="0"/>
          <a:chOff x="0" y="0"/>
          <a:chExt cx="0" cy="0"/>
        </a:xfrm>
      </p:grpSpPr>
      <p:sp>
        <p:nvSpPr>
          <p:cNvPr id="7" name="Picture Placeholder 2"/>
          <p:cNvSpPr>
            <a:spLocks noGrp="1" noChangeAspect="1"/>
          </p:cNvSpPr>
          <p:nvPr>
            <p:ph type="pic" idx="1"/>
          </p:nvPr>
        </p:nvSpPr>
        <p:spPr>
          <a:xfrm>
            <a:off x="6910087" y="-7316"/>
            <a:ext cx="5280536" cy="6865315"/>
          </a:xfrm>
        </p:spPr>
        <p:txBody>
          <a:bodyPr anchor="t">
            <a:normAutofit/>
          </a:bodyPr>
          <a:lstStyle>
            <a:lvl1pPr marL="0" indent="0">
              <a:buNone/>
              <a:defRPr sz="1600">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1" name="Text Placeholder 2"/>
          <p:cNvSpPr>
            <a:spLocks noGrp="1"/>
          </p:cNvSpPr>
          <p:nvPr>
            <p:ph type="body" sz="quarter" idx="11" hasCustomPrompt="1"/>
          </p:nvPr>
        </p:nvSpPr>
        <p:spPr>
          <a:xfrm>
            <a:off x="912891" y="2221606"/>
            <a:ext cx="5207255" cy="325437"/>
          </a:xfrm>
        </p:spPr>
        <p:txBody>
          <a:bodyPr>
            <a:noAutofit/>
          </a:bodyPr>
          <a:lstStyle>
            <a:lvl1pPr marL="0" indent="0">
              <a:buNone/>
              <a:defRPr sz="2000" i="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dirty="0"/>
              <a:t>Manager Title</a:t>
            </a:r>
          </a:p>
        </p:txBody>
      </p:sp>
      <p:sp>
        <p:nvSpPr>
          <p:cNvPr id="12" name="Text Placeholder 3"/>
          <p:cNvSpPr>
            <a:spLocks noGrp="1"/>
          </p:cNvSpPr>
          <p:nvPr>
            <p:ph type="body" sz="half" idx="10" hasCustomPrompt="1"/>
          </p:nvPr>
        </p:nvSpPr>
        <p:spPr>
          <a:xfrm>
            <a:off x="912369" y="2702503"/>
            <a:ext cx="5207776" cy="3151156"/>
          </a:xfrm>
        </p:spPr>
        <p:txBody>
          <a:bodyPr>
            <a:noAutofit/>
          </a:bodyPr>
          <a:lstStyle>
            <a:lvl1pPr marL="0" indent="0">
              <a:buNone/>
              <a:defRPr sz="22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Text…</a:t>
            </a:r>
          </a:p>
        </p:txBody>
      </p:sp>
      <p:sp>
        <p:nvSpPr>
          <p:cNvPr id="8" name="Title 1"/>
          <p:cNvSpPr>
            <a:spLocks noGrp="1"/>
          </p:cNvSpPr>
          <p:nvPr>
            <p:ph type="title" hasCustomPrompt="1"/>
          </p:nvPr>
        </p:nvSpPr>
        <p:spPr>
          <a:xfrm>
            <a:off x="912369" y="1721542"/>
            <a:ext cx="5207776" cy="500064"/>
          </a:xfrm>
        </p:spPr>
        <p:txBody>
          <a:bodyPr anchor="t">
            <a:normAutofit/>
          </a:bodyPr>
          <a:lstStyle>
            <a:lvl1pPr>
              <a:defRPr sz="3000" b="1">
                <a:latin typeface="+mn-lt"/>
              </a:defRPr>
            </a:lvl1pPr>
          </a:lstStyle>
          <a:p>
            <a:pPr lvl="0"/>
            <a:r>
              <a:rPr lang="en-US" dirty="0"/>
              <a:t>Name</a:t>
            </a:r>
          </a:p>
        </p:txBody>
      </p:sp>
    </p:spTree>
    <p:extLst>
      <p:ext uri="{BB962C8B-B14F-4D97-AF65-F5344CB8AC3E}">
        <p14:creationId xmlns:p14="http://schemas.microsoft.com/office/powerpoint/2010/main" val="1178046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erstern WA Presentation Title Slide">
    <p:spTree>
      <p:nvGrpSpPr>
        <p:cNvPr id="1" name=""/>
        <p:cNvGrpSpPr/>
        <p:nvPr/>
      </p:nvGrpSpPr>
      <p:grpSpPr>
        <a:xfrm>
          <a:off x="0" y="0"/>
          <a:ext cx="0" cy="0"/>
          <a:chOff x="0" y="0"/>
          <a:chExt cx="0" cy="0"/>
        </a:xfrm>
      </p:grpSpPr>
      <p:sp>
        <p:nvSpPr>
          <p:cNvPr id="11" name="Text Placeholder 9"/>
          <p:cNvSpPr>
            <a:spLocks noGrp="1"/>
          </p:cNvSpPr>
          <p:nvPr>
            <p:ph type="body" sz="quarter" idx="13" hasCustomPrompt="1"/>
          </p:nvPr>
        </p:nvSpPr>
        <p:spPr>
          <a:xfrm>
            <a:off x="4433455" y="5897171"/>
            <a:ext cx="6483511" cy="472352"/>
          </a:xfrm>
        </p:spPr>
        <p:txBody>
          <a:bodyPr>
            <a:normAutofit/>
          </a:bodyPr>
          <a:lstStyle>
            <a:lvl1pPr marL="0" indent="0">
              <a:lnSpc>
                <a:spcPct val="100000"/>
              </a:lnSpc>
              <a:spcBef>
                <a:spcPts val="0"/>
              </a:spcBef>
              <a:buNone/>
              <a:defRPr sz="2000" cap="none" baseline="0">
                <a:solidFill>
                  <a:schemeClr val="tx1"/>
                </a:solidFill>
              </a:defRPr>
            </a:lvl1pPr>
          </a:lstStyle>
          <a:p>
            <a:pPr lvl="0"/>
            <a:r>
              <a:rPr lang="en-US" dirty="0"/>
              <a:t>Office/Program</a:t>
            </a:r>
          </a:p>
        </p:txBody>
      </p:sp>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12192000" cy="4572000"/>
          </a:xfrm>
          <a:prstGeom prst="rect">
            <a:avLst/>
          </a:prstGeom>
          <a:effectLst/>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35860" y="5352117"/>
            <a:ext cx="2661419" cy="883125"/>
          </a:xfrm>
          <a:prstGeom prst="rect">
            <a:avLst/>
          </a:prstGeom>
        </p:spPr>
      </p:pic>
      <p:sp>
        <p:nvSpPr>
          <p:cNvPr id="2" name="Title 1"/>
          <p:cNvSpPr>
            <a:spLocks noGrp="1"/>
          </p:cNvSpPr>
          <p:nvPr>
            <p:ph type="title" hasCustomPrompt="1"/>
          </p:nvPr>
        </p:nvSpPr>
        <p:spPr>
          <a:xfrm>
            <a:off x="4435405" y="5402035"/>
            <a:ext cx="6481560" cy="493897"/>
          </a:xfrm>
        </p:spPr>
        <p:txBody>
          <a:bodyPr>
            <a:noAutofit/>
          </a:bodyPr>
          <a:lstStyle>
            <a:lvl1pPr>
              <a:defRPr sz="3000" cap="all" baseline="0"/>
            </a:lvl1pPr>
          </a:lstStyle>
          <a:p>
            <a:pPr lvl="0"/>
            <a:r>
              <a:rPr lang="en-US" dirty="0"/>
              <a:t>PRESENTATION TITLE</a:t>
            </a:r>
          </a:p>
        </p:txBody>
      </p:sp>
    </p:spTree>
    <p:extLst>
      <p:ext uri="{BB962C8B-B14F-4D97-AF65-F5344CB8AC3E}">
        <p14:creationId xmlns:p14="http://schemas.microsoft.com/office/powerpoint/2010/main" val="38727153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cxnSp>
        <p:nvCxnSpPr>
          <p:cNvPr id="7" name="Straight Connector 6"/>
          <p:cNvCxnSpPr/>
          <p:nvPr/>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17" name="Picture Placeholder 15"/>
          <p:cNvSpPr>
            <a:spLocks noGrp="1"/>
          </p:cNvSpPr>
          <p:nvPr>
            <p:ph type="pic" sz="quarter" idx="23"/>
          </p:nvPr>
        </p:nvSpPr>
        <p:spPr>
          <a:xfrm>
            <a:off x="4612828" y="1787643"/>
            <a:ext cx="2887133" cy="2174875"/>
          </a:xfrm>
        </p:spPr>
        <p:txBody>
          <a:bodyPr/>
          <a:lstStyle>
            <a:lvl1pPr marL="0" indent="0">
              <a:buNone/>
              <a:defRPr>
                <a:latin typeface="+mn-lt"/>
              </a:defRPr>
            </a:lvl1pPr>
          </a:lstStyle>
          <a:p>
            <a:r>
              <a:rPr lang="en-US" dirty="0"/>
              <a:t>Click icon to add picture</a:t>
            </a:r>
          </a:p>
        </p:txBody>
      </p:sp>
      <p:sp>
        <p:nvSpPr>
          <p:cNvPr id="19" name="Picture Placeholder 15"/>
          <p:cNvSpPr>
            <a:spLocks noGrp="1"/>
          </p:cNvSpPr>
          <p:nvPr>
            <p:ph type="pic" sz="quarter" idx="24"/>
          </p:nvPr>
        </p:nvSpPr>
        <p:spPr>
          <a:xfrm>
            <a:off x="1065695" y="1787643"/>
            <a:ext cx="2887133" cy="2174875"/>
          </a:xfrm>
        </p:spPr>
        <p:txBody>
          <a:bodyPr/>
          <a:lstStyle>
            <a:lvl1pPr marL="0" indent="0">
              <a:buNone/>
              <a:defRPr>
                <a:latin typeface="+mn-lt"/>
              </a:defRPr>
            </a:lvl1pPr>
          </a:lstStyle>
          <a:p>
            <a:r>
              <a:rPr lang="en-US" dirty="0"/>
              <a:t>Click icon to add picture</a:t>
            </a:r>
          </a:p>
        </p:txBody>
      </p:sp>
      <p:sp>
        <p:nvSpPr>
          <p:cNvPr id="20" name="Picture Placeholder 15"/>
          <p:cNvSpPr>
            <a:spLocks noGrp="1"/>
          </p:cNvSpPr>
          <p:nvPr>
            <p:ph type="pic" sz="quarter" idx="22"/>
          </p:nvPr>
        </p:nvSpPr>
        <p:spPr>
          <a:xfrm>
            <a:off x="8163680" y="1787643"/>
            <a:ext cx="2887133" cy="2174875"/>
          </a:xfrm>
        </p:spPr>
        <p:txBody>
          <a:bodyPr/>
          <a:lstStyle>
            <a:lvl1pPr marL="0" indent="0">
              <a:buNone/>
              <a:defRPr>
                <a:latin typeface="+mn-lt"/>
              </a:defRPr>
            </a:lvl1pPr>
          </a:lstStyle>
          <a:p>
            <a:r>
              <a:rPr lang="en-US" dirty="0"/>
              <a:t>Click icon to add picture</a:t>
            </a:r>
          </a:p>
        </p:txBody>
      </p:sp>
      <p:sp>
        <p:nvSpPr>
          <p:cNvPr id="23" name="Text Placeholder 21"/>
          <p:cNvSpPr>
            <a:spLocks noGrp="1"/>
          </p:cNvSpPr>
          <p:nvPr>
            <p:ph type="body" sz="quarter" idx="25" hasCustomPrompt="1"/>
          </p:nvPr>
        </p:nvSpPr>
        <p:spPr>
          <a:xfrm>
            <a:off x="1065519" y="4369066"/>
            <a:ext cx="2887308" cy="336550"/>
          </a:xfrm>
        </p:spPr>
        <p:txBody>
          <a:bodyPr>
            <a:noAutofit/>
          </a:bodyPr>
          <a:lstStyle>
            <a:lvl1pPr marL="0" indent="0" algn="ctr">
              <a:buFont typeface="Arial" panose="020B0604020202020204" pitchFamily="34" charset="0"/>
              <a:buNone/>
              <a:defRPr sz="2200" b="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dirty="0"/>
              <a:t>Name</a:t>
            </a:r>
          </a:p>
        </p:txBody>
      </p:sp>
      <p:sp>
        <p:nvSpPr>
          <p:cNvPr id="24" name="Text Placeholder 21"/>
          <p:cNvSpPr>
            <a:spLocks noGrp="1"/>
          </p:cNvSpPr>
          <p:nvPr>
            <p:ph type="body" sz="quarter" idx="26" hasCustomPrompt="1"/>
          </p:nvPr>
        </p:nvSpPr>
        <p:spPr>
          <a:xfrm>
            <a:off x="4612830" y="4366079"/>
            <a:ext cx="2887132" cy="336550"/>
          </a:xfrm>
        </p:spPr>
        <p:txBody>
          <a:bodyPr>
            <a:noAutofit/>
          </a:bodyPr>
          <a:lstStyle>
            <a:lvl1pPr marL="0" indent="0" algn="ctr">
              <a:buFont typeface="Arial" panose="020B0604020202020204" pitchFamily="34" charset="0"/>
              <a:buNone/>
              <a:defRPr sz="2200" b="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dirty="0"/>
              <a:t>Name</a:t>
            </a:r>
          </a:p>
        </p:txBody>
      </p:sp>
      <p:sp>
        <p:nvSpPr>
          <p:cNvPr id="25" name="Text Placeholder 21"/>
          <p:cNvSpPr>
            <a:spLocks noGrp="1"/>
          </p:cNvSpPr>
          <p:nvPr>
            <p:ph type="body" sz="quarter" idx="27" hasCustomPrompt="1"/>
          </p:nvPr>
        </p:nvSpPr>
        <p:spPr>
          <a:xfrm>
            <a:off x="8163506" y="4358568"/>
            <a:ext cx="2887132" cy="349454"/>
          </a:xfrm>
        </p:spPr>
        <p:txBody>
          <a:bodyPr>
            <a:noAutofit/>
          </a:bodyPr>
          <a:lstStyle>
            <a:lvl1pPr marL="0" indent="0" algn="ctr">
              <a:buFont typeface="Arial" panose="020B0604020202020204" pitchFamily="34" charset="0"/>
              <a:buNone/>
              <a:defRPr sz="2200" b="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dirty="0"/>
              <a:t>Name</a:t>
            </a:r>
          </a:p>
        </p:txBody>
      </p:sp>
      <p:sp>
        <p:nvSpPr>
          <p:cNvPr id="27" name="Text Placeholder 21"/>
          <p:cNvSpPr>
            <a:spLocks noGrp="1"/>
          </p:cNvSpPr>
          <p:nvPr>
            <p:ph type="body" sz="quarter" idx="29" hasCustomPrompt="1"/>
          </p:nvPr>
        </p:nvSpPr>
        <p:spPr>
          <a:xfrm>
            <a:off x="4612654" y="4704753"/>
            <a:ext cx="2887308" cy="336550"/>
          </a:xfrm>
        </p:spPr>
        <p:txBody>
          <a:bodyPr>
            <a:normAutofit/>
          </a:bodyPr>
          <a:lstStyle>
            <a:lvl1pPr marL="0" indent="0" algn="ctr">
              <a:buFont typeface="Arial" panose="020B0604020202020204" pitchFamily="34" charset="0"/>
              <a:buNone/>
              <a:defRPr sz="1800" b="0" i="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dirty="0"/>
              <a:t>Title</a:t>
            </a:r>
          </a:p>
        </p:txBody>
      </p:sp>
      <p:sp>
        <p:nvSpPr>
          <p:cNvPr id="28" name="Text Placeholder 21"/>
          <p:cNvSpPr>
            <a:spLocks noGrp="1"/>
          </p:cNvSpPr>
          <p:nvPr>
            <p:ph type="body" sz="quarter" idx="30" hasCustomPrompt="1"/>
          </p:nvPr>
        </p:nvSpPr>
        <p:spPr>
          <a:xfrm>
            <a:off x="1065519" y="4712068"/>
            <a:ext cx="2887308" cy="336550"/>
          </a:xfrm>
        </p:spPr>
        <p:txBody>
          <a:bodyPr>
            <a:normAutofit/>
          </a:bodyPr>
          <a:lstStyle>
            <a:lvl1pPr marL="0" indent="0" algn="ctr">
              <a:buFont typeface="Arial" panose="020B0604020202020204" pitchFamily="34" charset="0"/>
              <a:buNone/>
              <a:defRPr sz="1800" b="0" i="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dirty="0"/>
              <a:t>Title</a:t>
            </a:r>
          </a:p>
        </p:txBody>
      </p:sp>
      <p:sp>
        <p:nvSpPr>
          <p:cNvPr id="29" name="Text Placeholder 21"/>
          <p:cNvSpPr>
            <a:spLocks noGrp="1"/>
          </p:cNvSpPr>
          <p:nvPr>
            <p:ph type="body" sz="quarter" idx="31" hasCustomPrompt="1"/>
          </p:nvPr>
        </p:nvSpPr>
        <p:spPr>
          <a:xfrm>
            <a:off x="8163506" y="4715116"/>
            <a:ext cx="2887308" cy="336550"/>
          </a:xfrm>
        </p:spPr>
        <p:txBody>
          <a:bodyPr>
            <a:normAutofit/>
          </a:bodyPr>
          <a:lstStyle>
            <a:lvl1pPr marL="0" indent="0" algn="ctr">
              <a:buFont typeface="Arial" panose="020B0604020202020204" pitchFamily="34" charset="0"/>
              <a:buNone/>
              <a:defRPr sz="1800" b="0" i="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dirty="0"/>
              <a:t>Title</a:t>
            </a:r>
          </a:p>
        </p:txBody>
      </p:sp>
      <p:sp>
        <p:nvSpPr>
          <p:cNvPr id="31" name="Text Placeholder 21"/>
          <p:cNvSpPr>
            <a:spLocks noGrp="1"/>
          </p:cNvSpPr>
          <p:nvPr>
            <p:ph type="body" sz="quarter" idx="33" hasCustomPrompt="1"/>
          </p:nvPr>
        </p:nvSpPr>
        <p:spPr>
          <a:xfrm>
            <a:off x="4612653" y="5047754"/>
            <a:ext cx="2887308" cy="1015312"/>
          </a:xfrm>
        </p:spPr>
        <p:txBody>
          <a:bodyPr>
            <a:noAutofit/>
          </a:bodyPr>
          <a:lstStyle>
            <a:lvl1pPr marL="0" indent="0" algn="l">
              <a:buFont typeface="Arial" panose="020B0604020202020204" pitchFamily="34" charset="0"/>
              <a:buNone/>
              <a:defRPr sz="1800" b="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dirty="0"/>
              <a:t>Text…</a:t>
            </a:r>
          </a:p>
        </p:txBody>
      </p:sp>
      <p:sp>
        <p:nvSpPr>
          <p:cNvPr id="32" name="Text Placeholder 21"/>
          <p:cNvSpPr>
            <a:spLocks noGrp="1"/>
          </p:cNvSpPr>
          <p:nvPr>
            <p:ph type="body" sz="quarter" idx="32" hasCustomPrompt="1"/>
          </p:nvPr>
        </p:nvSpPr>
        <p:spPr>
          <a:xfrm>
            <a:off x="1065518" y="5055070"/>
            <a:ext cx="2887308" cy="1007997"/>
          </a:xfrm>
        </p:spPr>
        <p:txBody>
          <a:bodyPr>
            <a:noAutofit/>
          </a:bodyPr>
          <a:lstStyle>
            <a:lvl1pPr marL="0" indent="0" algn="l">
              <a:buFont typeface="Arial" panose="020B0604020202020204" pitchFamily="34" charset="0"/>
              <a:buNone/>
              <a:defRPr sz="1800" b="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dirty="0"/>
              <a:t>Text…</a:t>
            </a:r>
          </a:p>
        </p:txBody>
      </p:sp>
      <p:sp>
        <p:nvSpPr>
          <p:cNvPr id="33" name="Text Placeholder 21"/>
          <p:cNvSpPr>
            <a:spLocks noGrp="1"/>
          </p:cNvSpPr>
          <p:nvPr>
            <p:ph type="body" sz="quarter" idx="34" hasCustomPrompt="1"/>
          </p:nvPr>
        </p:nvSpPr>
        <p:spPr>
          <a:xfrm>
            <a:off x="8163417" y="5055934"/>
            <a:ext cx="2887308" cy="1007133"/>
          </a:xfrm>
        </p:spPr>
        <p:txBody>
          <a:bodyPr>
            <a:noAutofit/>
          </a:bodyPr>
          <a:lstStyle>
            <a:lvl1pPr marL="0" indent="0" algn="l">
              <a:buFont typeface="Arial" panose="020B0604020202020204" pitchFamily="34" charset="0"/>
              <a:buNone/>
              <a:defRPr sz="1800" b="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dirty="0"/>
              <a:t>Text…</a:t>
            </a:r>
          </a:p>
        </p:txBody>
      </p:sp>
      <p:sp>
        <p:nvSpPr>
          <p:cNvPr id="21" name="TextBox 20"/>
          <p:cNvSpPr txBox="1"/>
          <p:nvPr userDrawn="1"/>
        </p:nvSpPr>
        <p:spPr>
          <a:xfrm>
            <a:off x="0" y="6318775"/>
            <a:ext cx="12192000" cy="369332"/>
          </a:xfrm>
          <a:prstGeom prst="rect">
            <a:avLst/>
          </a:prstGeom>
          <a:noFill/>
        </p:spPr>
        <p:txBody>
          <a:bodyPr wrap="square" rtlCol="0">
            <a:spAutoFit/>
          </a:bodyPr>
          <a:lstStyle/>
          <a:p>
            <a:pPr algn="ctr"/>
            <a:r>
              <a:rPr lang="en-US" sz="1800" dirty="0">
                <a:solidFill>
                  <a:srgbClr val="349D96"/>
                </a:solidFill>
                <a:latin typeface="Century Gothic" panose="020B0502020202020204" pitchFamily="34" charset="0"/>
              </a:rPr>
              <a:t>Washington State Department of Health</a:t>
            </a:r>
            <a:r>
              <a:rPr lang="en-US" sz="1800" baseline="0" dirty="0">
                <a:solidFill>
                  <a:srgbClr val="349D96"/>
                </a:solidFill>
                <a:latin typeface="Century Gothic" panose="020B0502020202020204" pitchFamily="34" charset="0"/>
              </a:rPr>
              <a:t> </a:t>
            </a:r>
            <a:r>
              <a:rPr lang="en-US" sz="1800" dirty="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t>‹#›</a:t>
            </a:fld>
            <a:endParaRPr lang="en-US" sz="1800" dirty="0">
              <a:solidFill>
                <a:schemeClr val="tx1"/>
              </a:solidFill>
              <a:latin typeface="Century Gothic" panose="020B0502020202020204" pitchFamily="34" charset="0"/>
            </a:endParaRPr>
          </a:p>
        </p:txBody>
      </p:sp>
      <p:sp>
        <p:nvSpPr>
          <p:cNvPr id="18" name="Title 1"/>
          <p:cNvSpPr>
            <a:spLocks noGrp="1"/>
          </p:cNvSpPr>
          <p:nvPr>
            <p:ph type="title" hasCustomPrompt="1"/>
          </p:nvPr>
        </p:nvSpPr>
        <p:spPr>
          <a:xfrm>
            <a:off x="0" y="673974"/>
            <a:ext cx="12192000" cy="482030"/>
          </a:xfrm>
        </p:spPr>
        <p:txBody>
          <a:bodyPr>
            <a:normAutofit/>
          </a:bodyPr>
          <a:lstStyle>
            <a:lvl1pPr algn="ctr">
              <a:defRPr sz="3000"/>
            </a:lvl1pPr>
          </a:lstStyle>
          <a:p>
            <a:pPr lvl="0"/>
            <a:r>
              <a:rPr lang="en-US" dirty="0"/>
              <a:t>Team Slide 1</a:t>
            </a:r>
          </a:p>
        </p:txBody>
      </p:sp>
    </p:spTree>
    <p:extLst>
      <p:ext uri="{BB962C8B-B14F-4D97-AF65-F5344CB8AC3E}">
        <p14:creationId xmlns:p14="http://schemas.microsoft.com/office/powerpoint/2010/main" val="127511339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cxnSp>
        <p:nvCxnSpPr>
          <p:cNvPr id="11" name="Straight Connector 10"/>
          <p:cNvCxnSpPr/>
          <p:nvPr/>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24" name="Text Placeholder 21"/>
          <p:cNvSpPr>
            <a:spLocks noGrp="1"/>
          </p:cNvSpPr>
          <p:nvPr>
            <p:ph type="body" sz="quarter" idx="25" hasCustomPrompt="1"/>
          </p:nvPr>
        </p:nvSpPr>
        <p:spPr>
          <a:xfrm>
            <a:off x="475" y="4569092"/>
            <a:ext cx="3028501" cy="342999"/>
          </a:xfrm>
        </p:spPr>
        <p:txBody>
          <a:bodyPr>
            <a:noAutofit/>
          </a:bodyPr>
          <a:lstStyle>
            <a:lvl1pPr marL="0" indent="0" algn="ctr">
              <a:buFont typeface="Arial" panose="020B0604020202020204" pitchFamily="34" charset="0"/>
              <a:buNone/>
              <a:defRPr sz="1800" b="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dirty="0"/>
              <a:t>Name</a:t>
            </a:r>
          </a:p>
        </p:txBody>
      </p:sp>
      <p:sp>
        <p:nvSpPr>
          <p:cNvPr id="28" name="Text Placeholder 21"/>
          <p:cNvSpPr>
            <a:spLocks noGrp="1"/>
          </p:cNvSpPr>
          <p:nvPr>
            <p:ph type="body" sz="quarter" idx="30" hasCustomPrompt="1"/>
          </p:nvPr>
        </p:nvSpPr>
        <p:spPr>
          <a:xfrm>
            <a:off x="475" y="4919407"/>
            <a:ext cx="3028501" cy="364948"/>
          </a:xfrm>
        </p:spPr>
        <p:txBody>
          <a:bodyPr>
            <a:normAutofit/>
          </a:bodyPr>
          <a:lstStyle>
            <a:lvl1pPr marL="0" indent="0" algn="ctr">
              <a:buFont typeface="Arial" panose="020B0604020202020204" pitchFamily="34" charset="0"/>
              <a:buNone/>
              <a:defRPr sz="1600" b="0" i="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dirty="0"/>
              <a:t>Title</a:t>
            </a:r>
          </a:p>
        </p:txBody>
      </p:sp>
      <p:sp>
        <p:nvSpPr>
          <p:cNvPr id="31" name="Text Placeholder 21"/>
          <p:cNvSpPr>
            <a:spLocks noGrp="1"/>
          </p:cNvSpPr>
          <p:nvPr>
            <p:ph type="body" sz="quarter" idx="32" hasCustomPrompt="1"/>
          </p:nvPr>
        </p:nvSpPr>
        <p:spPr>
          <a:xfrm>
            <a:off x="474" y="5291672"/>
            <a:ext cx="3028503" cy="994230"/>
          </a:xfrm>
        </p:spPr>
        <p:txBody>
          <a:bodyPr>
            <a:noAutofit/>
          </a:bodyPr>
          <a:lstStyle>
            <a:lvl1pPr marL="0" indent="0" algn="l">
              <a:buFont typeface="Arial" panose="020B0604020202020204" pitchFamily="34" charset="0"/>
              <a:buNone/>
              <a:defRPr sz="1600" b="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dirty="0"/>
              <a:t>Text…</a:t>
            </a:r>
          </a:p>
        </p:txBody>
      </p:sp>
      <p:sp>
        <p:nvSpPr>
          <p:cNvPr id="34" name="Picture Placeholder 15"/>
          <p:cNvSpPr>
            <a:spLocks noGrp="1"/>
          </p:cNvSpPr>
          <p:nvPr>
            <p:ph type="pic" sz="quarter" idx="23"/>
          </p:nvPr>
        </p:nvSpPr>
        <p:spPr>
          <a:xfrm>
            <a:off x="3034370" y="1838842"/>
            <a:ext cx="3002037" cy="2325903"/>
          </a:xfrm>
        </p:spPr>
        <p:txBody>
          <a:bodyPr/>
          <a:lstStyle>
            <a:lvl1pPr marL="0" indent="0">
              <a:buNone/>
              <a:defRPr>
                <a:latin typeface="+mn-lt"/>
              </a:defRPr>
            </a:lvl1pPr>
          </a:lstStyle>
          <a:p>
            <a:r>
              <a:rPr lang="en-US" dirty="0"/>
              <a:t>Click icon to add picture</a:t>
            </a:r>
          </a:p>
        </p:txBody>
      </p:sp>
      <p:sp>
        <p:nvSpPr>
          <p:cNvPr id="35" name="Picture Placeholder 15"/>
          <p:cNvSpPr>
            <a:spLocks noGrp="1"/>
          </p:cNvSpPr>
          <p:nvPr>
            <p:ph type="pic" sz="quarter" idx="24"/>
          </p:nvPr>
        </p:nvSpPr>
        <p:spPr>
          <a:xfrm>
            <a:off x="2744" y="1838842"/>
            <a:ext cx="3026233" cy="2325903"/>
          </a:xfrm>
        </p:spPr>
        <p:txBody>
          <a:bodyPr/>
          <a:lstStyle>
            <a:lvl1pPr marL="0" indent="0">
              <a:buNone/>
              <a:defRPr>
                <a:latin typeface="+mn-lt"/>
              </a:defRPr>
            </a:lvl1pPr>
          </a:lstStyle>
          <a:p>
            <a:r>
              <a:rPr lang="en-US" dirty="0"/>
              <a:t>Click icon to add picture</a:t>
            </a:r>
          </a:p>
        </p:txBody>
      </p:sp>
      <p:sp>
        <p:nvSpPr>
          <p:cNvPr id="36" name="Picture Placeholder 15"/>
          <p:cNvSpPr>
            <a:spLocks noGrp="1"/>
          </p:cNvSpPr>
          <p:nvPr>
            <p:ph type="pic" sz="quarter" idx="22"/>
          </p:nvPr>
        </p:nvSpPr>
        <p:spPr>
          <a:xfrm>
            <a:off x="6038673" y="1838842"/>
            <a:ext cx="3048641" cy="2325903"/>
          </a:xfrm>
        </p:spPr>
        <p:txBody>
          <a:bodyPr/>
          <a:lstStyle>
            <a:lvl1pPr marL="0" indent="0">
              <a:buNone/>
              <a:defRPr>
                <a:latin typeface="+mn-lt"/>
              </a:defRPr>
            </a:lvl1pPr>
          </a:lstStyle>
          <a:p>
            <a:r>
              <a:rPr lang="en-US" dirty="0"/>
              <a:t>Click icon to add picture</a:t>
            </a:r>
          </a:p>
        </p:txBody>
      </p:sp>
      <p:sp>
        <p:nvSpPr>
          <p:cNvPr id="37" name="Picture Placeholder 15"/>
          <p:cNvSpPr>
            <a:spLocks noGrp="1"/>
          </p:cNvSpPr>
          <p:nvPr>
            <p:ph type="pic" sz="quarter" idx="35"/>
          </p:nvPr>
        </p:nvSpPr>
        <p:spPr>
          <a:xfrm>
            <a:off x="9097067" y="1838842"/>
            <a:ext cx="3094932" cy="2325903"/>
          </a:xfrm>
        </p:spPr>
        <p:txBody>
          <a:bodyPr/>
          <a:lstStyle>
            <a:lvl1pPr marL="0" indent="0">
              <a:buNone/>
              <a:defRPr>
                <a:latin typeface="+mn-lt"/>
              </a:defRPr>
            </a:lvl1pPr>
          </a:lstStyle>
          <a:p>
            <a:r>
              <a:rPr lang="en-US" dirty="0"/>
              <a:t>Click icon to add picture</a:t>
            </a:r>
          </a:p>
        </p:txBody>
      </p:sp>
      <p:sp>
        <p:nvSpPr>
          <p:cNvPr id="38" name="Text Placeholder 21"/>
          <p:cNvSpPr>
            <a:spLocks noGrp="1"/>
          </p:cNvSpPr>
          <p:nvPr>
            <p:ph type="body" sz="quarter" idx="36" hasCustomPrompt="1"/>
          </p:nvPr>
        </p:nvSpPr>
        <p:spPr>
          <a:xfrm>
            <a:off x="3038730" y="4569092"/>
            <a:ext cx="3007431" cy="343002"/>
          </a:xfrm>
        </p:spPr>
        <p:txBody>
          <a:bodyPr>
            <a:noAutofit/>
          </a:bodyPr>
          <a:lstStyle>
            <a:lvl1pPr marL="0" indent="0" algn="ctr">
              <a:buFont typeface="Arial" panose="020B0604020202020204" pitchFamily="34" charset="0"/>
              <a:buNone/>
              <a:defRPr sz="1800" b="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dirty="0"/>
              <a:t>Name</a:t>
            </a:r>
          </a:p>
        </p:txBody>
      </p:sp>
      <p:sp>
        <p:nvSpPr>
          <p:cNvPr id="39" name="Text Placeholder 21"/>
          <p:cNvSpPr>
            <a:spLocks noGrp="1"/>
          </p:cNvSpPr>
          <p:nvPr>
            <p:ph type="body" sz="quarter" idx="37" hasCustomPrompt="1"/>
          </p:nvPr>
        </p:nvSpPr>
        <p:spPr>
          <a:xfrm>
            <a:off x="3038730" y="4919406"/>
            <a:ext cx="3007431" cy="372266"/>
          </a:xfrm>
        </p:spPr>
        <p:txBody>
          <a:bodyPr>
            <a:normAutofit/>
          </a:bodyPr>
          <a:lstStyle>
            <a:lvl1pPr marL="0" indent="0" algn="ctr">
              <a:buFont typeface="Arial" panose="020B0604020202020204" pitchFamily="34" charset="0"/>
              <a:buNone/>
              <a:defRPr sz="1600" b="0" i="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dirty="0"/>
              <a:t>Title</a:t>
            </a:r>
          </a:p>
        </p:txBody>
      </p:sp>
      <p:sp>
        <p:nvSpPr>
          <p:cNvPr id="40" name="Text Placeholder 21"/>
          <p:cNvSpPr>
            <a:spLocks noGrp="1"/>
          </p:cNvSpPr>
          <p:nvPr>
            <p:ph type="body" sz="quarter" idx="38" hasCustomPrompt="1"/>
          </p:nvPr>
        </p:nvSpPr>
        <p:spPr>
          <a:xfrm>
            <a:off x="3038731" y="5298984"/>
            <a:ext cx="3007429" cy="986918"/>
          </a:xfrm>
        </p:spPr>
        <p:txBody>
          <a:bodyPr>
            <a:noAutofit/>
          </a:bodyPr>
          <a:lstStyle>
            <a:lvl1pPr marL="0" indent="0" algn="l">
              <a:buFont typeface="Arial" panose="020B0604020202020204" pitchFamily="34" charset="0"/>
              <a:buNone/>
              <a:defRPr sz="1600" b="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dirty="0"/>
              <a:t>Text…</a:t>
            </a:r>
          </a:p>
        </p:txBody>
      </p:sp>
      <p:sp>
        <p:nvSpPr>
          <p:cNvPr id="41" name="Text Placeholder 21"/>
          <p:cNvSpPr>
            <a:spLocks noGrp="1"/>
          </p:cNvSpPr>
          <p:nvPr>
            <p:ph type="body" sz="quarter" idx="39" hasCustomPrompt="1"/>
          </p:nvPr>
        </p:nvSpPr>
        <p:spPr>
          <a:xfrm>
            <a:off x="6055913" y="4569092"/>
            <a:ext cx="3076667" cy="343003"/>
          </a:xfrm>
        </p:spPr>
        <p:txBody>
          <a:bodyPr>
            <a:normAutofit/>
          </a:bodyPr>
          <a:lstStyle>
            <a:lvl1pPr marL="0" indent="0" algn="ctr">
              <a:buFont typeface="Arial" panose="020B0604020202020204" pitchFamily="34" charset="0"/>
              <a:buNone/>
              <a:defRPr sz="1800" b="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dirty="0"/>
              <a:t>Name</a:t>
            </a:r>
          </a:p>
        </p:txBody>
      </p:sp>
      <p:sp>
        <p:nvSpPr>
          <p:cNvPr id="42" name="Text Placeholder 21"/>
          <p:cNvSpPr>
            <a:spLocks noGrp="1"/>
          </p:cNvSpPr>
          <p:nvPr>
            <p:ph type="body" sz="quarter" idx="40" hasCustomPrompt="1"/>
          </p:nvPr>
        </p:nvSpPr>
        <p:spPr>
          <a:xfrm>
            <a:off x="6055915" y="4919408"/>
            <a:ext cx="3076667" cy="372258"/>
          </a:xfrm>
        </p:spPr>
        <p:txBody>
          <a:bodyPr>
            <a:normAutofit/>
          </a:bodyPr>
          <a:lstStyle>
            <a:lvl1pPr marL="0" indent="0" algn="ctr">
              <a:buFont typeface="Arial" panose="020B0604020202020204" pitchFamily="34" charset="0"/>
              <a:buNone/>
              <a:defRPr sz="1600" b="0" i="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dirty="0"/>
              <a:t>Title</a:t>
            </a:r>
          </a:p>
        </p:txBody>
      </p:sp>
      <p:sp>
        <p:nvSpPr>
          <p:cNvPr id="43" name="Text Placeholder 21"/>
          <p:cNvSpPr>
            <a:spLocks noGrp="1"/>
          </p:cNvSpPr>
          <p:nvPr>
            <p:ph type="body" sz="quarter" idx="41" hasCustomPrompt="1"/>
          </p:nvPr>
        </p:nvSpPr>
        <p:spPr>
          <a:xfrm>
            <a:off x="6055913" y="5296217"/>
            <a:ext cx="3076668" cy="994235"/>
          </a:xfrm>
        </p:spPr>
        <p:txBody>
          <a:bodyPr>
            <a:noAutofit/>
          </a:bodyPr>
          <a:lstStyle>
            <a:lvl1pPr marL="0" indent="0" algn="l">
              <a:buFont typeface="Arial" panose="020B0604020202020204" pitchFamily="34" charset="0"/>
              <a:buNone/>
              <a:defRPr sz="1600" b="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dirty="0"/>
              <a:t>Text…</a:t>
            </a:r>
          </a:p>
        </p:txBody>
      </p:sp>
      <p:sp>
        <p:nvSpPr>
          <p:cNvPr id="44" name="Text Placeholder 21"/>
          <p:cNvSpPr>
            <a:spLocks noGrp="1"/>
          </p:cNvSpPr>
          <p:nvPr>
            <p:ph type="body" sz="quarter" idx="42" hasCustomPrompt="1"/>
          </p:nvPr>
        </p:nvSpPr>
        <p:spPr>
          <a:xfrm>
            <a:off x="9136063" y="4569091"/>
            <a:ext cx="3055936" cy="343003"/>
          </a:xfrm>
        </p:spPr>
        <p:txBody>
          <a:bodyPr>
            <a:normAutofit/>
          </a:bodyPr>
          <a:lstStyle>
            <a:lvl1pPr marL="0" indent="0" algn="ctr">
              <a:buFont typeface="Arial" panose="020B0604020202020204" pitchFamily="34" charset="0"/>
              <a:buNone/>
              <a:defRPr sz="1800" b="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dirty="0"/>
              <a:t>Name</a:t>
            </a:r>
          </a:p>
        </p:txBody>
      </p:sp>
      <p:sp>
        <p:nvSpPr>
          <p:cNvPr id="45" name="Text Placeholder 21"/>
          <p:cNvSpPr>
            <a:spLocks noGrp="1"/>
          </p:cNvSpPr>
          <p:nvPr>
            <p:ph type="body" sz="quarter" idx="43" hasCustomPrompt="1"/>
          </p:nvPr>
        </p:nvSpPr>
        <p:spPr>
          <a:xfrm>
            <a:off x="9136064" y="4919408"/>
            <a:ext cx="3055937" cy="372258"/>
          </a:xfrm>
        </p:spPr>
        <p:txBody>
          <a:bodyPr>
            <a:normAutofit/>
          </a:bodyPr>
          <a:lstStyle>
            <a:lvl1pPr marL="0" indent="0" algn="ctr">
              <a:buFont typeface="Arial" panose="020B0604020202020204" pitchFamily="34" charset="0"/>
              <a:buNone/>
              <a:defRPr sz="1600" b="0" i="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dirty="0"/>
              <a:t>Title</a:t>
            </a:r>
          </a:p>
        </p:txBody>
      </p:sp>
      <p:sp>
        <p:nvSpPr>
          <p:cNvPr id="46" name="Text Placeholder 21"/>
          <p:cNvSpPr>
            <a:spLocks noGrp="1"/>
          </p:cNvSpPr>
          <p:nvPr>
            <p:ph type="body" sz="quarter" idx="44" hasCustomPrompt="1"/>
          </p:nvPr>
        </p:nvSpPr>
        <p:spPr>
          <a:xfrm>
            <a:off x="9136064" y="5298980"/>
            <a:ext cx="3055937" cy="986923"/>
          </a:xfrm>
        </p:spPr>
        <p:txBody>
          <a:bodyPr>
            <a:noAutofit/>
          </a:bodyPr>
          <a:lstStyle>
            <a:lvl1pPr marL="0" indent="0" algn="l">
              <a:buFont typeface="Arial" panose="020B0604020202020204" pitchFamily="34" charset="0"/>
              <a:buNone/>
              <a:defRPr sz="1600" b="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dirty="0"/>
              <a:t>Text…</a:t>
            </a:r>
          </a:p>
        </p:txBody>
      </p:sp>
      <p:sp>
        <p:nvSpPr>
          <p:cNvPr id="21" name="TextBox 20"/>
          <p:cNvSpPr txBox="1"/>
          <p:nvPr userDrawn="1"/>
        </p:nvSpPr>
        <p:spPr>
          <a:xfrm>
            <a:off x="0" y="6318775"/>
            <a:ext cx="12192000" cy="369332"/>
          </a:xfrm>
          <a:prstGeom prst="rect">
            <a:avLst/>
          </a:prstGeom>
          <a:noFill/>
        </p:spPr>
        <p:txBody>
          <a:bodyPr wrap="square" rtlCol="0">
            <a:spAutoFit/>
          </a:bodyPr>
          <a:lstStyle/>
          <a:p>
            <a:pPr algn="ctr"/>
            <a:r>
              <a:rPr lang="en-US" sz="1800" dirty="0">
                <a:solidFill>
                  <a:srgbClr val="349D96"/>
                </a:solidFill>
                <a:latin typeface="Century Gothic" panose="020B0502020202020204" pitchFamily="34" charset="0"/>
              </a:rPr>
              <a:t>Washington State Department</a:t>
            </a:r>
            <a:r>
              <a:rPr lang="en-US" sz="1800" baseline="0" dirty="0">
                <a:solidFill>
                  <a:srgbClr val="349D96"/>
                </a:solidFill>
                <a:latin typeface="Century Gothic" panose="020B0502020202020204" pitchFamily="34" charset="0"/>
              </a:rPr>
              <a:t> of Health </a:t>
            </a:r>
            <a:r>
              <a:rPr lang="en-US" sz="1800" dirty="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t>‹#›</a:t>
            </a:fld>
            <a:endParaRPr lang="en-US" sz="1800" dirty="0">
              <a:solidFill>
                <a:schemeClr val="tx1"/>
              </a:solidFill>
              <a:latin typeface="Century Gothic" panose="020B0502020202020204" pitchFamily="34" charset="0"/>
            </a:endParaRPr>
          </a:p>
        </p:txBody>
      </p:sp>
      <p:sp>
        <p:nvSpPr>
          <p:cNvPr id="22" name="Title 1"/>
          <p:cNvSpPr>
            <a:spLocks noGrp="1"/>
          </p:cNvSpPr>
          <p:nvPr>
            <p:ph type="title" hasCustomPrompt="1"/>
          </p:nvPr>
        </p:nvSpPr>
        <p:spPr>
          <a:xfrm>
            <a:off x="-1" y="658850"/>
            <a:ext cx="12182247" cy="497153"/>
          </a:xfrm>
        </p:spPr>
        <p:txBody>
          <a:bodyPr anchor="t">
            <a:normAutofit/>
          </a:bodyPr>
          <a:lstStyle>
            <a:lvl1pPr algn="ctr">
              <a:defRPr sz="3000"/>
            </a:lvl1pPr>
          </a:lstStyle>
          <a:p>
            <a:pPr lvl="0"/>
            <a:r>
              <a:rPr lang="en-US" dirty="0"/>
              <a:t>Team Slide 2</a:t>
            </a:r>
          </a:p>
        </p:txBody>
      </p:sp>
    </p:spTree>
    <p:extLst>
      <p:ext uri="{BB962C8B-B14F-4D97-AF65-F5344CB8AC3E}">
        <p14:creationId xmlns:p14="http://schemas.microsoft.com/office/powerpoint/2010/main" val="22585385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Department of Health">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BEBA8EAE-BF5A-486C-A8C5-ECC9F3942E4B}">
                <a14:imgProps xmlns:a14="http://schemas.microsoft.com/office/drawing/2010/main">
                  <a14:imgLayer r:embed="rId3">
                    <a14:imgEffect>
                      <a14:colorTemperature colorTemp="7200"/>
                    </a14:imgEffect>
                  </a14:imgLayer>
                </a14:imgProps>
              </a:ext>
              <a:ext uri="{28A0092B-C50C-407E-A947-70E740481C1C}">
                <a14:useLocalDpi xmlns:a14="http://schemas.microsoft.com/office/drawing/2010/main" val="0"/>
              </a:ext>
            </a:extLst>
          </a:blip>
          <a:srcRect l="35431"/>
          <a:stretch/>
        </p:blipFill>
        <p:spPr>
          <a:xfrm>
            <a:off x="3057003" y="1847551"/>
            <a:ext cx="2998107" cy="2324120"/>
          </a:xfrm>
          <a:prstGeom prst="rect">
            <a:avLst/>
          </a:prstGeom>
        </p:spPr>
      </p:pic>
      <p:cxnSp>
        <p:nvCxnSpPr>
          <p:cNvPr id="11" name="Straight Connector 10"/>
          <p:cNvCxnSpPr/>
          <p:nvPr/>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pic>
        <p:nvPicPr>
          <p:cNvPr id="30" name="Picture 16"/>
          <p:cNvPicPr>
            <a:picLocks noChangeAspect="1" noChangeArrowheads="1"/>
          </p:cNvPicPr>
          <p:nvPr userDrawn="1"/>
        </p:nvPicPr>
        <p:blipFill>
          <a:blip r:embed="rId4">
            <a:extLst>
              <a:ext uri="{28A0092B-C50C-407E-A947-70E740481C1C}">
                <a14:useLocalDpi xmlns:a14="http://schemas.microsoft.com/office/drawing/2010/main"/>
              </a:ext>
            </a:extLst>
          </a:blip>
          <a:srcRect/>
          <a:stretch>
            <a:fillRect/>
          </a:stretch>
        </p:blipFill>
        <p:spPr bwMode="auto">
          <a:xfrm>
            <a:off x="6055110" y="1845774"/>
            <a:ext cx="3070684" cy="2325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 name="Picture 31"/>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0" y="1845773"/>
            <a:ext cx="3057003" cy="2325899"/>
          </a:xfrm>
          <a:prstGeom prst="rect">
            <a:avLst/>
          </a:prstGeom>
          <a:effectLst/>
        </p:spPr>
      </p:pic>
      <p:sp>
        <p:nvSpPr>
          <p:cNvPr id="50" name="TextBox 49"/>
          <p:cNvSpPr txBox="1"/>
          <p:nvPr userDrawn="1"/>
        </p:nvSpPr>
        <p:spPr>
          <a:xfrm>
            <a:off x="-9235" y="4393628"/>
            <a:ext cx="3066237" cy="2065181"/>
          </a:xfrm>
          <a:prstGeom prst="rect">
            <a:avLst/>
          </a:prstGeom>
          <a:noFill/>
          <a:ln>
            <a:noFill/>
          </a:ln>
        </p:spPr>
        <p:txBody>
          <a:bodyPr wrap="square" rtlCol="0">
            <a:spAutoFit/>
          </a:bodyPr>
          <a:lstStyle/>
          <a:p>
            <a:pPr marL="173038" lvl="0" indent="0" algn="ctr" defTabSz="914400" rtl="0" eaLnBrk="1" latinLnBrk="0" hangingPunct="1">
              <a:lnSpc>
                <a:spcPct val="90000"/>
              </a:lnSpc>
              <a:spcBef>
                <a:spcPts val="1000"/>
              </a:spcBef>
              <a:buClr>
                <a:srgbClr val="57B6AF"/>
              </a:buClr>
              <a:buFont typeface="Arial" panose="020B0604020202020204" pitchFamily="34" charset="0"/>
              <a:buNone/>
            </a:pPr>
            <a:r>
              <a:rPr lang="en-US" sz="1500" b="1" kern="1200" dirty="0">
                <a:solidFill>
                  <a:schemeClr val="tx1"/>
                </a:solidFill>
                <a:latin typeface="+mn-lt"/>
                <a:ea typeface="+mn-ea"/>
                <a:cs typeface="+mn-cs"/>
              </a:rPr>
              <a:t>Disease Control</a:t>
            </a:r>
          </a:p>
          <a:p>
            <a:pPr marL="173038" lvl="0" indent="0" algn="ctr" defTabSz="914400" rtl="0" eaLnBrk="1" latinLnBrk="0" hangingPunct="1">
              <a:lnSpc>
                <a:spcPct val="90000"/>
              </a:lnSpc>
              <a:spcBef>
                <a:spcPts val="0"/>
              </a:spcBef>
              <a:buClr>
                <a:srgbClr val="57B6AF"/>
              </a:buClr>
              <a:buFont typeface="Arial" panose="020B0604020202020204" pitchFamily="34" charset="0"/>
              <a:buNone/>
            </a:pPr>
            <a:r>
              <a:rPr lang="en-US" sz="1500" b="1" kern="1200" dirty="0">
                <a:solidFill>
                  <a:schemeClr val="tx1"/>
                </a:solidFill>
                <a:latin typeface="+mn-lt"/>
                <a:ea typeface="+mn-ea"/>
                <a:cs typeface="+mn-cs"/>
              </a:rPr>
              <a:t>&amp; Health Statistics</a:t>
            </a:r>
          </a:p>
          <a:p>
            <a:pPr marL="0" lvl="0" indent="0" algn="ctr" defTabSz="914400" rtl="0" eaLnBrk="1" latinLnBrk="0" hangingPunct="1">
              <a:lnSpc>
                <a:spcPct val="90000"/>
              </a:lnSpc>
              <a:spcBef>
                <a:spcPts val="1200"/>
              </a:spcBef>
              <a:buClr>
                <a:srgbClr val="57B6AF"/>
              </a:buClr>
              <a:buFont typeface="Arial" panose="020B0604020202020204" pitchFamily="34" charset="0"/>
              <a:buNone/>
            </a:pPr>
            <a:r>
              <a:rPr lang="en-US" sz="1800" b="0" i="1" kern="1200" dirty="0">
                <a:solidFill>
                  <a:srgbClr val="349D96"/>
                </a:solidFill>
                <a:latin typeface="+mn-lt"/>
                <a:ea typeface="+mn-ea"/>
                <a:cs typeface="+mn-cs"/>
              </a:rPr>
              <a:t>Initiatives</a:t>
            </a:r>
          </a:p>
          <a:p>
            <a:pPr marL="0" marR="0" lvl="0" indent="0" algn="ctr" defTabSz="914400" rtl="0" eaLnBrk="1" fontAlgn="auto" latinLnBrk="0" hangingPunct="1">
              <a:lnSpc>
                <a:spcPct val="90000"/>
              </a:lnSpc>
              <a:spcBef>
                <a:spcPts val="1200"/>
              </a:spcBef>
              <a:spcAft>
                <a:spcPts val="0"/>
              </a:spcAft>
              <a:buClr>
                <a:srgbClr val="57B6AF"/>
              </a:buClr>
              <a:buSzTx/>
              <a:buFont typeface="Arial" panose="020B0604020202020204" pitchFamily="34" charset="0"/>
              <a:buNone/>
              <a:tabLst/>
              <a:defRPr/>
            </a:pPr>
            <a:r>
              <a:rPr lang="en-US" sz="1250" b="0" i="0" kern="1200" dirty="0">
                <a:solidFill>
                  <a:schemeClr val="tx1"/>
                </a:solidFill>
                <a:latin typeface="+mn-lt"/>
                <a:ea typeface="+mn-ea"/>
                <a:cs typeface="+mn-cs"/>
              </a:rPr>
              <a:t>Measles</a:t>
            </a:r>
            <a:r>
              <a:rPr lang="en-US" sz="1250" b="0" i="0" kern="1200" baseline="0" dirty="0">
                <a:solidFill>
                  <a:schemeClr val="tx1"/>
                </a:solidFill>
                <a:latin typeface="+mn-lt"/>
                <a:ea typeface="+mn-ea"/>
                <a:cs typeface="+mn-cs"/>
              </a:rPr>
              <a:t> </a:t>
            </a:r>
            <a:r>
              <a:rPr lang="en-US" sz="1250" b="0" i="0" kern="1200" dirty="0">
                <a:solidFill>
                  <a:schemeClr val="tx1"/>
                </a:solidFill>
                <a:latin typeface="+mn-lt"/>
                <a:ea typeface="+mn-ea"/>
                <a:cs typeface="+mn-cs"/>
              </a:rPr>
              <a:t>Control</a:t>
            </a:r>
          </a:p>
          <a:p>
            <a:pPr marL="0" lvl="0" indent="0" algn="ctr" defTabSz="914400" rtl="0" eaLnBrk="1" latinLnBrk="0" hangingPunct="1">
              <a:lnSpc>
                <a:spcPct val="90000"/>
              </a:lnSpc>
              <a:spcBef>
                <a:spcPts val="600"/>
              </a:spcBef>
              <a:buClr>
                <a:srgbClr val="57B6AF"/>
              </a:buClr>
              <a:buFont typeface="Arial" panose="020B0604020202020204" pitchFamily="34" charset="0"/>
              <a:buNone/>
            </a:pPr>
            <a:r>
              <a:rPr lang="en-US" sz="1250" b="0" i="0" kern="1200" dirty="0" err="1">
                <a:solidFill>
                  <a:schemeClr val="tx1"/>
                </a:solidFill>
                <a:latin typeface="+mn-lt"/>
                <a:ea typeface="+mn-ea"/>
                <a:cs typeface="+mn-cs"/>
              </a:rPr>
              <a:t>EndAIDS</a:t>
            </a:r>
            <a:endParaRPr lang="en-US" sz="1250" b="0" i="0" kern="1200" dirty="0">
              <a:solidFill>
                <a:schemeClr val="tx1"/>
              </a:solidFill>
              <a:latin typeface="+mn-lt"/>
              <a:ea typeface="+mn-ea"/>
              <a:cs typeface="+mn-cs"/>
            </a:endParaRPr>
          </a:p>
          <a:p>
            <a:pPr marL="0" lvl="0" indent="0" algn="ctr" defTabSz="914400" rtl="0" eaLnBrk="1" latinLnBrk="0" hangingPunct="1">
              <a:lnSpc>
                <a:spcPct val="90000"/>
              </a:lnSpc>
              <a:spcBef>
                <a:spcPts val="600"/>
              </a:spcBef>
              <a:buClr>
                <a:srgbClr val="57B6AF"/>
              </a:buClr>
              <a:buFont typeface="Arial" panose="020B0604020202020204" pitchFamily="34" charset="0"/>
              <a:buNone/>
            </a:pPr>
            <a:r>
              <a:rPr lang="en-US" sz="1250" b="0" i="0" kern="1200" dirty="0">
                <a:solidFill>
                  <a:schemeClr val="tx1"/>
                </a:solidFill>
                <a:latin typeface="+mn-lt"/>
                <a:ea typeface="+mn-ea"/>
                <a:cs typeface="+mn-cs"/>
              </a:rPr>
              <a:t>Vital Statistics</a:t>
            </a:r>
          </a:p>
          <a:p>
            <a:pPr marL="0" lvl="0" indent="0" algn="ctr" defTabSz="914400" rtl="0" eaLnBrk="1" latinLnBrk="0" hangingPunct="1">
              <a:lnSpc>
                <a:spcPct val="90000"/>
              </a:lnSpc>
              <a:spcBef>
                <a:spcPts val="600"/>
              </a:spcBef>
              <a:buClr>
                <a:srgbClr val="57B6AF"/>
              </a:buClr>
              <a:buFont typeface="Arial" panose="020B0604020202020204" pitchFamily="34" charset="0"/>
              <a:buNone/>
            </a:pPr>
            <a:r>
              <a:rPr lang="en-US" sz="1250" b="0" i="0" kern="1200" dirty="0">
                <a:solidFill>
                  <a:schemeClr val="tx1"/>
                </a:solidFill>
                <a:latin typeface="+mn-lt"/>
                <a:ea typeface="+mn-ea"/>
                <a:cs typeface="+mn-cs"/>
              </a:rPr>
              <a:t>(E. coli, mumps, etc.)</a:t>
            </a:r>
          </a:p>
        </p:txBody>
      </p:sp>
      <p:sp>
        <p:nvSpPr>
          <p:cNvPr id="51" name="TextBox 50"/>
          <p:cNvSpPr txBox="1"/>
          <p:nvPr userDrawn="1"/>
        </p:nvSpPr>
        <p:spPr>
          <a:xfrm>
            <a:off x="6055110" y="4393629"/>
            <a:ext cx="3070684" cy="2092881"/>
          </a:xfrm>
          <a:prstGeom prst="rect">
            <a:avLst/>
          </a:prstGeom>
          <a:noFill/>
          <a:ln>
            <a:noFill/>
          </a:ln>
        </p:spPr>
        <p:txBody>
          <a:bodyPr wrap="square" rtlCol="0">
            <a:spAutoFit/>
          </a:bodyPr>
          <a:lstStyle/>
          <a:p>
            <a:pPr marL="173038" lvl="0" indent="0" algn="ctr" defTabSz="914400" rtl="0" eaLnBrk="1" latinLnBrk="0" hangingPunct="1">
              <a:lnSpc>
                <a:spcPct val="90000"/>
              </a:lnSpc>
              <a:buClr>
                <a:srgbClr val="57B6AF"/>
              </a:buClr>
              <a:buFont typeface="Arial" panose="020B0604020202020204" pitchFamily="34" charset="0"/>
              <a:buNone/>
            </a:pPr>
            <a:r>
              <a:rPr lang="en-US" sz="1500" b="1" kern="1200" dirty="0">
                <a:solidFill>
                  <a:schemeClr val="tx1"/>
                </a:solidFill>
                <a:latin typeface="+mn-lt"/>
                <a:ea typeface="+mn-ea"/>
                <a:cs typeface="+mn-cs"/>
              </a:rPr>
              <a:t>Prevention and</a:t>
            </a:r>
          </a:p>
          <a:p>
            <a:pPr marL="173038" lvl="0" indent="0" algn="ctr" defTabSz="914400" rtl="0" eaLnBrk="1" latinLnBrk="0" hangingPunct="1">
              <a:lnSpc>
                <a:spcPct val="90000"/>
              </a:lnSpc>
              <a:buClr>
                <a:srgbClr val="57B6AF"/>
              </a:buClr>
              <a:buFont typeface="Arial" panose="020B0604020202020204" pitchFamily="34" charset="0"/>
              <a:buNone/>
            </a:pPr>
            <a:r>
              <a:rPr lang="en-US" sz="1500" b="1" kern="1200" dirty="0">
                <a:solidFill>
                  <a:schemeClr val="tx1"/>
                </a:solidFill>
                <a:latin typeface="+mn-lt"/>
                <a:ea typeface="+mn-ea"/>
                <a:cs typeface="+mn-cs"/>
              </a:rPr>
              <a:t>Community Health</a:t>
            </a:r>
          </a:p>
          <a:p>
            <a:pPr algn="ctr">
              <a:spcBef>
                <a:spcPts val="1200"/>
              </a:spcBef>
            </a:pPr>
            <a:r>
              <a:rPr lang="en-US" sz="1800" b="0" i="1" kern="1200" dirty="0">
                <a:solidFill>
                  <a:srgbClr val="349D96"/>
                </a:solidFill>
                <a:latin typeface="+mn-lt"/>
                <a:ea typeface="+mn-ea"/>
                <a:cs typeface="+mn-cs"/>
              </a:rPr>
              <a:t>Initiatives</a:t>
            </a:r>
            <a:endParaRPr lang="en-US" sz="1800" dirty="0">
              <a:solidFill>
                <a:srgbClr val="349D96"/>
              </a:solidFill>
              <a:latin typeface="+mn-lt"/>
            </a:endParaRPr>
          </a:p>
          <a:p>
            <a:pPr marL="0" algn="ctr" defTabSz="914400" rtl="0" eaLnBrk="1" latinLnBrk="0" hangingPunct="1">
              <a:spcBef>
                <a:spcPts val="1200"/>
              </a:spcBef>
            </a:pPr>
            <a:r>
              <a:rPr lang="en-US" sz="1250" b="0" i="0" kern="1200" dirty="0">
                <a:solidFill>
                  <a:schemeClr val="tx1"/>
                </a:solidFill>
                <a:latin typeface="+mn-lt"/>
                <a:ea typeface="+mn-ea"/>
                <a:cs typeface="+mn-cs"/>
              </a:rPr>
              <a:t>Tobacco 21</a:t>
            </a:r>
          </a:p>
          <a:p>
            <a:pPr marL="0" marR="0" lvl="0" indent="0" algn="ctr" defTabSz="914400" rtl="0" eaLnBrk="1" fontAlgn="auto" latinLnBrk="0" hangingPunct="1">
              <a:lnSpc>
                <a:spcPct val="100000"/>
              </a:lnSpc>
              <a:spcBef>
                <a:spcPts val="600"/>
              </a:spcBef>
              <a:spcAft>
                <a:spcPts val="0"/>
              </a:spcAft>
              <a:buClrTx/>
              <a:buSzTx/>
              <a:buFontTx/>
              <a:buNone/>
              <a:tabLst/>
              <a:defRPr/>
            </a:pPr>
            <a:r>
              <a:rPr lang="en-US" sz="1250" b="0" i="0" kern="1200" dirty="0">
                <a:solidFill>
                  <a:schemeClr val="tx1"/>
                </a:solidFill>
                <a:latin typeface="+mn-lt"/>
                <a:ea typeface="+mn-ea"/>
                <a:cs typeface="+mn-cs"/>
              </a:rPr>
              <a:t>Immunization Rates</a:t>
            </a:r>
          </a:p>
          <a:p>
            <a:pPr marL="0" algn="ctr" defTabSz="914400" rtl="0" eaLnBrk="1" latinLnBrk="0" hangingPunct="1">
              <a:spcBef>
                <a:spcPts val="600"/>
              </a:spcBef>
            </a:pPr>
            <a:r>
              <a:rPr lang="en-US" sz="1250" b="0" i="0" kern="1200" dirty="0">
                <a:solidFill>
                  <a:schemeClr val="tx1"/>
                </a:solidFill>
                <a:latin typeface="+mn-lt"/>
                <a:ea typeface="+mn-ea"/>
                <a:cs typeface="+mn-cs"/>
              </a:rPr>
              <a:t>Family Planning (Title X)</a:t>
            </a:r>
          </a:p>
          <a:p>
            <a:pPr marL="0" algn="ctr" defTabSz="914400" rtl="0" eaLnBrk="1" latinLnBrk="0" hangingPunct="1">
              <a:spcBef>
                <a:spcPts val="600"/>
              </a:spcBef>
            </a:pPr>
            <a:r>
              <a:rPr lang="en-US" sz="1250" b="0" i="0" kern="1200" dirty="0">
                <a:solidFill>
                  <a:schemeClr val="tx1"/>
                </a:solidFill>
                <a:latin typeface="+mn-lt"/>
                <a:ea typeface="+mn-ea"/>
                <a:cs typeface="+mn-cs"/>
              </a:rPr>
              <a:t>Marijuana Prevention</a:t>
            </a:r>
          </a:p>
        </p:txBody>
      </p:sp>
      <p:sp>
        <p:nvSpPr>
          <p:cNvPr id="52" name="TextBox 51"/>
          <p:cNvSpPr txBox="1"/>
          <p:nvPr userDrawn="1"/>
        </p:nvSpPr>
        <p:spPr>
          <a:xfrm>
            <a:off x="3057003" y="4393629"/>
            <a:ext cx="2998107" cy="1892826"/>
          </a:xfrm>
          <a:prstGeom prst="rect">
            <a:avLst/>
          </a:prstGeom>
          <a:noFill/>
          <a:ln>
            <a:noFill/>
          </a:ln>
        </p:spPr>
        <p:txBody>
          <a:bodyPr wrap="square" rtlCol="0">
            <a:spAutoFit/>
          </a:bodyPr>
          <a:lstStyle/>
          <a:p>
            <a:pPr marL="173038" lvl="0" indent="0" algn="ctr" defTabSz="914400" rtl="0" eaLnBrk="1" latinLnBrk="0" hangingPunct="1">
              <a:lnSpc>
                <a:spcPct val="90000"/>
              </a:lnSpc>
              <a:buClr>
                <a:srgbClr val="57B6AF"/>
              </a:buClr>
              <a:buFont typeface="Arial" panose="020B0604020202020204" pitchFamily="34" charset="0"/>
              <a:buNone/>
            </a:pPr>
            <a:r>
              <a:rPr lang="en-US" sz="1500" b="1" kern="1200" dirty="0">
                <a:solidFill>
                  <a:schemeClr val="tx1"/>
                </a:solidFill>
                <a:latin typeface="+mn-lt"/>
                <a:ea typeface="+mn-ea"/>
                <a:cs typeface="+mn-cs"/>
              </a:rPr>
              <a:t>Environmental</a:t>
            </a:r>
          </a:p>
          <a:p>
            <a:pPr marL="173038" lvl="0" indent="0" algn="ctr" defTabSz="914400" rtl="0" eaLnBrk="1" latinLnBrk="0" hangingPunct="1">
              <a:lnSpc>
                <a:spcPct val="90000"/>
              </a:lnSpc>
              <a:buClr>
                <a:srgbClr val="57B6AF"/>
              </a:buClr>
              <a:buFont typeface="Arial" panose="020B0604020202020204" pitchFamily="34" charset="0"/>
              <a:buNone/>
            </a:pPr>
            <a:r>
              <a:rPr lang="en-US" sz="1500" b="1" kern="1200" dirty="0">
                <a:solidFill>
                  <a:schemeClr val="tx1"/>
                </a:solidFill>
                <a:latin typeface="+mn-lt"/>
                <a:ea typeface="+mn-ea"/>
                <a:cs typeface="+mn-cs"/>
              </a:rPr>
              <a:t>Public Health</a:t>
            </a:r>
          </a:p>
          <a:p>
            <a:pPr algn="ctr">
              <a:spcBef>
                <a:spcPts val="1200"/>
              </a:spcBef>
            </a:pPr>
            <a:r>
              <a:rPr lang="en-US" sz="1800" b="0" i="1" kern="1200" dirty="0">
                <a:solidFill>
                  <a:srgbClr val="349D96"/>
                </a:solidFill>
                <a:latin typeface="+mn-lt"/>
                <a:ea typeface="+mn-ea"/>
                <a:cs typeface="+mn-cs"/>
              </a:rPr>
              <a:t>Initiatives</a:t>
            </a:r>
            <a:endParaRPr lang="en-US" sz="1800" dirty="0">
              <a:solidFill>
                <a:srgbClr val="349D96"/>
              </a:solidFill>
              <a:latin typeface="+mn-lt"/>
            </a:endParaRPr>
          </a:p>
          <a:p>
            <a:pPr algn="ctr">
              <a:spcBef>
                <a:spcPts val="1200"/>
              </a:spcBef>
            </a:pPr>
            <a:r>
              <a:rPr lang="en-US" sz="1250" b="0" i="0" kern="1200" dirty="0">
                <a:solidFill>
                  <a:schemeClr val="tx1"/>
                </a:solidFill>
                <a:latin typeface="+mn-lt"/>
                <a:ea typeface="+mn-ea"/>
                <a:cs typeface="+mn-cs"/>
              </a:rPr>
              <a:t>Puget</a:t>
            </a:r>
            <a:r>
              <a:rPr lang="en-US" sz="1250" b="0" i="0" kern="1200" baseline="0" dirty="0">
                <a:solidFill>
                  <a:schemeClr val="tx1"/>
                </a:solidFill>
                <a:latin typeface="+mn-lt"/>
                <a:ea typeface="+mn-ea"/>
                <a:cs typeface="+mn-cs"/>
              </a:rPr>
              <a:t> Sound Cleanup</a:t>
            </a:r>
            <a:endParaRPr lang="en-US" sz="1250" b="0" i="0" kern="1200" dirty="0">
              <a:solidFill>
                <a:schemeClr val="tx1"/>
              </a:solidFill>
              <a:latin typeface="+mn-lt"/>
              <a:ea typeface="+mn-ea"/>
              <a:cs typeface="+mn-cs"/>
            </a:endParaRPr>
          </a:p>
          <a:p>
            <a:pPr algn="ctr">
              <a:spcBef>
                <a:spcPts val="600"/>
              </a:spcBef>
            </a:pPr>
            <a:r>
              <a:rPr lang="en-US" sz="1250" b="0" i="0" kern="1200" dirty="0">
                <a:solidFill>
                  <a:schemeClr val="tx1"/>
                </a:solidFill>
                <a:latin typeface="+mn-lt"/>
                <a:ea typeface="+mn-ea"/>
                <a:cs typeface="+mn-cs"/>
              </a:rPr>
              <a:t> PFAS</a:t>
            </a:r>
          </a:p>
          <a:p>
            <a:pPr algn="ctr">
              <a:spcBef>
                <a:spcPts val="600"/>
              </a:spcBef>
            </a:pPr>
            <a:r>
              <a:rPr lang="en-US" sz="1250" b="0" i="0" kern="1200" dirty="0">
                <a:solidFill>
                  <a:schemeClr val="tx1"/>
                </a:solidFill>
                <a:latin typeface="+mn-lt"/>
                <a:ea typeface="+mn-ea"/>
                <a:cs typeface="+mn-cs"/>
              </a:rPr>
              <a:t> Pesticide Exposures</a:t>
            </a:r>
          </a:p>
        </p:txBody>
      </p:sp>
      <p:sp>
        <p:nvSpPr>
          <p:cNvPr id="53" name="TextBox 52"/>
          <p:cNvSpPr txBox="1"/>
          <p:nvPr userDrawn="1"/>
        </p:nvSpPr>
        <p:spPr>
          <a:xfrm>
            <a:off x="9125794" y="4394914"/>
            <a:ext cx="3066207" cy="2169825"/>
          </a:xfrm>
          <a:prstGeom prst="rect">
            <a:avLst/>
          </a:prstGeom>
          <a:noFill/>
          <a:ln>
            <a:noFill/>
          </a:ln>
        </p:spPr>
        <p:txBody>
          <a:bodyPr wrap="square" rtlCol="0">
            <a:spAutoFit/>
          </a:bodyPr>
          <a:lstStyle/>
          <a:p>
            <a:pPr marL="173038" lvl="0" indent="0" algn="ctr" defTabSz="914400" rtl="0" eaLnBrk="1" latinLnBrk="0" hangingPunct="1">
              <a:lnSpc>
                <a:spcPct val="90000"/>
              </a:lnSpc>
              <a:buClr>
                <a:srgbClr val="57B6AF"/>
              </a:buClr>
              <a:buFont typeface="Arial" panose="020B0604020202020204" pitchFamily="34" charset="0"/>
              <a:buNone/>
            </a:pPr>
            <a:r>
              <a:rPr lang="en-US" sz="1500" b="1" kern="1200" dirty="0">
                <a:solidFill>
                  <a:schemeClr val="tx1"/>
                </a:solidFill>
                <a:latin typeface="+mn-lt"/>
                <a:ea typeface="+mn-ea"/>
                <a:cs typeface="+mn-cs"/>
              </a:rPr>
              <a:t>Health Systems</a:t>
            </a:r>
          </a:p>
          <a:p>
            <a:pPr marL="173038" lvl="0" indent="0" algn="ctr" defTabSz="914400" rtl="0" eaLnBrk="1" latinLnBrk="0" hangingPunct="1">
              <a:lnSpc>
                <a:spcPct val="90000"/>
              </a:lnSpc>
              <a:buClr>
                <a:srgbClr val="57B6AF"/>
              </a:buClr>
              <a:buFont typeface="Arial" panose="020B0604020202020204" pitchFamily="34" charset="0"/>
              <a:buNone/>
            </a:pPr>
            <a:r>
              <a:rPr lang="en-US" sz="1500" b="1" kern="1200" dirty="0">
                <a:solidFill>
                  <a:schemeClr val="tx1"/>
                </a:solidFill>
                <a:latin typeface="+mn-lt"/>
                <a:ea typeface="+mn-ea"/>
                <a:cs typeface="+mn-cs"/>
              </a:rPr>
              <a:t>Quality Assurance</a:t>
            </a:r>
          </a:p>
          <a:p>
            <a:pPr algn="ctr">
              <a:spcBef>
                <a:spcPts val="1200"/>
              </a:spcBef>
            </a:pPr>
            <a:r>
              <a:rPr lang="en-US" sz="1800" b="0" i="1" kern="1200" dirty="0">
                <a:solidFill>
                  <a:srgbClr val="349D96"/>
                </a:solidFill>
                <a:latin typeface="+mn-lt"/>
                <a:ea typeface="+mn-ea"/>
                <a:cs typeface="+mn-cs"/>
              </a:rPr>
              <a:t>Initiatives</a:t>
            </a:r>
            <a:endParaRPr lang="en-US" sz="1800" dirty="0">
              <a:solidFill>
                <a:srgbClr val="349D96"/>
              </a:solidFill>
              <a:latin typeface="+mn-lt"/>
            </a:endParaRPr>
          </a:p>
          <a:p>
            <a:pPr marL="0" algn="ctr" defTabSz="914400" rtl="0" eaLnBrk="1" latinLnBrk="0" hangingPunct="1">
              <a:spcBef>
                <a:spcPts val="1200"/>
              </a:spcBef>
            </a:pPr>
            <a:r>
              <a:rPr lang="en-US" sz="1250" b="0" i="0" kern="1200" dirty="0">
                <a:solidFill>
                  <a:schemeClr val="tx1"/>
                </a:solidFill>
                <a:latin typeface="+mn-lt"/>
                <a:ea typeface="+mn-ea"/>
                <a:cs typeface="+mn-cs"/>
              </a:rPr>
              <a:t>Opioids</a:t>
            </a:r>
          </a:p>
          <a:p>
            <a:pPr marL="0" algn="ctr" defTabSz="914400" rtl="0" eaLnBrk="1" latinLnBrk="0" hangingPunct="1">
              <a:spcBef>
                <a:spcPts val="600"/>
              </a:spcBef>
            </a:pPr>
            <a:r>
              <a:rPr lang="en-US" sz="1250" b="0" i="0" kern="1200" dirty="0">
                <a:solidFill>
                  <a:schemeClr val="tx1"/>
                </a:solidFill>
                <a:latin typeface="+mn-lt"/>
                <a:ea typeface="+mn-ea"/>
                <a:cs typeface="+mn-cs"/>
              </a:rPr>
              <a:t>Behavioral Health Integration </a:t>
            </a:r>
          </a:p>
          <a:p>
            <a:pPr marL="0" algn="ctr" defTabSz="914400" rtl="0" eaLnBrk="1" latinLnBrk="0" hangingPunct="1">
              <a:spcBef>
                <a:spcPts val="600"/>
              </a:spcBef>
            </a:pPr>
            <a:r>
              <a:rPr lang="en-US" sz="1250" b="0" i="0" kern="1200" dirty="0">
                <a:solidFill>
                  <a:schemeClr val="tx1"/>
                </a:solidFill>
                <a:latin typeface="+mn-lt"/>
                <a:ea typeface="+mn-ea"/>
                <a:cs typeface="+mn-cs"/>
              </a:rPr>
              <a:t>Certificate of Need</a:t>
            </a:r>
          </a:p>
          <a:p>
            <a:pPr marL="0" algn="ctr" defTabSz="914400" rtl="0" eaLnBrk="1" latinLnBrk="0" hangingPunct="1">
              <a:spcBef>
                <a:spcPts val="600"/>
              </a:spcBef>
            </a:pPr>
            <a:r>
              <a:rPr lang="en-US" sz="1250" b="0" i="0" kern="1200" dirty="0">
                <a:solidFill>
                  <a:schemeClr val="tx1"/>
                </a:solidFill>
                <a:latin typeface="+mn-lt"/>
                <a:ea typeface="+mn-ea"/>
                <a:cs typeface="+mn-cs"/>
              </a:rPr>
              <a:t> Health Professions</a:t>
            </a:r>
          </a:p>
        </p:txBody>
      </p:sp>
      <p:pic>
        <p:nvPicPr>
          <p:cNvPr id="12" name="Picture 11"/>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9125794" y="1845773"/>
            <a:ext cx="3066207" cy="2325898"/>
          </a:xfrm>
          <a:prstGeom prst="rect">
            <a:avLst/>
          </a:prstGeom>
          <a:effectLst/>
        </p:spPr>
      </p:pic>
      <p:sp>
        <p:nvSpPr>
          <p:cNvPr id="13" name="Title 1"/>
          <p:cNvSpPr>
            <a:spLocks noGrp="1"/>
          </p:cNvSpPr>
          <p:nvPr>
            <p:ph type="title" hasCustomPrompt="1"/>
          </p:nvPr>
        </p:nvSpPr>
        <p:spPr>
          <a:xfrm>
            <a:off x="-9236" y="671965"/>
            <a:ext cx="12192000" cy="494092"/>
          </a:xfrm>
        </p:spPr>
        <p:txBody>
          <a:bodyPr anchor="t"/>
          <a:lstStyle>
            <a:lvl1pPr>
              <a:defRPr lang="en-US" sz="4400" kern="1200" baseline="0" dirty="0">
                <a:solidFill>
                  <a:schemeClr val="tx1"/>
                </a:solidFill>
                <a:latin typeface="Century Gothic" panose="020B0502020202020204" pitchFamily="34" charset="0"/>
              </a:defRPr>
            </a:lvl1pPr>
          </a:lstStyle>
          <a:p>
            <a:pPr lvl="0" algn="ctr"/>
            <a:r>
              <a:rPr lang="en-US" sz="3000" kern="1200" baseline="0" dirty="0">
                <a:solidFill>
                  <a:schemeClr val="tx1"/>
                </a:solidFill>
                <a:latin typeface="Century Gothic" panose="020B0502020202020204" pitchFamily="34" charset="0"/>
                <a:ea typeface="+mn-ea"/>
                <a:cs typeface="+mn-cs"/>
              </a:rPr>
              <a:t>Department of Health</a:t>
            </a:r>
          </a:p>
        </p:txBody>
      </p:sp>
    </p:spTree>
    <p:extLst>
      <p:ext uri="{BB962C8B-B14F-4D97-AF65-F5344CB8AC3E}">
        <p14:creationId xmlns:p14="http://schemas.microsoft.com/office/powerpoint/2010/main" val="27051545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Web Screensho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49596" y="1687649"/>
            <a:ext cx="6177933" cy="3590095"/>
          </a:xfrm>
          <a:prstGeom prst="rect">
            <a:avLst/>
          </a:prstGeom>
          <a:effectLst>
            <a:outerShdw blurRad="50800" dist="38100" dir="2700000" algn="tl" rotWithShape="0">
              <a:prstClr val="black">
                <a:alpha val="40000"/>
              </a:prstClr>
            </a:outerShdw>
          </a:effectLst>
        </p:spPr>
      </p:pic>
      <p:sp>
        <p:nvSpPr>
          <p:cNvPr id="10" name="Text Placeholder 2"/>
          <p:cNvSpPr>
            <a:spLocks noGrp="1"/>
          </p:cNvSpPr>
          <p:nvPr>
            <p:ph type="body" sz="quarter" idx="11" hasCustomPrompt="1"/>
          </p:nvPr>
        </p:nvSpPr>
        <p:spPr>
          <a:xfrm>
            <a:off x="912371" y="2638651"/>
            <a:ext cx="4168236" cy="1035403"/>
          </a:xfrm>
        </p:spPr>
        <p:txBody>
          <a:bodyPr>
            <a:noAutofit/>
          </a:bodyPr>
          <a:lstStyle>
            <a:lvl1pPr marL="0" indent="0">
              <a:buNone/>
              <a:defRPr sz="220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dirty="0"/>
              <a:t>Text…</a:t>
            </a:r>
          </a:p>
        </p:txBody>
      </p:sp>
      <p:sp>
        <p:nvSpPr>
          <p:cNvPr id="11" name="Text Placeholder 3"/>
          <p:cNvSpPr>
            <a:spLocks noGrp="1"/>
          </p:cNvSpPr>
          <p:nvPr>
            <p:ph type="body" sz="half" idx="10" hasCustomPrompt="1"/>
          </p:nvPr>
        </p:nvSpPr>
        <p:spPr>
          <a:xfrm>
            <a:off x="912370" y="3691263"/>
            <a:ext cx="4168237" cy="2412422"/>
          </a:xfrm>
        </p:spPr>
        <p:txBody>
          <a:bodyPr>
            <a:noAutofit/>
          </a:bodyPr>
          <a:lstStyle>
            <a:lvl1pPr marL="0" indent="0">
              <a:buNone/>
              <a:defRPr sz="20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Text…</a:t>
            </a:r>
          </a:p>
        </p:txBody>
      </p:sp>
      <p:sp>
        <p:nvSpPr>
          <p:cNvPr id="13" name="Picture Placeholder 14"/>
          <p:cNvSpPr>
            <a:spLocks noGrp="1"/>
          </p:cNvSpPr>
          <p:nvPr>
            <p:ph type="pic" sz="quarter" idx="12"/>
          </p:nvPr>
        </p:nvSpPr>
        <p:spPr>
          <a:xfrm>
            <a:off x="5626101" y="1876425"/>
            <a:ext cx="5219700" cy="2324100"/>
          </a:xfrm>
        </p:spPr>
        <p:txBody>
          <a:bodyPr/>
          <a:lstStyle>
            <a:lvl1pPr marL="0" indent="0">
              <a:buNone/>
              <a:defRPr>
                <a:latin typeface="+mn-lt"/>
              </a:defRPr>
            </a:lvl1pPr>
          </a:lstStyle>
          <a:p>
            <a:r>
              <a:rPr lang="en-US" dirty="0"/>
              <a:t>Click icon to add picture</a:t>
            </a:r>
          </a:p>
        </p:txBody>
      </p:sp>
      <p:sp>
        <p:nvSpPr>
          <p:cNvPr id="14" name="TextBox 13"/>
          <p:cNvSpPr txBox="1"/>
          <p:nvPr userDrawn="1"/>
        </p:nvSpPr>
        <p:spPr>
          <a:xfrm>
            <a:off x="0" y="6318775"/>
            <a:ext cx="12192000" cy="369332"/>
          </a:xfrm>
          <a:prstGeom prst="rect">
            <a:avLst/>
          </a:prstGeom>
          <a:noFill/>
        </p:spPr>
        <p:txBody>
          <a:bodyPr wrap="square" rtlCol="0">
            <a:spAutoFit/>
          </a:bodyPr>
          <a:lstStyle/>
          <a:p>
            <a:pPr algn="ctr"/>
            <a:r>
              <a:rPr lang="en-US" sz="1800" dirty="0">
                <a:solidFill>
                  <a:srgbClr val="349D96"/>
                </a:solidFill>
                <a:latin typeface="Century Gothic" panose="020B0502020202020204" pitchFamily="34" charset="0"/>
              </a:rPr>
              <a:t>Washington State Department of Health</a:t>
            </a:r>
            <a:r>
              <a:rPr lang="en-US" sz="1800" baseline="0" dirty="0">
                <a:solidFill>
                  <a:srgbClr val="349D96"/>
                </a:solidFill>
                <a:latin typeface="Century Gothic" panose="020B0502020202020204" pitchFamily="34" charset="0"/>
              </a:rPr>
              <a:t> </a:t>
            </a:r>
            <a:r>
              <a:rPr lang="en-US" sz="1800" dirty="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t>‹#›</a:t>
            </a:fld>
            <a:endParaRPr lang="en-US" sz="1800" dirty="0">
              <a:solidFill>
                <a:schemeClr val="tx1"/>
              </a:solidFill>
              <a:latin typeface="Century Gothic" panose="020B0502020202020204" pitchFamily="34" charset="0"/>
            </a:endParaRPr>
          </a:p>
        </p:txBody>
      </p:sp>
      <p:sp>
        <p:nvSpPr>
          <p:cNvPr id="12" name="Title 1"/>
          <p:cNvSpPr>
            <a:spLocks noGrp="1"/>
          </p:cNvSpPr>
          <p:nvPr>
            <p:ph type="title" hasCustomPrompt="1"/>
          </p:nvPr>
        </p:nvSpPr>
        <p:spPr>
          <a:xfrm>
            <a:off x="912371" y="1643611"/>
            <a:ext cx="4168237" cy="852471"/>
          </a:xfrm>
        </p:spPr>
        <p:txBody>
          <a:bodyPr anchor="t">
            <a:normAutofit/>
          </a:bodyPr>
          <a:lstStyle>
            <a:lvl1pPr>
              <a:defRPr sz="3000"/>
            </a:lvl1pPr>
          </a:lstStyle>
          <a:p>
            <a:pPr lvl="0"/>
            <a:r>
              <a:rPr lang="en-US" dirty="0"/>
              <a:t>Web Presence Screenshot</a:t>
            </a:r>
          </a:p>
        </p:txBody>
      </p:sp>
    </p:spTree>
    <p:extLst>
      <p:ext uri="{BB962C8B-B14F-4D97-AF65-F5344CB8AC3E}">
        <p14:creationId xmlns:p14="http://schemas.microsoft.com/office/powerpoint/2010/main" val="14610510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Web Addres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49596" y="1687649"/>
            <a:ext cx="6177933" cy="3590095"/>
          </a:xfrm>
          <a:prstGeom prst="rect">
            <a:avLst/>
          </a:prstGeom>
          <a:effectLst/>
        </p:spPr>
      </p:pic>
      <p:sp>
        <p:nvSpPr>
          <p:cNvPr id="14" name="Text Placeholder 2"/>
          <p:cNvSpPr>
            <a:spLocks noGrp="1"/>
          </p:cNvSpPr>
          <p:nvPr>
            <p:ph type="body" sz="quarter" idx="12" hasCustomPrompt="1"/>
          </p:nvPr>
        </p:nvSpPr>
        <p:spPr>
          <a:xfrm>
            <a:off x="5651501" y="2833688"/>
            <a:ext cx="5168900" cy="557212"/>
          </a:xfrm>
        </p:spPr>
        <p:txBody>
          <a:bodyPr>
            <a:noAutofit/>
          </a:bodyPr>
          <a:lstStyle>
            <a:lvl1pPr marL="0" indent="0" algn="ctr">
              <a:buNone/>
              <a:defRPr sz="2800">
                <a:solidFill>
                  <a:schemeClr val="tx1"/>
                </a:solidFill>
              </a:defRPr>
            </a:lvl1pPr>
            <a:lvl2pPr marL="280988" indent="0">
              <a:buNone/>
              <a:defRPr/>
            </a:lvl2pPr>
            <a:lvl3pPr marL="519113" indent="0">
              <a:buNone/>
              <a:defRPr/>
            </a:lvl3pPr>
            <a:lvl4pPr marL="747713" indent="0">
              <a:buNone/>
              <a:defRPr/>
            </a:lvl4pPr>
            <a:lvl5pPr marL="741363" indent="0">
              <a:buNone/>
              <a:defRPr/>
            </a:lvl5pPr>
          </a:lstStyle>
          <a:p>
            <a:pPr lvl="0"/>
            <a:r>
              <a:rPr lang="en-US" dirty="0"/>
              <a:t>www.doh.wa.gov</a:t>
            </a:r>
          </a:p>
        </p:txBody>
      </p:sp>
      <p:sp>
        <p:nvSpPr>
          <p:cNvPr id="10" name="Text Placeholder 2"/>
          <p:cNvSpPr>
            <a:spLocks noGrp="1"/>
          </p:cNvSpPr>
          <p:nvPr>
            <p:ph type="body" sz="quarter" idx="11" hasCustomPrompt="1"/>
          </p:nvPr>
        </p:nvSpPr>
        <p:spPr>
          <a:xfrm>
            <a:off x="912371" y="2638651"/>
            <a:ext cx="4168236" cy="1035403"/>
          </a:xfrm>
        </p:spPr>
        <p:txBody>
          <a:bodyPr>
            <a:noAutofit/>
          </a:bodyPr>
          <a:lstStyle>
            <a:lvl1pPr marL="0" indent="0">
              <a:buNone/>
              <a:defRPr sz="220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dirty="0"/>
              <a:t>Text…</a:t>
            </a:r>
          </a:p>
        </p:txBody>
      </p:sp>
      <p:sp>
        <p:nvSpPr>
          <p:cNvPr id="11" name="Text Placeholder 3"/>
          <p:cNvSpPr>
            <a:spLocks noGrp="1"/>
          </p:cNvSpPr>
          <p:nvPr>
            <p:ph type="body" sz="half" idx="10" hasCustomPrompt="1"/>
          </p:nvPr>
        </p:nvSpPr>
        <p:spPr>
          <a:xfrm>
            <a:off x="912370" y="3691263"/>
            <a:ext cx="4168237" cy="2412422"/>
          </a:xfrm>
        </p:spPr>
        <p:txBody>
          <a:bodyPr>
            <a:noAutofit/>
          </a:bodyPr>
          <a:lstStyle>
            <a:lvl1pPr marL="0" indent="0">
              <a:buNone/>
              <a:defRPr sz="20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Text…</a:t>
            </a:r>
          </a:p>
        </p:txBody>
      </p:sp>
      <p:sp>
        <p:nvSpPr>
          <p:cNvPr id="8" name="TextBox 7"/>
          <p:cNvSpPr txBox="1"/>
          <p:nvPr userDrawn="1"/>
        </p:nvSpPr>
        <p:spPr>
          <a:xfrm>
            <a:off x="0" y="6318775"/>
            <a:ext cx="12192000" cy="369332"/>
          </a:xfrm>
          <a:prstGeom prst="rect">
            <a:avLst/>
          </a:prstGeom>
          <a:noFill/>
        </p:spPr>
        <p:txBody>
          <a:bodyPr wrap="square" rtlCol="0">
            <a:spAutoFit/>
          </a:bodyPr>
          <a:lstStyle/>
          <a:p>
            <a:pPr algn="ctr"/>
            <a:r>
              <a:rPr lang="en-US" sz="1800" dirty="0">
                <a:solidFill>
                  <a:srgbClr val="349D96"/>
                </a:solidFill>
                <a:latin typeface="Century Gothic" panose="020B0502020202020204" pitchFamily="34" charset="0"/>
              </a:rPr>
              <a:t>Washington State Department of Health</a:t>
            </a:r>
            <a:r>
              <a:rPr lang="en-US" sz="1800" baseline="0" dirty="0">
                <a:solidFill>
                  <a:srgbClr val="349D96"/>
                </a:solidFill>
                <a:latin typeface="Century Gothic" panose="020B0502020202020204" pitchFamily="34" charset="0"/>
              </a:rPr>
              <a:t> </a:t>
            </a:r>
            <a:r>
              <a:rPr lang="en-US" sz="1800" dirty="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t>‹#›</a:t>
            </a:fld>
            <a:endParaRPr lang="en-US" sz="1800" dirty="0">
              <a:solidFill>
                <a:schemeClr val="tx1"/>
              </a:solidFill>
              <a:latin typeface="Century Gothic" panose="020B0502020202020204" pitchFamily="34" charset="0"/>
            </a:endParaRPr>
          </a:p>
        </p:txBody>
      </p:sp>
      <p:sp>
        <p:nvSpPr>
          <p:cNvPr id="12" name="Title 1"/>
          <p:cNvSpPr>
            <a:spLocks noGrp="1"/>
          </p:cNvSpPr>
          <p:nvPr>
            <p:ph type="title" hasCustomPrompt="1"/>
          </p:nvPr>
        </p:nvSpPr>
        <p:spPr>
          <a:xfrm>
            <a:off x="901965" y="1643611"/>
            <a:ext cx="4178643" cy="852471"/>
          </a:xfrm>
        </p:spPr>
        <p:txBody>
          <a:bodyPr anchor="t">
            <a:normAutofit/>
          </a:bodyPr>
          <a:lstStyle>
            <a:lvl1pPr>
              <a:defRPr sz="3000"/>
            </a:lvl1pPr>
          </a:lstStyle>
          <a:p>
            <a:pPr lvl="0"/>
            <a:r>
              <a:rPr lang="en-US" dirty="0"/>
              <a:t>Web Presence Address</a:t>
            </a:r>
          </a:p>
        </p:txBody>
      </p:sp>
    </p:spTree>
    <p:extLst>
      <p:ext uri="{BB962C8B-B14F-4D97-AF65-F5344CB8AC3E}">
        <p14:creationId xmlns:p14="http://schemas.microsoft.com/office/powerpoint/2010/main" val="95043609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iPad for Large Screen Shots">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01147" y="683166"/>
            <a:ext cx="10820111" cy="5457268"/>
          </a:xfrm>
          <a:prstGeom prst="rect">
            <a:avLst/>
          </a:prstGeom>
        </p:spPr>
      </p:pic>
      <p:sp>
        <p:nvSpPr>
          <p:cNvPr id="8" name="Picture Placeholder 14"/>
          <p:cNvSpPr>
            <a:spLocks noGrp="1"/>
          </p:cNvSpPr>
          <p:nvPr>
            <p:ph type="pic" sz="quarter" idx="12"/>
          </p:nvPr>
        </p:nvSpPr>
        <p:spPr>
          <a:xfrm>
            <a:off x="1945531" y="966282"/>
            <a:ext cx="8482519" cy="4876800"/>
          </a:xfrm>
        </p:spPr>
        <p:txBody>
          <a:bodyPr/>
          <a:lstStyle>
            <a:lvl1pPr marL="0" indent="0">
              <a:buNone/>
              <a:defRPr>
                <a:latin typeface="+mn-lt"/>
              </a:defRPr>
            </a:lvl1pPr>
          </a:lstStyle>
          <a:p>
            <a:r>
              <a:rPr lang="en-US" dirty="0"/>
              <a:t>Click icon to add picture</a:t>
            </a:r>
          </a:p>
        </p:txBody>
      </p:sp>
      <p:sp>
        <p:nvSpPr>
          <p:cNvPr id="6" name="TextBox 5"/>
          <p:cNvSpPr txBox="1"/>
          <p:nvPr userDrawn="1"/>
        </p:nvSpPr>
        <p:spPr>
          <a:xfrm>
            <a:off x="0" y="6318775"/>
            <a:ext cx="12192000" cy="369332"/>
          </a:xfrm>
          <a:prstGeom prst="rect">
            <a:avLst/>
          </a:prstGeom>
          <a:noFill/>
        </p:spPr>
        <p:txBody>
          <a:bodyPr wrap="square" rtlCol="0">
            <a:spAutoFit/>
          </a:bodyPr>
          <a:lstStyle/>
          <a:p>
            <a:pPr algn="ctr"/>
            <a:r>
              <a:rPr lang="en-US" sz="1800" dirty="0">
                <a:solidFill>
                  <a:srgbClr val="349D96"/>
                </a:solidFill>
                <a:latin typeface="Century Gothic" panose="020B0502020202020204" pitchFamily="34" charset="0"/>
              </a:rPr>
              <a:t>Washington State Department of Health</a:t>
            </a:r>
            <a:r>
              <a:rPr lang="en-US" sz="1800" baseline="0" dirty="0">
                <a:solidFill>
                  <a:srgbClr val="349D96"/>
                </a:solidFill>
                <a:latin typeface="Century Gothic" panose="020B0502020202020204" pitchFamily="34" charset="0"/>
              </a:rPr>
              <a:t> </a:t>
            </a:r>
            <a:r>
              <a:rPr lang="en-US" sz="1800" dirty="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t>‹#›</a:t>
            </a:fld>
            <a:endParaRPr lang="en-US" sz="1800"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219105228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Mobile Screenshot">
    <p:spTree>
      <p:nvGrpSpPr>
        <p:cNvPr id="1" name=""/>
        <p:cNvGrpSpPr/>
        <p:nvPr/>
      </p:nvGrpSpPr>
      <p:grpSpPr>
        <a:xfrm>
          <a:off x="0" y="0"/>
          <a:ext cx="0" cy="0"/>
          <a:chOff x="0" y="0"/>
          <a:chExt cx="0" cy="0"/>
        </a:xfrm>
      </p:grpSpPr>
      <p:sp>
        <p:nvSpPr>
          <p:cNvPr id="17" name="Text Placeholder 2"/>
          <p:cNvSpPr>
            <a:spLocks noGrp="1"/>
          </p:cNvSpPr>
          <p:nvPr>
            <p:ph type="body" sz="quarter" idx="14" hasCustomPrompt="1"/>
          </p:nvPr>
        </p:nvSpPr>
        <p:spPr>
          <a:xfrm>
            <a:off x="912371" y="2295751"/>
            <a:ext cx="4534159" cy="1035403"/>
          </a:xfrm>
        </p:spPr>
        <p:txBody>
          <a:bodyPr>
            <a:noAutofit/>
          </a:bodyPr>
          <a:lstStyle>
            <a:lvl1pPr marL="0" indent="0">
              <a:buNone/>
              <a:defRPr sz="220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dirty="0"/>
              <a:t>Text…</a:t>
            </a:r>
          </a:p>
        </p:txBody>
      </p:sp>
      <p:sp>
        <p:nvSpPr>
          <p:cNvPr id="18" name="Text Placeholder 3"/>
          <p:cNvSpPr>
            <a:spLocks noGrp="1"/>
          </p:cNvSpPr>
          <p:nvPr>
            <p:ph type="body" sz="half" idx="15" hasCustomPrompt="1"/>
          </p:nvPr>
        </p:nvSpPr>
        <p:spPr>
          <a:xfrm>
            <a:off x="912369" y="3348363"/>
            <a:ext cx="4534160" cy="2412422"/>
          </a:xfrm>
        </p:spPr>
        <p:txBody>
          <a:bodyPr>
            <a:noAutofit/>
          </a:bodyPr>
          <a:lstStyle>
            <a:lvl1pPr marL="0" indent="0">
              <a:buNone/>
              <a:defRPr sz="20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Text…</a:t>
            </a:r>
          </a:p>
        </p:txBody>
      </p:sp>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017960" y="848633"/>
            <a:ext cx="3335565" cy="5102225"/>
          </a:xfrm>
          <a:prstGeom prst="rect">
            <a:avLst/>
          </a:prstGeom>
          <a:effectLst/>
        </p:spPr>
      </p:pic>
      <p:sp>
        <p:nvSpPr>
          <p:cNvPr id="9" name="Picture Placeholder 9"/>
          <p:cNvSpPr>
            <a:spLocks noGrp="1"/>
          </p:cNvSpPr>
          <p:nvPr>
            <p:ph type="pic" sz="quarter" idx="13"/>
          </p:nvPr>
        </p:nvSpPr>
        <p:spPr>
          <a:xfrm>
            <a:off x="7286173" y="1763486"/>
            <a:ext cx="2835123" cy="3302000"/>
          </a:xfrm>
        </p:spPr>
        <p:txBody>
          <a:bodyPr/>
          <a:lstStyle>
            <a:lvl1pPr marL="0" indent="0">
              <a:buNone/>
              <a:defRPr>
                <a:latin typeface="+mn-lt"/>
              </a:defRPr>
            </a:lvl1pPr>
          </a:lstStyle>
          <a:p>
            <a:r>
              <a:rPr lang="en-US" dirty="0"/>
              <a:t>Click icon to add picture</a:t>
            </a:r>
          </a:p>
        </p:txBody>
      </p:sp>
      <p:sp>
        <p:nvSpPr>
          <p:cNvPr id="11" name="TextBox 10"/>
          <p:cNvSpPr txBox="1"/>
          <p:nvPr userDrawn="1"/>
        </p:nvSpPr>
        <p:spPr>
          <a:xfrm>
            <a:off x="0" y="6318775"/>
            <a:ext cx="12192000" cy="369332"/>
          </a:xfrm>
          <a:prstGeom prst="rect">
            <a:avLst/>
          </a:prstGeom>
          <a:noFill/>
        </p:spPr>
        <p:txBody>
          <a:bodyPr wrap="square" rtlCol="0">
            <a:spAutoFit/>
          </a:bodyPr>
          <a:lstStyle/>
          <a:p>
            <a:pPr algn="ctr"/>
            <a:r>
              <a:rPr lang="en-US" sz="1800" dirty="0">
                <a:solidFill>
                  <a:srgbClr val="349D96"/>
                </a:solidFill>
                <a:latin typeface="Century Gothic" panose="020B0502020202020204" pitchFamily="34" charset="0"/>
              </a:rPr>
              <a:t>Washington State Department of Health</a:t>
            </a:r>
            <a:r>
              <a:rPr lang="en-US" sz="1800" baseline="0" dirty="0">
                <a:solidFill>
                  <a:srgbClr val="349D96"/>
                </a:solidFill>
                <a:latin typeface="Century Gothic" panose="020B0502020202020204" pitchFamily="34" charset="0"/>
              </a:rPr>
              <a:t> </a:t>
            </a:r>
            <a:r>
              <a:rPr lang="en-US" sz="1800" dirty="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t>‹#›</a:t>
            </a:fld>
            <a:endParaRPr lang="en-US" sz="1800" dirty="0">
              <a:solidFill>
                <a:schemeClr val="tx1"/>
              </a:solidFill>
              <a:latin typeface="Century Gothic" panose="020B0502020202020204" pitchFamily="34" charset="0"/>
            </a:endParaRPr>
          </a:p>
        </p:txBody>
      </p:sp>
      <p:sp>
        <p:nvSpPr>
          <p:cNvPr id="10" name="Title 1"/>
          <p:cNvSpPr>
            <a:spLocks noGrp="1"/>
          </p:cNvSpPr>
          <p:nvPr>
            <p:ph type="title" hasCustomPrompt="1"/>
          </p:nvPr>
        </p:nvSpPr>
        <p:spPr>
          <a:xfrm>
            <a:off x="912369" y="1300709"/>
            <a:ext cx="4534161" cy="869681"/>
          </a:xfrm>
        </p:spPr>
        <p:txBody>
          <a:bodyPr anchor="t">
            <a:normAutofit/>
          </a:bodyPr>
          <a:lstStyle>
            <a:lvl1pPr>
              <a:defRPr sz="3000"/>
            </a:lvl1pPr>
          </a:lstStyle>
          <a:p>
            <a:pPr lvl="0"/>
            <a:r>
              <a:rPr lang="en-US" dirty="0"/>
              <a:t>Mobile Presence Screenshot</a:t>
            </a:r>
          </a:p>
        </p:txBody>
      </p:sp>
    </p:spTree>
    <p:extLst>
      <p:ext uri="{BB962C8B-B14F-4D97-AF65-F5344CB8AC3E}">
        <p14:creationId xmlns:p14="http://schemas.microsoft.com/office/powerpoint/2010/main" val="353281210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Mobile Address">
    <p:spTree>
      <p:nvGrpSpPr>
        <p:cNvPr id="1" name=""/>
        <p:cNvGrpSpPr/>
        <p:nvPr/>
      </p:nvGrpSpPr>
      <p:grpSpPr>
        <a:xfrm>
          <a:off x="0" y="0"/>
          <a:ext cx="0" cy="0"/>
          <a:chOff x="0" y="0"/>
          <a:chExt cx="0" cy="0"/>
        </a:xfrm>
      </p:grpSpPr>
      <p:sp>
        <p:nvSpPr>
          <p:cNvPr id="17" name="Text Placeholder 2"/>
          <p:cNvSpPr>
            <a:spLocks noGrp="1"/>
          </p:cNvSpPr>
          <p:nvPr>
            <p:ph type="body" sz="quarter" idx="14" hasCustomPrompt="1"/>
          </p:nvPr>
        </p:nvSpPr>
        <p:spPr>
          <a:xfrm>
            <a:off x="912371" y="2295751"/>
            <a:ext cx="4534159" cy="1035403"/>
          </a:xfrm>
        </p:spPr>
        <p:txBody>
          <a:bodyPr>
            <a:noAutofit/>
          </a:bodyPr>
          <a:lstStyle>
            <a:lvl1pPr marL="0" indent="0">
              <a:buNone/>
              <a:defRPr sz="220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dirty="0"/>
              <a:t>Text…</a:t>
            </a:r>
          </a:p>
        </p:txBody>
      </p:sp>
      <p:sp>
        <p:nvSpPr>
          <p:cNvPr id="18" name="Text Placeholder 3"/>
          <p:cNvSpPr>
            <a:spLocks noGrp="1"/>
          </p:cNvSpPr>
          <p:nvPr>
            <p:ph type="body" sz="half" idx="15" hasCustomPrompt="1"/>
          </p:nvPr>
        </p:nvSpPr>
        <p:spPr>
          <a:xfrm>
            <a:off x="912369" y="3348363"/>
            <a:ext cx="4534160" cy="2412422"/>
          </a:xfrm>
        </p:spPr>
        <p:txBody>
          <a:bodyPr>
            <a:noAutofit/>
          </a:bodyPr>
          <a:lstStyle>
            <a:lvl1pPr marL="0" indent="0">
              <a:buNone/>
              <a:defRPr sz="20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Text…</a:t>
            </a:r>
          </a:p>
        </p:txBody>
      </p:sp>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017960" y="848633"/>
            <a:ext cx="3335565" cy="5102225"/>
          </a:xfrm>
          <a:prstGeom prst="rect">
            <a:avLst/>
          </a:prstGeom>
          <a:effectLst/>
        </p:spPr>
      </p:pic>
      <p:sp>
        <p:nvSpPr>
          <p:cNvPr id="9" name="Text Placeholder 2"/>
          <p:cNvSpPr>
            <a:spLocks noGrp="1"/>
          </p:cNvSpPr>
          <p:nvPr>
            <p:ph type="body" sz="quarter" idx="16" hasCustomPrompt="1"/>
          </p:nvPr>
        </p:nvSpPr>
        <p:spPr>
          <a:xfrm>
            <a:off x="7247061" y="3264478"/>
            <a:ext cx="2908300" cy="409575"/>
          </a:xfrm>
        </p:spPr>
        <p:txBody>
          <a:bodyPr>
            <a:normAutofit/>
          </a:bodyPr>
          <a:lstStyle>
            <a:lvl1pPr marL="0" indent="0" algn="ctr">
              <a:lnSpc>
                <a:spcPct val="100000"/>
              </a:lnSpc>
              <a:spcBef>
                <a:spcPts val="0"/>
              </a:spcBef>
              <a:buNone/>
              <a:defRPr sz="1800">
                <a:solidFill>
                  <a:schemeClr val="tx1"/>
                </a:solidFill>
              </a:defRPr>
            </a:lvl1pPr>
            <a:lvl2pPr marL="280988" indent="0">
              <a:buNone/>
              <a:defRPr/>
            </a:lvl2pPr>
            <a:lvl3pPr marL="519113" indent="0">
              <a:buNone/>
              <a:defRPr/>
            </a:lvl3pPr>
            <a:lvl4pPr marL="747713" indent="0">
              <a:buNone/>
              <a:defRPr/>
            </a:lvl4pPr>
            <a:lvl5pPr marL="741363" indent="0">
              <a:buNone/>
              <a:defRPr/>
            </a:lvl5pPr>
          </a:lstStyle>
          <a:p>
            <a:pPr lvl="0"/>
            <a:r>
              <a:rPr lang="en-US" dirty="0"/>
              <a:t>www.doh.wa.gov</a:t>
            </a:r>
          </a:p>
        </p:txBody>
      </p:sp>
      <p:sp>
        <p:nvSpPr>
          <p:cNvPr id="11" name="TextBox 10"/>
          <p:cNvSpPr txBox="1"/>
          <p:nvPr userDrawn="1"/>
        </p:nvSpPr>
        <p:spPr>
          <a:xfrm>
            <a:off x="0" y="6318775"/>
            <a:ext cx="12192000" cy="369332"/>
          </a:xfrm>
          <a:prstGeom prst="rect">
            <a:avLst/>
          </a:prstGeom>
          <a:noFill/>
        </p:spPr>
        <p:txBody>
          <a:bodyPr wrap="square" rtlCol="0">
            <a:spAutoFit/>
          </a:bodyPr>
          <a:lstStyle/>
          <a:p>
            <a:pPr algn="ctr"/>
            <a:r>
              <a:rPr lang="en-US" sz="1800" dirty="0">
                <a:solidFill>
                  <a:srgbClr val="349D96"/>
                </a:solidFill>
                <a:latin typeface="Century Gothic" panose="020B0502020202020204" pitchFamily="34" charset="0"/>
              </a:rPr>
              <a:t>Washington State Department</a:t>
            </a:r>
            <a:r>
              <a:rPr lang="en-US" sz="1800" baseline="0" dirty="0">
                <a:solidFill>
                  <a:srgbClr val="349D96"/>
                </a:solidFill>
                <a:latin typeface="Century Gothic" panose="020B0502020202020204" pitchFamily="34" charset="0"/>
              </a:rPr>
              <a:t> of Health </a:t>
            </a:r>
            <a:r>
              <a:rPr lang="en-US" sz="1800" dirty="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t>‹#›</a:t>
            </a:fld>
            <a:endParaRPr lang="en-US" sz="1800" dirty="0">
              <a:solidFill>
                <a:schemeClr val="tx1"/>
              </a:solidFill>
              <a:latin typeface="Century Gothic" panose="020B0502020202020204" pitchFamily="34" charset="0"/>
            </a:endParaRPr>
          </a:p>
        </p:txBody>
      </p:sp>
      <p:sp>
        <p:nvSpPr>
          <p:cNvPr id="10" name="Title 1"/>
          <p:cNvSpPr>
            <a:spLocks noGrp="1"/>
          </p:cNvSpPr>
          <p:nvPr>
            <p:ph type="title" hasCustomPrompt="1"/>
          </p:nvPr>
        </p:nvSpPr>
        <p:spPr>
          <a:xfrm>
            <a:off x="912369" y="1300710"/>
            <a:ext cx="4534161" cy="852471"/>
          </a:xfrm>
        </p:spPr>
        <p:txBody>
          <a:bodyPr anchor="t">
            <a:normAutofit/>
          </a:bodyPr>
          <a:lstStyle>
            <a:lvl1pPr>
              <a:defRPr sz="3000"/>
            </a:lvl1pPr>
          </a:lstStyle>
          <a:p>
            <a:pPr lvl="0"/>
            <a:r>
              <a:rPr lang="en-US" dirty="0"/>
              <a:t>Mobile Presence Address</a:t>
            </a:r>
          </a:p>
        </p:txBody>
      </p:sp>
    </p:spTree>
    <p:extLst>
      <p:ext uri="{BB962C8B-B14F-4D97-AF65-F5344CB8AC3E}">
        <p14:creationId xmlns:p14="http://schemas.microsoft.com/office/powerpoint/2010/main" val="296052618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Questions Slide">
    <p:spTree>
      <p:nvGrpSpPr>
        <p:cNvPr id="1" name=""/>
        <p:cNvGrpSpPr/>
        <p:nvPr/>
      </p:nvGrpSpPr>
      <p:grpSpPr>
        <a:xfrm>
          <a:off x="0" y="0"/>
          <a:ext cx="0" cy="0"/>
          <a:chOff x="0" y="0"/>
          <a:chExt cx="0" cy="0"/>
        </a:xfrm>
      </p:grpSpPr>
      <p:cxnSp>
        <p:nvCxnSpPr>
          <p:cNvPr id="6" name="Straight Connector 5"/>
          <p:cNvCxnSpPr/>
          <p:nvPr userDrawn="1"/>
        </p:nvCxnSpPr>
        <p:spPr>
          <a:xfrm flipV="1">
            <a:off x="5763752" y="3549372"/>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5" name="Title 1"/>
          <p:cNvSpPr>
            <a:spLocks noGrp="1"/>
          </p:cNvSpPr>
          <p:nvPr>
            <p:ph type="title" hasCustomPrompt="1"/>
          </p:nvPr>
        </p:nvSpPr>
        <p:spPr>
          <a:xfrm>
            <a:off x="-11901" y="2971335"/>
            <a:ext cx="12221524" cy="467387"/>
          </a:xfrm>
        </p:spPr>
        <p:txBody>
          <a:bodyPr anchor="t">
            <a:normAutofit/>
          </a:bodyPr>
          <a:lstStyle>
            <a:lvl1pPr algn="ctr">
              <a:defRPr sz="3000"/>
            </a:lvl1pPr>
          </a:lstStyle>
          <a:p>
            <a:pPr lvl="0"/>
            <a:r>
              <a:rPr lang="en-US" dirty="0"/>
              <a:t>Questions?</a:t>
            </a:r>
          </a:p>
        </p:txBody>
      </p:sp>
    </p:spTree>
    <p:extLst>
      <p:ext uri="{BB962C8B-B14F-4D97-AF65-F5344CB8AC3E}">
        <p14:creationId xmlns:p14="http://schemas.microsoft.com/office/powerpoint/2010/main" val="76044633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ntact Slide 1">
    <p:spTree>
      <p:nvGrpSpPr>
        <p:cNvPr id="1" name=""/>
        <p:cNvGrpSpPr/>
        <p:nvPr/>
      </p:nvGrpSpPr>
      <p:grpSpPr>
        <a:xfrm>
          <a:off x="0" y="0"/>
          <a:ext cx="0" cy="0"/>
          <a:chOff x="0" y="0"/>
          <a:chExt cx="0" cy="0"/>
        </a:xfrm>
      </p:grpSpPr>
      <p:cxnSp>
        <p:nvCxnSpPr>
          <p:cNvPr id="42" name="Straight Connector 41"/>
          <p:cNvCxnSpPr/>
          <p:nvPr userDrawn="1"/>
        </p:nvCxnSpPr>
        <p:spPr>
          <a:xfrm flipV="1">
            <a:off x="5763752" y="1246350"/>
            <a:ext cx="666664" cy="1369"/>
          </a:xfrm>
          <a:prstGeom prst="line">
            <a:avLst/>
          </a:prstGeom>
          <a:ln w="50800">
            <a:solidFill>
              <a:srgbClr val="CB8A49"/>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V="1">
            <a:off x="5763752" y="1246748"/>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26" name="Text Placeholder 24"/>
          <p:cNvSpPr>
            <a:spLocks noGrp="1"/>
          </p:cNvSpPr>
          <p:nvPr>
            <p:ph type="body" sz="quarter" idx="18" hasCustomPrompt="1"/>
          </p:nvPr>
        </p:nvSpPr>
        <p:spPr>
          <a:xfrm>
            <a:off x="4455880" y="4739420"/>
            <a:ext cx="3297765" cy="314335"/>
          </a:xfrm>
        </p:spPr>
        <p:txBody>
          <a:bodyPr/>
          <a:lstStyle>
            <a:lvl1pPr marL="0" indent="0" algn="ctr">
              <a:buNone/>
              <a:defRPr sz="2000" i="1">
                <a:solidFill>
                  <a:schemeClr val="tx1"/>
                </a:solidFill>
                <a:latin typeface="+mn-lt"/>
              </a:defRPr>
            </a:lvl1pPr>
          </a:lstStyle>
          <a:p>
            <a:pPr lvl="0"/>
            <a:r>
              <a:rPr lang="en-US" dirty="0"/>
              <a:t>Title</a:t>
            </a:r>
          </a:p>
        </p:txBody>
      </p:sp>
      <p:sp>
        <p:nvSpPr>
          <p:cNvPr id="29" name="Text Placeholder 27"/>
          <p:cNvSpPr>
            <a:spLocks noGrp="1"/>
          </p:cNvSpPr>
          <p:nvPr>
            <p:ph type="body" sz="quarter" idx="20" hasCustomPrompt="1"/>
          </p:nvPr>
        </p:nvSpPr>
        <p:spPr>
          <a:xfrm>
            <a:off x="4455880" y="5067436"/>
            <a:ext cx="3297765" cy="374650"/>
          </a:xfrm>
        </p:spPr>
        <p:txBody>
          <a:bodyPr/>
          <a:lstStyle>
            <a:lvl1pPr marL="0" indent="0" algn="ctr">
              <a:buNone/>
              <a:defRPr sz="2000">
                <a:solidFill>
                  <a:schemeClr val="tx1"/>
                </a:solidFill>
                <a:latin typeface="+mn-lt"/>
              </a:defRPr>
            </a:lvl1pPr>
          </a:lstStyle>
          <a:p>
            <a:pPr lvl="0"/>
            <a:r>
              <a:rPr lang="en-US" dirty="0"/>
              <a:t>Program</a:t>
            </a:r>
          </a:p>
        </p:txBody>
      </p:sp>
      <p:sp>
        <p:nvSpPr>
          <p:cNvPr id="35" name="Text Placeholder 21"/>
          <p:cNvSpPr>
            <a:spLocks noGrp="1"/>
          </p:cNvSpPr>
          <p:nvPr>
            <p:ph type="body" sz="quarter" idx="16" hasCustomPrompt="1"/>
          </p:nvPr>
        </p:nvSpPr>
        <p:spPr>
          <a:xfrm>
            <a:off x="4455880" y="4313395"/>
            <a:ext cx="3297765" cy="412750"/>
          </a:xfrm>
        </p:spPr>
        <p:txBody>
          <a:bodyPr>
            <a:normAutofit/>
          </a:bodyPr>
          <a:lstStyle>
            <a:lvl1pPr marL="0" indent="0" algn="ctr">
              <a:buNone/>
              <a:defRPr sz="2200" b="1">
                <a:solidFill>
                  <a:schemeClr val="tx1"/>
                </a:solidFill>
                <a:latin typeface="+mn-lt"/>
              </a:defRPr>
            </a:lvl1pPr>
          </a:lstStyle>
          <a:p>
            <a:pPr lvl="0"/>
            <a:r>
              <a:rPr lang="en-US" dirty="0"/>
              <a:t>Name</a:t>
            </a:r>
          </a:p>
        </p:txBody>
      </p:sp>
      <p:sp>
        <p:nvSpPr>
          <p:cNvPr id="36" name="Picture Placeholder 19"/>
          <p:cNvSpPr>
            <a:spLocks noGrp="1"/>
          </p:cNvSpPr>
          <p:nvPr>
            <p:ph type="pic" sz="quarter" idx="14"/>
          </p:nvPr>
        </p:nvSpPr>
        <p:spPr>
          <a:xfrm>
            <a:off x="4455881" y="1554491"/>
            <a:ext cx="3297767" cy="2487612"/>
          </a:xfrm>
        </p:spPr>
        <p:txBody>
          <a:bodyPr/>
          <a:lstStyle>
            <a:lvl1pPr marL="0" indent="0">
              <a:buNone/>
              <a:defRPr lang="en-US" dirty="0">
                <a:latin typeface="+mn-lt"/>
              </a:defRPr>
            </a:lvl1pPr>
          </a:lstStyle>
          <a:p>
            <a:r>
              <a:rPr lang="en-US" dirty="0"/>
              <a:t>Click icon to add picture</a:t>
            </a:r>
          </a:p>
        </p:txBody>
      </p:sp>
      <p:sp>
        <p:nvSpPr>
          <p:cNvPr id="55" name="Text Placeholder 2"/>
          <p:cNvSpPr>
            <a:spLocks noGrp="1"/>
          </p:cNvSpPr>
          <p:nvPr>
            <p:ph type="body" sz="quarter" idx="22" hasCustomPrompt="1"/>
          </p:nvPr>
        </p:nvSpPr>
        <p:spPr>
          <a:xfrm>
            <a:off x="0" y="5569077"/>
            <a:ext cx="12192000" cy="269274"/>
          </a:xfrm>
        </p:spPr>
        <p:txBody>
          <a:bodyPr>
            <a:noAutofit/>
          </a:bodyPr>
          <a:lstStyle>
            <a:lvl1pPr marL="0" indent="0" algn="ctr">
              <a:buNone/>
              <a:defRPr sz="2000">
                <a:solidFill>
                  <a:schemeClr val="tx1"/>
                </a:solidFill>
              </a:defRPr>
            </a:lvl1pPr>
            <a:lvl2pPr marL="280988" indent="0">
              <a:buNone/>
              <a:defRPr sz="1600">
                <a:solidFill>
                  <a:srgbClr val="CB8A49"/>
                </a:solidFill>
              </a:defRPr>
            </a:lvl2pPr>
            <a:lvl3pPr marL="519113" indent="0">
              <a:buNone/>
              <a:defRPr sz="1600">
                <a:solidFill>
                  <a:srgbClr val="CB8A49"/>
                </a:solidFill>
              </a:defRPr>
            </a:lvl3pPr>
            <a:lvl4pPr marL="747713" indent="0">
              <a:buNone/>
              <a:defRPr sz="1600">
                <a:solidFill>
                  <a:srgbClr val="CB8A49"/>
                </a:solidFill>
              </a:defRPr>
            </a:lvl4pPr>
            <a:lvl5pPr marL="741363" indent="0">
              <a:buNone/>
              <a:defRPr sz="1600">
                <a:solidFill>
                  <a:srgbClr val="CB8A49"/>
                </a:solidFill>
              </a:defRPr>
            </a:lvl5pPr>
          </a:lstStyle>
          <a:p>
            <a:pPr lvl="0"/>
            <a:r>
              <a:rPr lang="en-US" dirty="0"/>
              <a:t>www.doh.wa.gov</a:t>
            </a:r>
          </a:p>
        </p:txBody>
      </p:sp>
      <p:sp>
        <p:nvSpPr>
          <p:cNvPr id="2" name="TextBox 1"/>
          <p:cNvSpPr txBox="1"/>
          <p:nvPr userDrawn="1"/>
        </p:nvSpPr>
        <p:spPr>
          <a:xfrm>
            <a:off x="-11081" y="6430955"/>
            <a:ext cx="12203081" cy="307777"/>
          </a:xfrm>
          <a:prstGeom prst="rect">
            <a:avLst/>
          </a:prstGeom>
          <a:noFill/>
        </p:spPr>
        <p:txBody>
          <a:bodyPr wrap="square" rtlCol="0">
            <a:spAutoFit/>
          </a:bodyPr>
          <a:lstStyle/>
          <a:p>
            <a:pPr algn="ctr"/>
            <a:r>
              <a:rPr lang="en-US" sz="1400" dirty="0">
                <a:solidFill>
                  <a:schemeClr val="tx1"/>
                </a:solidFill>
                <a:latin typeface="Century Gothic" panose="020B0502020202020204" pitchFamily="34" charset="0"/>
              </a:rPr>
              <a:t>@</a:t>
            </a:r>
            <a:r>
              <a:rPr lang="en-US" sz="1400" dirty="0" err="1">
                <a:solidFill>
                  <a:schemeClr val="tx1"/>
                </a:solidFill>
                <a:latin typeface="Century Gothic" panose="020B0502020202020204" pitchFamily="34" charset="0"/>
              </a:rPr>
              <a:t>WADeptHealth</a:t>
            </a:r>
            <a:endParaRPr lang="en-US" sz="1400" dirty="0">
              <a:solidFill>
                <a:schemeClr val="tx1"/>
              </a:solidFill>
              <a:latin typeface="Century Gothic" panose="020B0502020202020204" pitchFamily="34" charset="0"/>
            </a:endParaRPr>
          </a:p>
        </p:txBody>
      </p:sp>
      <p:grpSp>
        <p:nvGrpSpPr>
          <p:cNvPr id="27" name="Group 26"/>
          <p:cNvGrpSpPr/>
          <p:nvPr userDrawn="1"/>
        </p:nvGrpSpPr>
        <p:grpSpPr>
          <a:xfrm>
            <a:off x="4604589" y="6015517"/>
            <a:ext cx="2960552" cy="312808"/>
            <a:chOff x="3474400" y="6034689"/>
            <a:chExt cx="2220414" cy="312808"/>
          </a:xfrm>
        </p:grpSpPr>
        <p:grpSp>
          <p:nvGrpSpPr>
            <p:cNvPr id="28" name="Group 27"/>
            <p:cNvGrpSpPr/>
            <p:nvPr userDrawn="1"/>
          </p:nvGrpSpPr>
          <p:grpSpPr>
            <a:xfrm>
              <a:off x="3474400" y="6034689"/>
              <a:ext cx="2220414" cy="312808"/>
              <a:chOff x="3474400" y="6034689"/>
              <a:chExt cx="2220414" cy="312808"/>
            </a:xfrm>
          </p:grpSpPr>
          <p:sp>
            <p:nvSpPr>
              <p:cNvPr id="31" name="Rounded Rectangle 30"/>
              <p:cNvSpPr/>
              <p:nvPr userDrawn="1"/>
            </p:nvSpPr>
            <p:spPr>
              <a:xfrm>
                <a:off x="5004078" y="6034689"/>
                <a:ext cx="309033" cy="308053"/>
              </a:xfrm>
              <a:prstGeom prst="roundRect">
                <a:avLst/>
              </a:prstGeom>
              <a:solidFill>
                <a:srgbClr val="349D96"/>
              </a:solidFill>
              <a:ln>
                <a:solidFill>
                  <a:srgbClr val="349D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2" name="Rounded Rectangle 31"/>
              <p:cNvSpPr/>
              <p:nvPr userDrawn="1"/>
            </p:nvSpPr>
            <p:spPr>
              <a:xfrm>
                <a:off x="4622260" y="6034689"/>
                <a:ext cx="309033" cy="304877"/>
              </a:xfrm>
              <a:prstGeom prst="roundRect">
                <a:avLst/>
              </a:prstGeom>
              <a:solidFill>
                <a:srgbClr val="349D96"/>
              </a:solidFill>
              <a:ln>
                <a:solidFill>
                  <a:srgbClr val="349D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3" name="Rounded Rectangle 32"/>
              <p:cNvSpPr/>
              <p:nvPr userDrawn="1"/>
            </p:nvSpPr>
            <p:spPr>
              <a:xfrm>
                <a:off x="3474400" y="6042620"/>
                <a:ext cx="309033" cy="304877"/>
              </a:xfrm>
              <a:prstGeom prst="roundRect">
                <a:avLst/>
              </a:prstGeom>
              <a:solidFill>
                <a:srgbClr val="349D96"/>
              </a:solidFill>
              <a:ln>
                <a:solidFill>
                  <a:srgbClr val="349D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4" name="Rounded Rectangle 33"/>
              <p:cNvSpPr/>
              <p:nvPr userDrawn="1"/>
            </p:nvSpPr>
            <p:spPr>
              <a:xfrm>
                <a:off x="3857020" y="6042620"/>
                <a:ext cx="309033" cy="304877"/>
              </a:xfrm>
              <a:prstGeom prst="roundRect">
                <a:avLst/>
              </a:prstGeom>
              <a:solidFill>
                <a:srgbClr val="349D96"/>
              </a:solidFill>
              <a:ln>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7" name="Rounded Rectangle 36"/>
              <p:cNvSpPr/>
              <p:nvPr userDrawn="1"/>
            </p:nvSpPr>
            <p:spPr>
              <a:xfrm>
                <a:off x="4239640" y="6042620"/>
                <a:ext cx="309033" cy="304877"/>
              </a:xfrm>
              <a:prstGeom prst="roundRect">
                <a:avLst/>
              </a:prstGeom>
              <a:solidFill>
                <a:srgbClr val="349D96"/>
              </a:solidFill>
              <a:ln>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38" name="Picture 3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78577" y="6086598"/>
                <a:ext cx="230281" cy="230281"/>
              </a:xfrm>
              <a:prstGeom prst="rect">
                <a:avLst/>
              </a:prstGeom>
            </p:spPr>
          </p:pic>
          <p:pic>
            <p:nvPicPr>
              <p:cNvPr id="39" name="Picture 3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67624" y="6061235"/>
                <a:ext cx="278331" cy="278331"/>
              </a:xfrm>
              <a:prstGeom prst="rect">
                <a:avLst/>
              </a:prstGeom>
            </p:spPr>
          </p:pic>
          <p:pic>
            <p:nvPicPr>
              <p:cNvPr id="40" name="Picture 3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623176" y="6085240"/>
                <a:ext cx="307200" cy="207343"/>
              </a:xfrm>
              <a:prstGeom prst="rect">
                <a:avLst/>
              </a:prstGeom>
            </p:spPr>
          </p:pic>
          <p:pic>
            <p:nvPicPr>
              <p:cNvPr id="41" name="Picture 4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033027" y="6096661"/>
                <a:ext cx="250032" cy="204014"/>
              </a:xfrm>
              <a:prstGeom prst="rect">
                <a:avLst/>
              </a:prstGeom>
            </p:spPr>
          </p:pic>
          <p:sp>
            <p:nvSpPr>
              <p:cNvPr id="43" name="Rounded Rectangle 42"/>
              <p:cNvSpPr/>
              <p:nvPr userDrawn="1"/>
            </p:nvSpPr>
            <p:spPr>
              <a:xfrm>
                <a:off x="5385781" y="6039444"/>
                <a:ext cx="309033" cy="308053"/>
              </a:xfrm>
              <a:prstGeom prst="roundRect">
                <a:avLst/>
              </a:prstGeom>
              <a:solidFill>
                <a:srgbClr val="349D96"/>
              </a:solidFill>
              <a:ln>
                <a:solidFill>
                  <a:srgbClr val="349D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44" name="Picture 4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451424" y="6103485"/>
                <a:ext cx="185101" cy="191227"/>
              </a:xfrm>
              <a:prstGeom prst="rect">
                <a:avLst/>
              </a:prstGeom>
            </p:spPr>
          </p:pic>
        </p:grpSp>
        <p:pic>
          <p:nvPicPr>
            <p:cNvPr id="30" name="Picture 2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537763" y="6126275"/>
              <a:ext cx="196145" cy="159493"/>
            </a:xfrm>
            <a:prstGeom prst="rect">
              <a:avLst/>
            </a:prstGeom>
          </p:spPr>
        </p:pic>
      </p:grpSp>
      <p:sp>
        <p:nvSpPr>
          <p:cNvPr id="45" name="Title 2"/>
          <p:cNvSpPr>
            <a:spLocks noGrp="1"/>
          </p:cNvSpPr>
          <p:nvPr>
            <p:ph type="title" hasCustomPrompt="1"/>
          </p:nvPr>
        </p:nvSpPr>
        <p:spPr>
          <a:xfrm>
            <a:off x="-11081" y="663993"/>
            <a:ext cx="12180916" cy="520628"/>
          </a:xfrm>
        </p:spPr>
        <p:txBody>
          <a:bodyPr>
            <a:normAutofit/>
          </a:bodyPr>
          <a:lstStyle>
            <a:lvl1pPr algn="ctr">
              <a:defRPr sz="3000"/>
            </a:lvl1pPr>
          </a:lstStyle>
          <a:p>
            <a:pPr lvl="0"/>
            <a:r>
              <a:rPr lang="en-US" dirty="0"/>
              <a:t>Contact 1</a:t>
            </a:r>
          </a:p>
        </p:txBody>
      </p:sp>
    </p:spTree>
    <p:extLst>
      <p:ext uri="{BB962C8B-B14F-4D97-AF65-F5344CB8AC3E}">
        <p14:creationId xmlns:p14="http://schemas.microsoft.com/office/powerpoint/2010/main" val="4168001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reen WA Presentation Title Slide">
    <p:spTree>
      <p:nvGrpSpPr>
        <p:cNvPr id="1" name=""/>
        <p:cNvGrpSpPr/>
        <p:nvPr/>
      </p:nvGrpSpPr>
      <p:grpSpPr>
        <a:xfrm>
          <a:off x="0" y="0"/>
          <a:ext cx="0" cy="0"/>
          <a:chOff x="0" y="0"/>
          <a:chExt cx="0" cy="0"/>
        </a:xfrm>
      </p:grpSpPr>
      <p:sp>
        <p:nvSpPr>
          <p:cNvPr id="10" name="Text Placeholder 2"/>
          <p:cNvSpPr>
            <a:spLocks noGrp="1"/>
          </p:cNvSpPr>
          <p:nvPr>
            <p:ph type="body" sz="quarter" idx="11" hasCustomPrompt="1"/>
          </p:nvPr>
        </p:nvSpPr>
        <p:spPr>
          <a:xfrm>
            <a:off x="4433455" y="5897172"/>
            <a:ext cx="6481560" cy="472352"/>
          </a:xfrm>
        </p:spPr>
        <p:txBody>
          <a:bodyPr>
            <a:normAutofit/>
          </a:bodyPr>
          <a:lstStyle>
            <a:lvl1pPr marL="0" indent="0">
              <a:buNone/>
              <a:defRPr sz="2000">
                <a:solidFill>
                  <a:schemeClr val="tx1"/>
                </a:solidFill>
              </a:defRPr>
            </a:lvl1pPr>
          </a:lstStyle>
          <a:p>
            <a:pPr lvl="0"/>
            <a:r>
              <a:rPr lang="en-US" dirty="0"/>
              <a:t>Office/Program</a:t>
            </a:r>
          </a:p>
        </p:txBody>
      </p:sp>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525" y="1"/>
            <a:ext cx="12200525" cy="4572000"/>
          </a:xfrm>
          <a:prstGeom prst="rect">
            <a:avLst/>
          </a:prstGeom>
          <a:effectLst/>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35860" y="5352117"/>
            <a:ext cx="2661419" cy="883125"/>
          </a:xfrm>
          <a:prstGeom prst="rect">
            <a:avLst/>
          </a:prstGeom>
        </p:spPr>
      </p:pic>
      <p:sp>
        <p:nvSpPr>
          <p:cNvPr id="2" name="Title 1"/>
          <p:cNvSpPr>
            <a:spLocks noGrp="1"/>
          </p:cNvSpPr>
          <p:nvPr>
            <p:ph type="title" hasCustomPrompt="1"/>
          </p:nvPr>
        </p:nvSpPr>
        <p:spPr>
          <a:xfrm>
            <a:off x="4433455" y="5424986"/>
            <a:ext cx="6481560" cy="472187"/>
          </a:xfrm>
        </p:spPr>
        <p:txBody>
          <a:bodyPr>
            <a:normAutofit/>
          </a:bodyPr>
          <a:lstStyle>
            <a:lvl1pPr marL="0" marR="0" indent="0" algn="l" defTabSz="914400" rtl="0" eaLnBrk="1" fontAlgn="auto" latinLnBrk="0" hangingPunct="1">
              <a:lnSpc>
                <a:spcPct val="90000"/>
              </a:lnSpc>
              <a:spcBef>
                <a:spcPct val="0"/>
              </a:spcBef>
              <a:spcAft>
                <a:spcPts val="0"/>
              </a:spcAft>
              <a:buClrTx/>
              <a:buSzTx/>
              <a:buFontTx/>
              <a:buNone/>
              <a:tabLst/>
              <a:defRPr sz="3000" cap="all" baseline="0"/>
            </a:lvl1pPr>
          </a:lstStyle>
          <a:p>
            <a:pPr lvl="0"/>
            <a:r>
              <a:rPr lang="en-US" dirty="0"/>
              <a:t>PRESENTATION TITLE</a:t>
            </a:r>
          </a:p>
        </p:txBody>
      </p:sp>
    </p:spTree>
    <p:extLst>
      <p:ext uri="{BB962C8B-B14F-4D97-AF65-F5344CB8AC3E}">
        <p14:creationId xmlns:p14="http://schemas.microsoft.com/office/powerpoint/2010/main" val="400711871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ntact Slide 2">
    <p:spTree>
      <p:nvGrpSpPr>
        <p:cNvPr id="1" name=""/>
        <p:cNvGrpSpPr/>
        <p:nvPr/>
      </p:nvGrpSpPr>
      <p:grpSpPr>
        <a:xfrm>
          <a:off x="0" y="0"/>
          <a:ext cx="0" cy="0"/>
          <a:chOff x="0" y="0"/>
          <a:chExt cx="0" cy="0"/>
        </a:xfrm>
      </p:grpSpPr>
      <p:sp>
        <p:nvSpPr>
          <p:cNvPr id="22" name="Text Placeholder 21"/>
          <p:cNvSpPr>
            <a:spLocks noGrp="1"/>
          </p:cNvSpPr>
          <p:nvPr>
            <p:ph type="body" sz="quarter" idx="15" hasCustomPrompt="1"/>
          </p:nvPr>
        </p:nvSpPr>
        <p:spPr>
          <a:xfrm>
            <a:off x="2385486" y="4283999"/>
            <a:ext cx="3312581" cy="412750"/>
          </a:xfrm>
        </p:spPr>
        <p:txBody>
          <a:bodyPr>
            <a:normAutofit/>
          </a:bodyPr>
          <a:lstStyle>
            <a:lvl1pPr marL="0" indent="0" algn="ctr">
              <a:buNone/>
              <a:defRPr sz="2200" b="1">
                <a:solidFill>
                  <a:schemeClr val="tx1"/>
                </a:solidFill>
                <a:latin typeface="+mn-lt"/>
              </a:defRPr>
            </a:lvl1pPr>
          </a:lstStyle>
          <a:p>
            <a:pPr lvl="0"/>
            <a:r>
              <a:rPr lang="en-US" dirty="0"/>
              <a:t>Name</a:t>
            </a:r>
          </a:p>
        </p:txBody>
      </p:sp>
      <p:sp>
        <p:nvSpPr>
          <p:cNvPr id="23" name="Text Placeholder 21"/>
          <p:cNvSpPr>
            <a:spLocks noGrp="1"/>
          </p:cNvSpPr>
          <p:nvPr>
            <p:ph type="body" sz="quarter" idx="16" hasCustomPrompt="1"/>
          </p:nvPr>
        </p:nvSpPr>
        <p:spPr>
          <a:xfrm>
            <a:off x="6510127" y="4278472"/>
            <a:ext cx="3316177" cy="412750"/>
          </a:xfrm>
        </p:spPr>
        <p:txBody>
          <a:bodyPr>
            <a:normAutofit/>
          </a:bodyPr>
          <a:lstStyle>
            <a:lvl1pPr marL="0" indent="0" algn="ctr">
              <a:buNone/>
              <a:defRPr lang="en-US" sz="2200" b="1" kern="1200" dirty="0">
                <a:solidFill>
                  <a:schemeClr val="tx1"/>
                </a:solidFill>
                <a:latin typeface="+mn-lt"/>
                <a:ea typeface="+mn-ea"/>
                <a:cs typeface="+mn-cs"/>
              </a:defRPr>
            </a:lvl1pPr>
          </a:lstStyle>
          <a:p>
            <a:pPr marL="0" lvl="0" indent="0" algn="ctr" defTabSz="914400" rtl="0" eaLnBrk="1" latinLnBrk="0" hangingPunct="1">
              <a:lnSpc>
                <a:spcPct val="90000"/>
              </a:lnSpc>
              <a:spcBef>
                <a:spcPts val="1000"/>
              </a:spcBef>
              <a:buClr>
                <a:srgbClr val="CB8A49"/>
              </a:buClr>
              <a:buFont typeface="Wingdings" panose="05000000000000000000" pitchFamily="2" charset="2"/>
              <a:buNone/>
            </a:pPr>
            <a:r>
              <a:rPr lang="en-US" dirty="0"/>
              <a:t>Name</a:t>
            </a:r>
          </a:p>
        </p:txBody>
      </p:sp>
      <p:sp>
        <p:nvSpPr>
          <p:cNvPr id="25" name="Text Placeholder 24"/>
          <p:cNvSpPr>
            <a:spLocks noGrp="1"/>
          </p:cNvSpPr>
          <p:nvPr>
            <p:ph type="body" sz="quarter" idx="17" hasCustomPrompt="1"/>
          </p:nvPr>
        </p:nvSpPr>
        <p:spPr>
          <a:xfrm>
            <a:off x="2385485" y="4705636"/>
            <a:ext cx="3312583" cy="314335"/>
          </a:xfrm>
        </p:spPr>
        <p:txBody>
          <a:bodyPr/>
          <a:lstStyle>
            <a:lvl1pPr marL="0" indent="0" algn="ctr">
              <a:buNone/>
              <a:defRPr sz="2000" i="1">
                <a:solidFill>
                  <a:schemeClr val="tx1"/>
                </a:solidFill>
                <a:latin typeface="+mn-lt"/>
              </a:defRPr>
            </a:lvl1pPr>
          </a:lstStyle>
          <a:p>
            <a:pPr lvl="0"/>
            <a:r>
              <a:rPr lang="en-US" dirty="0"/>
              <a:t>Title</a:t>
            </a:r>
          </a:p>
        </p:txBody>
      </p:sp>
      <p:sp>
        <p:nvSpPr>
          <p:cNvPr id="26" name="Text Placeholder 24"/>
          <p:cNvSpPr>
            <a:spLocks noGrp="1"/>
          </p:cNvSpPr>
          <p:nvPr>
            <p:ph type="body" sz="quarter" idx="18" hasCustomPrompt="1"/>
          </p:nvPr>
        </p:nvSpPr>
        <p:spPr>
          <a:xfrm>
            <a:off x="6506633" y="4700175"/>
            <a:ext cx="3316176" cy="314335"/>
          </a:xfrm>
        </p:spPr>
        <p:txBody>
          <a:bodyPr>
            <a:normAutofit/>
          </a:bodyPr>
          <a:lstStyle>
            <a:lvl1pPr marL="0" indent="0" algn="ctr">
              <a:buNone/>
              <a:defRPr lang="en-US" sz="2000" i="1" kern="1200" dirty="0">
                <a:solidFill>
                  <a:schemeClr val="tx1"/>
                </a:solidFill>
                <a:latin typeface="+mn-lt"/>
                <a:ea typeface="+mn-ea"/>
                <a:cs typeface="+mn-cs"/>
              </a:defRPr>
            </a:lvl1pPr>
          </a:lstStyle>
          <a:p>
            <a:pPr marL="0" lvl="0" indent="0" algn="ctr" defTabSz="914400" rtl="0" eaLnBrk="1" latinLnBrk="0" hangingPunct="1">
              <a:lnSpc>
                <a:spcPct val="90000"/>
              </a:lnSpc>
              <a:spcBef>
                <a:spcPts val="1000"/>
              </a:spcBef>
              <a:buClr>
                <a:srgbClr val="CB8A49"/>
              </a:buClr>
              <a:buFont typeface="Wingdings" panose="05000000000000000000" pitchFamily="2" charset="2"/>
              <a:buNone/>
            </a:pPr>
            <a:r>
              <a:rPr lang="en-US" dirty="0"/>
              <a:t>Title</a:t>
            </a:r>
          </a:p>
        </p:txBody>
      </p:sp>
      <p:sp>
        <p:nvSpPr>
          <p:cNvPr id="28" name="Text Placeholder 27"/>
          <p:cNvSpPr>
            <a:spLocks noGrp="1"/>
          </p:cNvSpPr>
          <p:nvPr>
            <p:ph type="body" sz="quarter" idx="19" hasCustomPrompt="1"/>
          </p:nvPr>
        </p:nvSpPr>
        <p:spPr>
          <a:xfrm>
            <a:off x="2385485" y="5028139"/>
            <a:ext cx="3312583" cy="374650"/>
          </a:xfrm>
        </p:spPr>
        <p:txBody>
          <a:bodyPr/>
          <a:lstStyle>
            <a:lvl1pPr marL="0" indent="0" algn="ctr">
              <a:buNone/>
              <a:defRPr sz="2000">
                <a:solidFill>
                  <a:schemeClr val="tx1"/>
                </a:solidFill>
                <a:latin typeface="+mn-lt"/>
              </a:defRPr>
            </a:lvl1pPr>
          </a:lstStyle>
          <a:p>
            <a:pPr lvl="0"/>
            <a:r>
              <a:rPr lang="en-US" dirty="0"/>
              <a:t>Program</a:t>
            </a:r>
          </a:p>
        </p:txBody>
      </p:sp>
      <p:sp>
        <p:nvSpPr>
          <p:cNvPr id="29" name="Text Placeholder 27"/>
          <p:cNvSpPr>
            <a:spLocks noGrp="1"/>
          </p:cNvSpPr>
          <p:nvPr>
            <p:ph type="body" sz="quarter" idx="20" hasCustomPrompt="1"/>
          </p:nvPr>
        </p:nvSpPr>
        <p:spPr>
          <a:xfrm>
            <a:off x="6510227" y="5023461"/>
            <a:ext cx="3312583" cy="374650"/>
          </a:xfrm>
        </p:spPr>
        <p:txBody>
          <a:bodyPr/>
          <a:lstStyle>
            <a:lvl1pPr marL="0" indent="0" algn="ctr">
              <a:buNone/>
              <a:defRPr sz="2000">
                <a:solidFill>
                  <a:schemeClr val="tx1"/>
                </a:solidFill>
                <a:latin typeface="+mn-lt"/>
              </a:defRPr>
            </a:lvl1pPr>
          </a:lstStyle>
          <a:p>
            <a:pPr lvl="0"/>
            <a:r>
              <a:rPr lang="en-US" dirty="0"/>
              <a:t>Program</a:t>
            </a:r>
          </a:p>
        </p:txBody>
      </p:sp>
      <p:cxnSp>
        <p:nvCxnSpPr>
          <p:cNvPr id="15" name="Straight Connector 14"/>
          <p:cNvCxnSpPr/>
          <p:nvPr userDrawn="1"/>
        </p:nvCxnSpPr>
        <p:spPr>
          <a:xfrm flipV="1">
            <a:off x="5763752" y="1246350"/>
            <a:ext cx="666664" cy="1369"/>
          </a:xfrm>
          <a:prstGeom prst="line">
            <a:avLst/>
          </a:prstGeom>
          <a:ln w="50800">
            <a:solidFill>
              <a:srgbClr val="CB8A49"/>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flipV="1">
            <a:off x="5763752" y="1246748"/>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45" name="Picture Placeholder 17"/>
          <p:cNvSpPr>
            <a:spLocks noGrp="1"/>
          </p:cNvSpPr>
          <p:nvPr>
            <p:ph type="pic" sz="quarter" idx="13"/>
          </p:nvPr>
        </p:nvSpPr>
        <p:spPr>
          <a:xfrm>
            <a:off x="2385485" y="1564831"/>
            <a:ext cx="3312583" cy="2487612"/>
          </a:xfrm>
        </p:spPr>
        <p:txBody>
          <a:bodyPr/>
          <a:lstStyle>
            <a:lvl1pPr marL="0" indent="0">
              <a:buNone/>
              <a:defRPr>
                <a:latin typeface="+mn-lt"/>
              </a:defRPr>
            </a:lvl1pPr>
          </a:lstStyle>
          <a:p>
            <a:r>
              <a:rPr lang="en-US" dirty="0"/>
              <a:t>Click icon to add picture</a:t>
            </a:r>
          </a:p>
        </p:txBody>
      </p:sp>
      <p:sp>
        <p:nvSpPr>
          <p:cNvPr id="46" name="Picture Placeholder 19"/>
          <p:cNvSpPr>
            <a:spLocks noGrp="1"/>
          </p:cNvSpPr>
          <p:nvPr>
            <p:ph type="pic" sz="quarter" idx="14"/>
          </p:nvPr>
        </p:nvSpPr>
        <p:spPr>
          <a:xfrm>
            <a:off x="6506634" y="1559083"/>
            <a:ext cx="3297767" cy="2487617"/>
          </a:xfrm>
        </p:spPr>
        <p:txBody>
          <a:bodyPr/>
          <a:lstStyle>
            <a:lvl1pPr marL="0" indent="0">
              <a:buNone/>
              <a:defRPr>
                <a:latin typeface="+mn-lt"/>
              </a:defRPr>
            </a:lvl1pPr>
          </a:lstStyle>
          <a:p>
            <a:r>
              <a:rPr lang="en-US" dirty="0"/>
              <a:t>Click icon to add picture</a:t>
            </a:r>
          </a:p>
        </p:txBody>
      </p:sp>
      <p:sp>
        <p:nvSpPr>
          <p:cNvPr id="47" name="Text Placeholder 2"/>
          <p:cNvSpPr>
            <a:spLocks noGrp="1"/>
          </p:cNvSpPr>
          <p:nvPr>
            <p:ph type="body" sz="quarter" idx="22" hasCustomPrompt="1"/>
          </p:nvPr>
        </p:nvSpPr>
        <p:spPr>
          <a:xfrm>
            <a:off x="0" y="5569077"/>
            <a:ext cx="12192000" cy="269274"/>
          </a:xfrm>
        </p:spPr>
        <p:txBody>
          <a:bodyPr>
            <a:noAutofit/>
          </a:bodyPr>
          <a:lstStyle>
            <a:lvl1pPr marL="0" indent="0" algn="ctr">
              <a:buNone/>
              <a:defRPr sz="2000">
                <a:solidFill>
                  <a:schemeClr val="tx1"/>
                </a:solidFill>
              </a:defRPr>
            </a:lvl1pPr>
            <a:lvl2pPr marL="280988" indent="0">
              <a:buNone/>
              <a:defRPr sz="1600">
                <a:solidFill>
                  <a:srgbClr val="CB8A49"/>
                </a:solidFill>
              </a:defRPr>
            </a:lvl2pPr>
            <a:lvl3pPr marL="519113" indent="0">
              <a:buNone/>
              <a:defRPr sz="1600">
                <a:solidFill>
                  <a:srgbClr val="CB8A49"/>
                </a:solidFill>
              </a:defRPr>
            </a:lvl3pPr>
            <a:lvl4pPr marL="747713" indent="0">
              <a:buNone/>
              <a:defRPr sz="1600">
                <a:solidFill>
                  <a:srgbClr val="CB8A49"/>
                </a:solidFill>
              </a:defRPr>
            </a:lvl4pPr>
            <a:lvl5pPr marL="741363" indent="0">
              <a:buNone/>
              <a:defRPr sz="1600">
                <a:solidFill>
                  <a:srgbClr val="CB8A49"/>
                </a:solidFill>
              </a:defRPr>
            </a:lvl5pPr>
          </a:lstStyle>
          <a:p>
            <a:pPr lvl="0"/>
            <a:r>
              <a:rPr lang="en-US" dirty="0"/>
              <a:t>www.doh.wa.gov</a:t>
            </a:r>
          </a:p>
        </p:txBody>
      </p:sp>
      <p:sp>
        <p:nvSpPr>
          <p:cNvPr id="24" name="TextBox 23"/>
          <p:cNvSpPr txBox="1"/>
          <p:nvPr userDrawn="1"/>
        </p:nvSpPr>
        <p:spPr>
          <a:xfrm>
            <a:off x="-11081" y="6430955"/>
            <a:ext cx="12203081" cy="307777"/>
          </a:xfrm>
          <a:prstGeom prst="rect">
            <a:avLst/>
          </a:prstGeom>
          <a:noFill/>
        </p:spPr>
        <p:txBody>
          <a:bodyPr wrap="square" rtlCol="0">
            <a:spAutoFit/>
          </a:bodyPr>
          <a:lstStyle/>
          <a:p>
            <a:pPr algn="ctr"/>
            <a:r>
              <a:rPr lang="en-US" sz="1400" dirty="0">
                <a:solidFill>
                  <a:schemeClr val="tx1"/>
                </a:solidFill>
                <a:latin typeface="Century Gothic" panose="020B0502020202020204" pitchFamily="34" charset="0"/>
              </a:rPr>
              <a:t>@</a:t>
            </a:r>
            <a:r>
              <a:rPr lang="en-US" sz="1400" dirty="0" err="1">
                <a:solidFill>
                  <a:schemeClr val="tx1"/>
                </a:solidFill>
                <a:latin typeface="Century Gothic" panose="020B0502020202020204" pitchFamily="34" charset="0"/>
              </a:rPr>
              <a:t>WADeptHealth</a:t>
            </a:r>
            <a:endParaRPr lang="en-US" sz="1400" dirty="0">
              <a:solidFill>
                <a:schemeClr val="tx1"/>
              </a:solidFill>
              <a:latin typeface="Century Gothic" panose="020B0502020202020204" pitchFamily="34" charset="0"/>
            </a:endParaRPr>
          </a:p>
        </p:txBody>
      </p:sp>
      <p:pic>
        <p:nvPicPr>
          <p:cNvPr id="52" name="Picture 5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31346" y="6086599"/>
            <a:ext cx="307041" cy="230281"/>
          </a:xfrm>
          <a:prstGeom prst="rect">
            <a:avLst/>
          </a:prstGeom>
        </p:spPr>
      </p:pic>
      <p:grpSp>
        <p:nvGrpSpPr>
          <p:cNvPr id="44" name="Group 43"/>
          <p:cNvGrpSpPr/>
          <p:nvPr userDrawn="1"/>
        </p:nvGrpSpPr>
        <p:grpSpPr>
          <a:xfrm>
            <a:off x="4604589" y="6015517"/>
            <a:ext cx="2960552" cy="312808"/>
            <a:chOff x="3474400" y="6034689"/>
            <a:chExt cx="2220414" cy="312808"/>
          </a:xfrm>
        </p:grpSpPr>
        <p:grpSp>
          <p:nvGrpSpPr>
            <p:cNvPr id="48" name="Group 47"/>
            <p:cNvGrpSpPr/>
            <p:nvPr userDrawn="1"/>
          </p:nvGrpSpPr>
          <p:grpSpPr>
            <a:xfrm>
              <a:off x="3474400" y="6034689"/>
              <a:ext cx="2220414" cy="312808"/>
              <a:chOff x="3474400" y="6034689"/>
              <a:chExt cx="2220414" cy="312808"/>
            </a:xfrm>
          </p:grpSpPr>
          <p:sp>
            <p:nvSpPr>
              <p:cNvPr id="50" name="Rounded Rectangle 49"/>
              <p:cNvSpPr/>
              <p:nvPr userDrawn="1"/>
            </p:nvSpPr>
            <p:spPr>
              <a:xfrm>
                <a:off x="5004078" y="6034689"/>
                <a:ext cx="309033" cy="308053"/>
              </a:xfrm>
              <a:prstGeom prst="roundRect">
                <a:avLst/>
              </a:prstGeom>
              <a:solidFill>
                <a:srgbClr val="349D96"/>
              </a:solidFill>
              <a:ln>
                <a:solidFill>
                  <a:srgbClr val="349D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1" name="Rounded Rectangle 50"/>
              <p:cNvSpPr/>
              <p:nvPr userDrawn="1"/>
            </p:nvSpPr>
            <p:spPr>
              <a:xfrm>
                <a:off x="4622260" y="6034689"/>
                <a:ext cx="309033" cy="304877"/>
              </a:xfrm>
              <a:prstGeom prst="roundRect">
                <a:avLst/>
              </a:prstGeom>
              <a:solidFill>
                <a:srgbClr val="349D96"/>
              </a:solidFill>
              <a:ln>
                <a:solidFill>
                  <a:srgbClr val="349D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3" name="Rounded Rectangle 52"/>
              <p:cNvSpPr/>
              <p:nvPr userDrawn="1"/>
            </p:nvSpPr>
            <p:spPr>
              <a:xfrm>
                <a:off x="3474400" y="6042620"/>
                <a:ext cx="309033" cy="304877"/>
              </a:xfrm>
              <a:prstGeom prst="roundRect">
                <a:avLst/>
              </a:prstGeom>
              <a:solidFill>
                <a:srgbClr val="349D96"/>
              </a:solidFill>
              <a:ln>
                <a:solidFill>
                  <a:srgbClr val="349D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4" name="Rounded Rectangle 53"/>
              <p:cNvSpPr/>
              <p:nvPr userDrawn="1"/>
            </p:nvSpPr>
            <p:spPr>
              <a:xfrm>
                <a:off x="3857020" y="6042620"/>
                <a:ext cx="309033" cy="304877"/>
              </a:xfrm>
              <a:prstGeom prst="roundRect">
                <a:avLst/>
              </a:prstGeom>
              <a:solidFill>
                <a:srgbClr val="349D96"/>
              </a:solidFill>
              <a:ln>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5" name="Rounded Rectangle 54"/>
              <p:cNvSpPr/>
              <p:nvPr userDrawn="1"/>
            </p:nvSpPr>
            <p:spPr>
              <a:xfrm>
                <a:off x="4239640" y="6042620"/>
                <a:ext cx="309033" cy="304877"/>
              </a:xfrm>
              <a:prstGeom prst="roundRect">
                <a:avLst/>
              </a:prstGeom>
              <a:solidFill>
                <a:srgbClr val="349D96"/>
              </a:solidFill>
              <a:ln>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69" name="Picture 6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78577" y="6086598"/>
                <a:ext cx="230281" cy="230281"/>
              </a:xfrm>
              <a:prstGeom prst="rect">
                <a:avLst/>
              </a:prstGeom>
            </p:spPr>
          </p:pic>
          <p:pic>
            <p:nvPicPr>
              <p:cNvPr id="70" name="Picture 6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67624" y="6061235"/>
                <a:ext cx="278331" cy="278331"/>
              </a:xfrm>
              <a:prstGeom prst="rect">
                <a:avLst/>
              </a:prstGeom>
            </p:spPr>
          </p:pic>
          <p:pic>
            <p:nvPicPr>
              <p:cNvPr id="71" name="Picture 7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623176" y="6085240"/>
                <a:ext cx="307200" cy="207343"/>
              </a:xfrm>
              <a:prstGeom prst="rect">
                <a:avLst/>
              </a:prstGeom>
            </p:spPr>
          </p:pic>
          <p:pic>
            <p:nvPicPr>
              <p:cNvPr id="72" name="Picture 7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033027" y="6096661"/>
                <a:ext cx="250032" cy="204014"/>
              </a:xfrm>
              <a:prstGeom prst="rect">
                <a:avLst/>
              </a:prstGeom>
            </p:spPr>
          </p:pic>
          <p:sp>
            <p:nvSpPr>
              <p:cNvPr id="73" name="Rounded Rectangle 72"/>
              <p:cNvSpPr/>
              <p:nvPr userDrawn="1"/>
            </p:nvSpPr>
            <p:spPr>
              <a:xfrm>
                <a:off x="5385781" y="6039444"/>
                <a:ext cx="309033" cy="308053"/>
              </a:xfrm>
              <a:prstGeom prst="roundRect">
                <a:avLst/>
              </a:prstGeom>
              <a:solidFill>
                <a:srgbClr val="349D96"/>
              </a:solidFill>
              <a:ln>
                <a:solidFill>
                  <a:srgbClr val="349D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74" name="Picture 7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451424" y="6103485"/>
                <a:ext cx="185101" cy="191227"/>
              </a:xfrm>
              <a:prstGeom prst="rect">
                <a:avLst/>
              </a:prstGeom>
            </p:spPr>
          </p:pic>
        </p:grpSp>
        <p:pic>
          <p:nvPicPr>
            <p:cNvPr id="49" name="Picture 4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537763" y="6126275"/>
              <a:ext cx="196145" cy="159493"/>
            </a:xfrm>
            <a:prstGeom prst="rect">
              <a:avLst/>
            </a:prstGeom>
          </p:spPr>
        </p:pic>
      </p:grpSp>
      <p:sp>
        <p:nvSpPr>
          <p:cNvPr id="2" name="Title 1"/>
          <p:cNvSpPr>
            <a:spLocks noGrp="1"/>
          </p:cNvSpPr>
          <p:nvPr>
            <p:ph type="title" hasCustomPrompt="1"/>
          </p:nvPr>
        </p:nvSpPr>
        <p:spPr>
          <a:xfrm>
            <a:off x="-11135" y="664528"/>
            <a:ext cx="12192000" cy="520093"/>
          </a:xfrm>
        </p:spPr>
        <p:txBody>
          <a:bodyPr>
            <a:normAutofit/>
          </a:bodyPr>
          <a:lstStyle>
            <a:lvl1pPr algn="ctr">
              <a:defRPr sz="3000"/>
            </a:lvl1pPr>
          </a:lstStyle>
          <a:p>
            <a:pPr lvl="0"/>
            <a:r>
              <a:rPr lang="en-US" dirty="0"/>
              <a:t>Contact 2</a:t>
            </a:r>
          </a:p>
        </p:txBody>
      </p:sp>
    </p:spTree>
    <p:extLst>
      <p:ext uri="{BB962C8B-B14F-4D97-AF65-F5344CB8AC3E}">
        <p14:creationId xmlns:p14="http://schemas.microsoft.com/office/powerpoint/2010/main" val="351842294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lank Slide with Title">
    <p:spTree>
      <p:nvGrpSpPr>
        <p:cNvPr id="1" name=""/>
        <p:cNvGrpSpPr/>
        <p:nvPr/>
      </p:nvGrpSpPr>
      <p:grpSpPr>
        <a:xfrm>
          <a:off x="0" y="0"/>
          <a:ext cx="0" cy="0"/>
          <a:chOff x="0" y="0"/>
          <a:chExt cx="0" cy="0"/>
        </a:xfrm>
      </p:grpSpPr>
      <p:cxnSp>
        <p:nvCxnSpPr>
          <p:cNvPr id="25" name="Straight Connector 24"/>
          <p:cNvCxnSpPr/>
          <p:nvPr userDrawn="1"/>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0" y="6318775"/>
            <a:ext cx="12192000" cy="369332"/>
          </a:xfrm>
          <a:prstGeom prst="rect">
            <a:avLst/>
          </a:prstGeom>
          <a:noFill/>
        </p:spPr>
        <p:txBody>
          <a:bodyPr wrap="square" rtlCol="0">
            <a:spAutoFit/>
          </a:bodyPr>
          <a:lstStyle/>
          <a:p>
            <a:pPr algn="ctr"/>
            <a:r>
              <a:rPr lang="en-US" sz="1800" dirty="0">
                <a:solidFill>
                  <a:srgbClr val="349D96"/>
                </a:solidFill>
                <a:latin typeface="Century Gothic" panose="020B0502020202020204" pitchFamily="34" charset="0"/>
              </a:rPr>
              <a:t>Washington State Department of Health</a:t>
            </a:r>
            <a:r>
              <a:rPr lang="en-US" sz="1800" baseline="0" dirty="0">
                <a:solidFill>
                  <a:srgbClr val="349D96"/>
                </a:solidFill>
                <a:latin typeface="Century Gothic" panose="020B0502020202020204" pitchFamily="34" charset="0"/>
              </a:rPr>
              <a:t> </a:t>
            </a:r>
            <a:r>
              <a:rPr lang="en-US" sz="1800" dirty="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t>‹#›</a:t>
            </a:fld>
            <a:endParaRPr lang="en-US" sz="1800" dirty="0">
              <a:solidFill>
                <a:schemeClr val="tx1"/>
              </a:solidFill>
              <a:latin typeface="Century Gothic" panose="020B0502020202020204" pitchFamily="34" charset="0"/>
            </a:endParaRPr>
          </a:p>
        </p:txBody>
      </p:sp>
      <p:sp>
        <p:nvSpPr>
          <p:cNvPr id="7" name="Title 2"/>
          <p:cNvSpPr>
            <a:spLocks noGrp="1"/>
          </p:cNvSpPr>
          <p:nvPr>
            <p:ph type="title" hasCustomPrompt="1"/>
          </p:nvPr>
        </p:nvSpPr>
        <p:spPr>
          <a:xfrm>
            <a:off x="-9099" y="680798"/>
            <a:ext cx="12192000" cy="482030"/>
          </a:xfrm>
        </p:spPr>
        <p:txBody>
          <a:bodyPr>
            <a:normAutofit/>
          </a:bodyPr>
          <a:lstStyle>
            <a:lvl1pPr algn="ctr">
              <a:defRPr sz="3000"/>
            </a:lvl1pPr>
          </a:lstStyle>
          <a:p>
            <a:pPr lvl="0"/>
            <a:r>
              <a:rPr lang="en-US" dirty="0"/>
              <a:t>Blank Slide</a:t>
            </a:r>
          </a:p>
        </p:txBody>
      </p:sp>
    </p:spTree>
    <p:extLst>
      <p:ext uri="{BB962C8B-B14F-4D97-AF65-F5344CB8AC3E}">
        <p14:creationId xmlns:p14="http://schemas.microsoft.com/office/powerpoint/2010/main" val="280154967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lank Slide with Page Number">
    <p:spTree>
      <p:nvGrpSpPr>
        <p:cNvPr id="1" name=""/>
        <p:cNvGrpSpPr/>
        <p:nvPr/>
      </p:nvGrpSpPr>
      <p:grpSpPr>
        <a:xfrm>
          <a:off x="0" y="0"/>
          <a:ext cx="0" cy="0"/>
          <a:chOff x="0" y="0"/>
          <a:chExt cx="0" cy="0"/>
        </a:xfrm>
      </p:grpSpPr>
      <p:sp>
        <p:nvSpPr>
          <p:cNvPr id="5" name="TextBox 4"/>
          <p:cNvSpPr txBox="1"/>
          <p:nvPr userDrawn="1"/>
        </p:nvSpPr>
        <p:spPr>
          <a:xfrm>
            <a:off x="0" y="6318775"/>
            <a:ext cx="12192000" cy="369332"/>
          </a:xfrm>
          <a:prstGeom prst="rect">
            <a:avLst/>
          </a:prstGeom>
          <a:noFill/>
        </p:spPr>
        <p:txBody>
          <a:bodyPr wrap="square" rtlCol="0">
            <a:spAutoFit/>
          </a:bodyPr>
          <a:lstStyle/>
          <a:p>
            <a:pPr algn="ctr"/>
            <a:r>
              <a:rPr lang="en-US" sz="1800" dirty="0">
                <a:solidFill>
                  <a:srgbClr val="349D96"/>
                </a:solidFill>
                <a:latin typeface="Century Gothic" panose="020B0502020202020204" pitchFamily="34" charset="0"/>
              </a:rPr>
              <a:t>Washington State Department of Health</a:t>
            </a:r>
            <a:r>
              <a:rPr lang="en-US" sz="1800" baseline="0" dirty="0">
                <a:solidFill>
                  <a:srgbClr val="349D96"/>
                </a:solidFill>
                <a:latin typeface="Century Gothic" panose="020B0502020202020204" pitchFamily="34" charset="0"/>
              </a:rPr>
              <a:t> </a:t>
            </a:r>
            <a:r>
              <a:rPr lang="en-US" sz="1800" dirty="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t>‹#›</a:t>
            </a:fld>
            <a:endParaRPr lang="en-US" sz="1800"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91269913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274245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rgbClr val="00857B"/>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rgbClr val="349D9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tx1">
                  <a:lumMod val="65000"/>
                  <a:lumOff val="35000"/>
                </a:schemeClr>
              </a:solidFil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55477" y="3678573"/>
            <a:ext cx="3681047" cy="1222739"/>
          </a:xfrm>
          <a:prstGeom prst="rect">
            <a:avLst/>
          </a:prstGeom>
          <a:ln>
            <a:noFill/>
          </a:ln>
        </p:spPr>
      </p:pic>
      <p:sp>
        <p:nvSpPr>
          <p:cNvPr id="4" name="TextBox 3"/>
          <p:cNvSpPr txBox="1"/>
          <p:nvPr userDrawn="1"/>
        </p:nvSpPr>
        <p:spPr>
          <a:xfrm>
            <a:off x="1" y="5374638"/>
            <a:ext cx="12191999" cy="954107"/>
          </a:xfrm>
          <a:prstGeom prst="rect">
            <a:avLst/>
          </a:prstGeom>
          <a:noFill/>
        </p:spPr>
        <p:txBody>
          <a:bodyPr wrap="square" rtlCol="0">
            <a:spAutoFit/>
          </a:bodyPr>
          <a:lstStyle/>
          <a:p>
            <a:pPr algn="ctr"/>
            <a:r>
              <a:rPr lang="en-US" sz="1400" dirty="0">
                <a:solidFill>
                  <a:schemeClr val="bg1"/>
                </a:solidFill>
                <a:latin typeface="+mn-lt"/>
              </a:rPr>
              <a:t>Washington</a:t>
            </a:r>
            <a:r>
              <a:rPr lang="en-US" sz="1400" baseline="0" dirty="0">
                <a:solidFill>
                  <a:schemeClr val="bg1"/>
                </a:solidFill>
                <a:latin typeface="+mn-lt"/>
              </a:rPr>
              <a:t> State Department of Health </a:t>
            </a:r>
            <a:r>
              <a:rPr lang="en-US" sz="1400" dirty="0">
                <a:solidFill>
                  <a:schemeClr val="bg1"/>
                </a:solidFill>
                <a:latin typeface="+mn-lt"/>
              </a:rPr>
              <a:t>is committed to providing customers with forms</a:t>
            </a:r>
          </a:p>
          <a:p>
            <a:pPr algn="ctr"/>
            <a:r>
              <a:rPr lang="en-US" sz="1400" dirty="0">
                <a:solidFill>
                  <a:schemeClr val="bg1"/>
                </a:solidFill>
                <a:latin typeface="+mn-lt"/>
              </a:rPr>
              <a:t>and publications in appropriate alternate formats. Requests can be made by calling</a:t>
            </a:r>
          </a:p>
          <a:p>
            <a:pPr algn="ctr"/>
            <a:r>
              <a:rPr lang="en-US" sz="1400" dirty="0">
                <a:solidFill>
                  <a:schemeClr val="bg1"/>
                </a:solidFill>
                <a:latin typeface="+mn-lt"/>
              </a:rPr>
              <a:t>800-525-0127 or by email at </a:t>
            </a:r>
            <a:r>
              <a:rPr lang="en-US" sz="1400" u="none" dirty="0">
                <a:solidFill>
                  <a:schemeClr val="bg1"/>
                </a:solidFill>
                <a:latin typeface="+mn-lt"/>
              </a:rPr>
              <a:t>civil.rights@doh.wa.gov</a:t>
            </a:r>
            <a:r>
              <a:rPr lang="en-US" sz="1400" dirty="0">
                <a:solidFill>
                  <a:schemeClr val="bg1"/>
                </a:solidFill>
                <a:latin typeface="+mn-lt"/>
              </a:rPr>
              <a:t>. TTY users dial 711.</a:t>
            </a:r>
          </a:p>
          <a:p>
            <a:pPr algn="ctr"/>
            <a:endParaRPr lang="en-US" sz="1400" dirty="0">
              <a:solidFill>
                <a:schemeClr val="bg1"/>
              </a:solidFill>
              <a:latin typeface="+mn-lt"/>
            </a:endParaRPr>
          </a:p>
        </p:txBody>
      </p:sp>
    </p:spTree>
    <p:extLst>
      <p:ext uri="{BB962C8B-B14F-4D97-AF65-F5344CB8AC3E}">
        <p14:creationId xmlns:p14="http://schemas.microsoft.com/office/powerpoint/2010/main" val="215418341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BCE7C6-18AD-4810-BF19-77F3A937F88F}" type="datetime1">
              <a:rPr lang="en-US" smtClean="0"/>
              <a:t>11/4/2021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64336335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597457" y="599726"/>
            <a:ext cx="10984943"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774923" y="2228004"/>
            <a:ext cx="10653003" cy="36307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FC8E98-CDF0-44AB-8BCB-7EABAF47F4E4}" type="datetime1">
              <a:rPr lang="en-US" smtClean="0"/>
              <a:t>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80369970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_Photo on Left Slide 1">
    <p:spTree>
      <p:nvGrpSpPr>
        <p:cNvPr id="1" name=""/>
        <p:cNvGrpSpPr/>
        <p:nvPr/>
      </p:nvGrpSpPr>
      <p:grpSpPr>
        <a:xfrm>
          <a:off x="0" y="0"/>
          <a:ext cx="0" cy="0"/>
          <a:chOff x="0" y="0"/>
          <a:chExt cx="0" cy="0"/>
        </a:xfrm>
      </p:grpSpPr>
      <p:sp>
        <p:nvSpPr>
          <p:cNvPr id="4" name="Text Placeholder 3"/>
          <p:cNvSpPr>
            <a:spLocks noGrp="1"/>
          </p:cNvSpPr>
          <p:nvPr>
            <p:ph type="body" sz="half" idx="2" hasCustomPrompt="1"/>
          </p:nvPr>
        </p:nvSpPr>
        <p:spPr>
          <a:xfrm>
            <a:off x="6196280" y="1233820"/>
            <a:ext cx="5280349" cy="1828810"/>
          </a:xfrm>
        </p:spPr>
        <p:txBody>
          <a:bodyPr>
            <a:noAutofit/>
          </a:bodyPr>
          <a:lstStyle>
            <a:lvl1pPr marL="0" indent="0">
              <a:buNone/>
              <a:defRPr sz="15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Text…</a:t>
            </a:r>
          </a:p>
        </p:txBody>
      </p:sp>
      <p:sp>
        <p:nvSpPr>
          <p:cNvPr id="11" name="Text Placeholder 3"/>
          <p:cNvSpPr>
            <a:spLocks noGrp="1"/>
          </p:cNvSpPr>
          <p:nvPr>
            <p:ph type="body" sz="half" idx="10" hasCustomPrompt="1"/>
          </p:nvPr>
        </p:nvSpPr>
        <p:spPr>
          <a:xfrm>
            <a:off x="6196283" y="3069758"/>
            <a:ext cx="5280349" cy="3048380"/>
          </a:xfrm>
        </p:spPr>
        <p:txBody>
          <a:bodyPr>
            <a:noAutofit/>
          </a:bodyPr>
          <a:lstStyle>
            <a:lvl1pPr marL="0" indent="0">
              <a:buNone/>
              <a:defRPr sz="1350">
                <a:solidFill>
                  <a:schemeClr val="tx1">
                    <a:lumMod val="75000"/>
                    <a:lumOff val="2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Text…</a:t>
            </a:r>
          </a:p>
        </p:txBody>
      </p:sp>
      <p:sp>
        <p:nvSpPr>
          <p:cNvPr id="12" name="Picture Placeholder 2"/>
          <p:cNvSpPr>
            <a:spLocks noGrp="1" noChangeAspect="1"/>
          </p:cNvSpPr>
          <p:nvPr>
            <p:ph type="pic" idx="1"/>
          </p:nvPr>
        </p:nvSpPr>
        <p:spPr>
          <a:xfrm>
            <a:off x="-5384" y="-7315"/>
            <a:ext cx="4780229" cy="2688879"/>
          </a:xfrm>
        </p:spPr>
        <p:txBody>
          <a:bodyPr anchor="t">
            <a:normAutofit/>
          </a:bodyPr>
          <a:lstStyle>
            <a:lvl1pPr marL="0" indent="0">
              <a:buNone/>
              <a:defRPr sz="12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5" name="Text Placeholder 13"/>
          <p:cNvSpPr>
            <a:spLocks noGrp="1"/>
          </p:cNvSpPr>
          <p:nvPr>
            <p:ph type="body" sz="quarter" idx="11" hasCustomPrompt="1"/>
          </p:nvPr>
        </p:nvSpPr>
        <p:spPr>
          <a:xfrm>
            <a:off x="1170434" y="3290209"/>
            <a:ext cx="3755135" cy="2174875"/>
          </a:xfrm>
        </p:spPr>
        <p:txBody>
          <a:bodyPr>
            <a:normAutofit/>
          </a:bodyPr>
          <a:lstStyle>
            <a:lvl1pPr marL="0" indent="0" algn="r">
              <a:spcBef>
                <a:spcPts val="0"/>
              </a:spcBef>
              <a:buNone/>
              <a:defRPr sz="2250"/>
            </a:lvl1pPr>
          </a:lstStyle>
          <a:p>
            <a:pPr lvl="0"/>
            <a:r>
              <a:rPr lang="en-US" dirty="0"/>
              <a:t>Left Photo Slide 1</a:t>
            </a:r>
          </a:p>
        </p:txBody>
      </p:sp>
      <p:sp>
        <p:nvSpPr>
          <p:cNvPr id="8" name="TextBox 7"/>
          <p:cNvSpPr txBox="1"/>
          <p:nvPr userDrawn="1"/>
        </p:nvSpPr>
        <p:spPr>
          <a:xfrm>
            <a:off x="0" y="6318775"/>
            <a:ext cx="12192000" cy="300082"/>
          </a:xfrm>
          <a:prstGeom prst="rect">
            <a:avLst/>
          </a:prstGeom>
          <a:noFill/>
        </p:spPr>
        <p:txBody>
          <a:bodyPr wrap="square" rtlCol="0">
            <a:spAutoFit/>
          </a:bodyPr>
          <a:lstStyle/>
          <a:p>
            <a:pPr algn="ctr">
              <a:buClrTx/>
              <a:buFontTx/>
              <a:buNone/>
            </a:pPr>
            <a:r>
              <a:rPr lang="en-US" sz="1350" kern="1200" dirty="0">
                <a:solidFill>
                  <a:srgbClr val="349D96"/>
                </a:solidFill>
                <a:latin typeface="Century Gothic" panose="020B0502020202020204" pitchFamily="34" charset="0"/>
                <a:ea typeface="+mn-ea"/>
                <a:cs typeface="+mn-cs"/>
              </a:rPr>
              <a:t>Washington State Department of Health </a:t>
            </a:r>
            <a:r>
              <a:rPr lang="en-US" sz="1350" kern="1200" dirty="0">
                <a:solidFill>
                  <a:srgbClr val="000000">
                    <a:lumMod val="75000"/>
                    <a:lumOff val="25000"/>
                  </a:srgbClr>
                </a:solidFill>
                <a:latin typeface="Century Gothic" panose="020B0502020202020204" pitchFamily="34" charset="0"/>
                <a:ea typeface="+mn-ea"/>
                <a:cs typeface="+mn-cs"/>
              </a:rPr>
              <a:t>| </a:t>
            </a:r>
            <a:fld id="{647B4F43-D519-4C1F-A815-23EAD624CF95}" type="slidenum">
              <a:rPr lang="en-US" sz="1350" kern="1200">
                <a:solidFill>
                  <a:srgbClr val="000000">
                    <a:lumMod val="75000"/>
                    <a:lumOff val="25000"/>
                  </a:srgbClr>
                </a:solidFill>
                <a:latin typeface="Century Gothic" panose="020B0502020202020204" pitchFamily="34" charset="0"/>
                <a:ea typeface="+mn-ea"/>
                <a:cs typeface="+mn-cs"/>
              </a:rPr>
              <a:pPr algn="ctr">
                <a:buClrTx/>
                <a:buFontTx/>
                <a:buNone/>
              </a:pPr>
              <a:t>‹#›</a:t>
            </a:fld>
            <a:endParaRPr lang="en-US" sz="1350" kern="1200" dirty="0">
              <a:solidFill>
                <a:srgbClr val="000000">
                  <a:lumMod val="75000"/>
                  <a:lumOff val="25000"/>
                </a:srgbClr>
              </a:solidFill>
              <a:latin typeface="Century Gothic" panose="020B0502020202020204" pitchFamily="34" charset="0"/>
              <a:ea typeface="+mn-ea"/>
              <a:cs typeface="+mn-cs"/>
            </a:endParaRPr>
          </a:p>
        </p:txBody>
      </p:sp>
    </p:spTree>
    <p:extLst>
      <p:ext uri="{BB962C8B-B14F-4D97-AF65-F5344CB8AC3E}">
        <p14:creationId xmlns:p14="http://schemas.microsoft.com/office/powerpoint/2010/main" val="1981551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astern WA Presentation Title Slide">
    <p:spTree>
      <p:nvGrpSpPr>
        <p:cNvPr id="1" name=""/>
        <p:cNvGrpSpPr/>
        <p:nvPr/>
      </p:nvGrpSpPr>
      <p:grpSpPr>
        <a:xfrm>
          <a:off x="0" y="0"/>
          <a:ext cx="0" cy="0"/>
          <a:chOff x="0" y="0"/>
          <a:chExt cx="0" cy="0"/>
        </a:xfrm>
      </p:grpSpPr>
      <p:sp>
        <p:nvSpPr>
          <p:cNvPr id="11" name="Text Placeholder 9"/>
          <p:cNvSpPr>
            <a:spLocks noGrp="1"/>
          </p:cNvSpPr>
          <p:nvPr>
            <p:ph type="body" sz="quarter" idx="13" hasCustomPrompt="1"/>
          </p:nvPr>
        </p:nvSpPr>
        <p:spPr>
          <a:xfrm>
            <a:off x="4433455" y="5897171"/>
            <a:ext cx="6483511" cy="472352"/>
          </a:xfrm>
        </p:spPr>
        <p:txBody>
          <a:bodyPr>
            <a:normAutofit/>
          </a:bodyPr>
          <a:lstStyle>
            <a:lvl1pPr marL="0" indent="0">
              <a:lnSpc>
                <a:spcPct val="100000"/>
              </a:lnSpc>
              <a:spcBef>
                <a:spcPts val="0"/>
              </a:spcBef>
              <a:buNone/>
              <a:defRPr sz="2000" cap="none" baseline="0">
                <a:solidFill>
                  <a:schemeClr val="tx1"/>
                </a:solidFill>
              </a:defRPr>
            </a:lvl1pPr>
          </a:lstStyle>
          <a:p>
            <a:pPr lvl="0"/>
            <a:r>
              <a:rPr lang="en-US" dirty="0"/>
              <a:t>Office/Program</a:t>
            </a:r>
          </a:p>
        </p:txBody>
      </p:sp>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12192001" cy="4572000"/>
          </a:xfrm>
          <a:prstGeom prst="rect">
            <a:avLst/>
          </a:prstGeom>
          <a:effectLst/>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35860" y="5352117"/>
            <a:ext cx="2661419" cy="883125"/>
          </a:xfrm>
          <a:prstGeom prst="rect">
            <a:avLst/>
          </a:prstGeom>
        </p:spPr>
      </p:pic>
      <p:sp>
        <p:nvSpPr>
          <p:cNvPr id="2" name="Title 1"/>
          <p:cNvSpPr>
            <a:spLocks noGrp="1"/>
          </p:cNvSpPr>
          <p:nvPr>
            <p:ph type="title" hasCustomPrompt="1"/>
          </p:nvPr>
        </p:nvSpPr>
        <p:spPr>
          <a:xfrm>
            <a:off x="4433454" y="5445458"/>
            <a:ext cx="6483511" cy="441527"/>
          </a:xfrm>
        </p:spPr>
        <p:txBody>
          <a:bodyPr>
            <a:normAutofit/>
          </a:bodyPr>
          <a:lstStyle>
            <a:lvl1pPr marL="0" marR="0" indent="0" algn="l" defTabSz="914400" rtl="0" eaLnBrk="1" fontAlgn="auto" latinLnBrk="0" hangingPunct="1">
              <a:lnSpc>
                <a:spcPct val="90000"/>
              </a:lnSpc>
              <a:spcBef>
                <a:spcPct val="0"/>
              </a:spcBef>
              <a:spcAft>
                <a:spcPts val="0"/>
              </a:spcAft>
              <a:buClrTx/>
              <a:buSzTx/>
              <a:buFontTx/>
              <a:buNone/>
              <a:tabLst/>
              <a:defRPr sz="3000"/>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PRESENTATION TITLE</a:t>
            </a:r>
          </a:p>
        </p:txBody>
      </p:sp>
    </p:spTree>
    <p:extLst>
      <p:ext uri="{BB962C8B-B14F-4D97-AF65-F5344CB8AC3E}">
        <p14:creationId xmlns:p14="http://schemas.microsoft.com/office/powerpoint/2010/main" val="3332719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attern Presentation Title Slide">
    <p:spTree>
      <p:nvGrpSpPr>
        <p:cNvPr id="1" name=""/>
        <p:cNvGrpSpPr/>
        <p:nvPr/>
      </p:nvGrpSpPr>
      <p:grpSpPr>
        <a:xfrm>
          <a:off x="0" y="0"/>
          <a:ext cx="0" cy="0"/>
          <a:chOff x="0" y="0"/>
          <a:chExt cx="0" cy="0"/>
        </a:xfrm>
      </p:grpSpPr>
      <p:sp>
        <p:nvSpPr>
          <p:cNvPr id="10" name="Text Placeholder 2"/>
          <p:cNvSpPr>
            <a:spLocks noGrp="1"/>
          </p:cNvSpPr>
          <p:nvPr>
            <p:ph type="body" sz="quarter" idx="11" hasCustomPrompt="1"/>
          </p:nvPr>
        </p:nvSpPr>
        <p:spPr>
          <a:xfrm>
            <a:off x="4433455" y="5897172"/>
            <a:ext cx="6481560" cy="472351"/>
          </a:xfrm>
        </p:spPr>
        <p:txBody>
          <a:bodyPr>
            <a:normAutofit/>
          </a:bodyPr>
          <a:lstStyle>
            <a:lvl1pPr marL="0" indent="0">
              <a:buNone/>
              <a:defRPr sz="2000">
                <a:solidFill>
                  <a:schemeClr val="tx1"/>
                </a:solidFill>
              </a:defRPr>
            </a:lvl1pPr>
          </a:lstStyle>
          <a:p>
            <a:pPr lvl="0"/>
            <a:r>
              <a:rPr lang="en-US" dirty="0"/>
              <a:t>Office/Program</a:t>
            </a:r>
          </a:p>
        </p:txBody>
      </p:sp>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1"/>
            <a:ext cx="12192001" cy="4572001"/>
          </a:xfrm>
          <a:prstGeom prst="rect">
            <a:avLst/>
          </a:prstGeom>
          <a:effectLst/>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35860" y="5352117"/>
            <a:ext cx="2661419" cy="883125"/>
          </a:xfrm>
          <a:prstGeom prst="rect">
            <a:avLst/>
          </a:prstGeom>
        </p:spPr>
      </p:pic>
      <p:sp>
        <p:nvSpPr>
          <p:cNvPr id="2" name="Title 1"/>
          <p:cNvSpPr>
            <a:spLocks noGrp="1"/>
          </p:cNvSpPr>
          <p:nvPr>
            <p:ph type="title" hasCustomPrompt="1"/>
          </p:nvPr>
        </p:nvSpPr>
        <p:spPr>
          <a:xfrm>
            <a:off x="4433455" y="5431809"/>
            <a:ext cx="6481560" cy="465362"/>
          </a:xfrm>
        </p:spPr>
        <p:txBody>
          <a:bodyPr>
            <a:normAutofit/>
          </a:bodyPr>
          <a:lstStyle>
            <a:lvl1pPr marL="0" marR="0" indent="0" algn="l" defTabSz="914400" rtl="0" eaLnBrk="1" fontAlgn="auto" latinLnBrk="0" hangingPunct="1">
              <a:lnSpc>
                <a:spcPct val="90000"/>
              </a:lnSpc>
              <a:spcBef>
                <a:spcPct val="0"/>
              </a:spcBef>
              <a:spcAft>
                <a:spcPts val="0"/>
              </a:spcAft>
              <a:buClrTx/>
              <a:buSzTx/>
              <a:buFontTx/>
              <a:buNone/>
              <a:tabLst/>
              <a:defRPr sz="3000" cap="all" baseline="0"/>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PRESENTATION TITLE</a:t>
            </a:r>
          </a:p>
        </p:txBody>
      </p:sp>
    </p:spTree>
    <p:extLst>
      <p:ext uri="{BB962C8B-B14F-4D97-AF65-F5344CB8AC3E}">
        <p14:creationId xmlns:p14="http://schemas.microsoft.com/office/powerpoint/2010/main" val="3418837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resentation Title Slide Add Photo">
    <p:spTree>
      <p:nvGrpSpPr>
        <p:cNvPr id="1" name=""/>
        <p:cNvGrpSpPr/>
        <p:nvPr/>
      </p:nvGrpSpPr>
      <p:grpSpPr>
        <a:xfrm>
          <a:off x="0" y="0"/>
          <a:ext cx="0" cy="0"/>
          <a:chOff x="0" y="0"/>
          <a:chExt cx="0" cy="0"/>
        </a:xfrm>
      </p:grpSpPr>
      <p:sp>
        <p:nvSpPr>
          <p:cNvPr id="18" name="Picture Placeholder 17"/>
          <p:cNvSpPr>
            <a:spLocks noGrp="1"/>
          </p:cNvSpPr>
          <p:nvPr>
            <p:ph type="pic" sz="quarter" idx="11"/>
          </p:nvPr>
        </p:nvSpPr>
        <p:spPr>
          <a:xfrm>
            <a:off x="0" y="0"/>
            <a:ext cx="12192000" cy="4572000"/>
          </a:xfrm>
          <a:effectLst/>
        </p:spPr>
        <p:txBody>
          <a:bodyPr/>
          <a:lstStyle>
            <a:lvl1pPr marL="0" indent="0">
              <a:buNone/>
              <a:defRPr/>
            </a:lvl1pPr>
          </a:lstStyle>
          <a:p>
            <a:r>
              <a:rPr lang="en-US"/>
              <a:t>Click icon to add picture</a:t>
            </a:r>
            <a:endParaRPr lang="en-US" dirty="0"/>
          </a:p>
        </p:txBody>
      </p:sp>
      <p:sp>
        <p:nvSpPr>
          <p:cNvPr id="11" name="Text Placeholder 2"/>
          <p:cNvSpPr>
            <a:spLocks noGrp="1"/>
          </p:cNvSpPr>
          <p:nvPr>
            <p:ph type="body" sz="quarter" idx="12" hasCustomPrompt="1"/>
          </p:nvPr>
        </p:nvSpPr>
        <p:spPr>
          <a:xfrm>
            <a:off x="4431503" y="5897172"/>
            <a:ext cx="6483511" cy="472352"/>
          </a:xfrm>
        </p:spPr>
        <p:txBody>
          <a:bodyPr>
            <a:normAutofit/>
          </a:bodyPr>
          <a:lstStyle>
            <a:lvl1pPr marL="0" indent="0">
              <a:buNone/>
              <a:defRPr sz="2000">
                <a:solidFill>
                  <a:schemeClr val="tx1"/>
                </a:solidFill>
              </a:defRPr>
            </a:lvl1pPr>
          </a:lstStyle>
          <a:p>
            <a:pPr lvl="0"/>
            <a:r>
              <a:rPr lang="en-US" dirty="0"/>
              <a:t>Office/Program</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35860" y="5352117"/>
            <a:ext cx="2661419" cy="883125"/>
          </a:xfrm>
          <a:prstGeom prst="rect">
            <a:avLst/>
          </a:prstGeom>
        </p:spPr>
      </p:pic>
      <p:sp>
        <p:nvSpPr>
          <p:cNvPr id="2" name="Title 1"/>
          <p:cNvSpPr>
            <a:spLocks noGrp="1"/>
          </p:cNvSpPr>
          <p:nvPr>
            <p:ph type="title" hasCustomPrompt="1"/>
          </p:nvPr>
        </p:nvSpPr>
        <p:spPr>
          <a:xfrm>
            <a:off x="4431503" y="5443432"/>
            <a:ext cx="6483511" cy="453740"/>
          </a:xfrm>
        </p:spPr>
        <p:txBody>
          <a:bodyPr>
            <a:normAutofit/>
          </a:bodyPr>
          <a:lstStyle>
            <a:lvl1pPr marL="0" marR="0" indent="0" algn="l" defTabSz="914400" rtl="0" eaLnBrk="1" fontAlgn="auto" latinLnBrk="0" hangingPunct="1">
              <a:lnSpc>
                <a:spcPct val="90000"/>
              </a:lnSpc>
              <a:spcBef>
                <a:spcPct val="0"/>
              </a:spcBef>
              <a:spcAft>
                <a:spcPts val="0"/>
              </a:spcAft>
              <a:buClrTx/>
              <a:buSzTx/>
              <a:buFontTx/>
              <a:buNone/>
              <a:tabLst/>
              <a:defRPr sz="3000"/>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PRESENTATION TITLE</a:t>
            </a:r>
          </a:p>
        </p:txBody>
      </p:sp>
    </p:spTree>
    <p:extLst>
      <p:ext uri="{BB962C8B-B14F-4D97-AF65-F5344CB8AC3E}">
        <p14:creationId xmlns:p14="http://schemas.microsoft.com/office/powerpoint/2010/main" val="37173835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ubtitle Slide 1">
    <p:spTree>
      <p:nvGrpSpPr>
        <p:cNvPr id="1" name=""/>
        <p:cNvGrpSpPr/>
        <p:nvPr/>
      </p:nvGrpSpPr>
      <p:grpSpPr>
        <a:xfrm>
          <a:off x="0" y="0"/>
          <a:ext cx="0" cy="0"/>
          <a:chOff x="0" y="0"/>
          <a:chExt cx="0" cy="0"/>
        </a:xfrm>
      </p:grpSpPr>
      <p:sp>
        <p:nvSpPr>
          <p:cNvPr id="20" name="Picture Placeholder 19"/>
          <p:cNvSpPr>
            <a:spLocks noGrp="1"/>
          </p:cNvSpPr>
          <p:nvPr>
            <p:ph type="pic" sz="quarter" idx="14"/>
          </p:nvPr>
        </p:nvSpPr>
        <p:spPr>
          <a:xfrm>
            <a:off x="6544734" y="2239963"/>
            <a:ext cx="3297767" cy="2487612"/>
          </a:xfrm>
          <a:effectLst/>
        </p:spPr>
        <p:txBody>
          <a:bodyPr/>
          <a:lstStyle>
            <a:lvl1pPr marL="0" indent="0">
              <a:buNone/>
              <a:defRPr>
                <a:latin typeface="+mn-lt"/>
              </a:defRPr>
            </a:lvl1pPr>
          </a:lstStyle>
          <a:p>
            <a:r>
              <a:rPr lang="en-US" dirty="0"/>
              <a:t>Click icon to add picture</a:t>
            </a:r>
          </a:p>
        </p:txBody>
      </p:sp>
      <p:sp>
        <p:nvSpPr>
          <p:cNvPr id="18" name="Picture Placeholder 17"/>
          <p:cNvSpPr>
            <a:spLocks noGrp="1"/>
          </p:cNvSpPr>
          <p:nvPr>
            <p:ph type="pic" sz="quarter" idx="13"/>
          </p:nvPr>
        </p:nvSpPr>
        <p:spPr>
          <a:xfrm>
            <a:off x="2423585" y="2239963"/>
            <a:ext cx="3312583" cy="2487612"/>
          </a:xfrm>
          <a:effectLst/>
        </p:spPr>
        <p:txBody>
          <a:bodyPr/>
          <a:lstStyle>
            <a:lvl1pPr marL="0" indent="0">
              <a:buNone/>
              <a:defRPr>
                <a:latin typeface="+mn-lt"/>
              </a:defRPr>
            </a:lvl1pPr>
          </a:lstStyle>
          <a:p>
            <a:r>
              <a:rPr lang="en-US" dirty="0"/>
              <a:t>Click icon to add picture</a:t>
            </a:r>
          </a:p>
        </p:txBody>
      </p:sp>
      <p:sp>
        <p:nvSpPr>
          <p:cNvPr id="14" name="Text Placeholder 13"/>
          <p:cNvSpPr>
            <a:spLocks noGrp="1"/>
          </p:cNvSpPr>
          <p:nvPr>
            <p:ph type="body" sz="quarter" idx="11" hasCustomPrompt="1"/>
          </p:nvPr>
        </p:nvSpPr>
        <p:spPr>
          <a:xfrm>
            <a:off x="-11084" y="1115870"/>
            <a:ext cx="12191999" cy="350440"/>
          </a:xfrm>
        </p:spPr>
        <p:txBody>
          <a:bodyPr>
            <a:noAutofit/>
          </a:bodyPr>
          <a:lstStyle>
            <a:lvl1pPr marL="0" indent="0" algn="ctr">
              <a:buNone/>
              <a:defRPr sz="2200">
                <a:solidFill>
                  <a:schemeClr val="tx1"/>
                </a:solidFill>
              </a:defRPr>
            </a:lvl1pPr>
            <a:lvl2pPr>
              <a:defRPr sz="2000">
                <a:solidFill>
                  <a:schemeClr val="tx1">
                    <a:lumMod val="75000"/>
                    <a:lumOff val="25000"/>
                  </a:schemeClr>
                </a:solidFill>
              </a:defRPr>
            </a:lvl2pPr>
            <a:lvl3pPr>
              <a:defRPr sz="2000"/>
            </a:lvl3pPr>
            <a:lvl4pPr>
              <a:defRPr sz="2000"/>
            </a:lvl4pPr>
            <a:lvl5pPr>
              <a:defRPr sz="2000"/>
            </a:lvl5pPr>
          </a:lstStyle>
          <a:p>
            <a:pPr lvl="0"/>
            <a:r>
              <a:rPr lang="en-US" dirty="0"/>
              <a:t>@ location</a:t>
            </a:r>
          </a:p>
        </p:txBody>
      </p:sp>
      <p:sp>
        <p:nvSpPr>
          <p:cNvPr id="16" name="Text Placeholder 15"/>
          <p:cNvSpPr>
            <a:spLocks noGrp="1"/>
          </p:cNvSpPr>
          <p:nvPr>
            <p:ph type="body" sz="quarter" idx="12" hasCustomPrompt="1"/>
          </p:nvPr>
        </p:nvSpPr>
        <p:spPr>
          <a:xfrm>
            <a:off x="-11084" y="1539191"/>
            <a:ext cx="12191999" cy="304800"/>
          </a:xfrm>
        </p:spPr>
        <p:txBody>
          <a:bodyPr/>
          <a:lstStyle>
            <a:lvl1pPr marL="0" indent="0" algn="ctr">
              <a:buNone/>
              <a:defRPr sz="1800">
                <a:solidFill>
                  <a:schemeClr val="tx1"/>
                </a:solidFill>
              </a:defRPr>
            </a:lvl1pPr>
          </a:lstStyle>
          <a:p>
            <a:pPr lvl="0"/>
            <a:r>
              <a:rPr lang="en-US" dirty="0"/>
              <a:t>Date</a:t>
            </a:r>
          </a:p>
        </p:txBody>
      </p:sp>
      <p:sp>
        <p:nvSpPr>
          <p:cNvPr id="22" name="Text Placeholder 21"/>
          <p:cNvSpPr>
            <a:spLocks noGrp="1"/>
          </p:cNvSpPr>
          <p:nvPr>
            <p:ph type="body" sz="quarter" idx="15" hasCustomPrompt="1"/>
          </p:nvPr>
        </p:nvSpPr>
        <p:spPr>
          <a:xfrm>
            <a:off x="2423586" y="4968656"/>
            <a:ext cx="3312581" cy="412750"/>
          </a:xfrm>
        </p:spPr>
        <p:txBody>
          <a:bodyPr>
            <a:normAutofit/>
          </a:bodyPr>
          <a:lstStyle>
            <a:lvl1pPr marL="0" indent="0" algn="ctr">
              <a:buNone/>
              <a:defRPr sz="2200" b="1">
                <a:solidFill>
                  <a:schemeClr val="tx1"/>
                </a:solidFill>
                <a:latin typeface="+mn-lt"/>
              </a:defRPr>
            </a:lvl1pPr>
          </a:lstStyle>
          <a:p>
            <a:pPr lvl="0"/>
            <a:r>
              <a:rPr lang="en-US" dirty="0"/>
              <a:t>Name</a:t>
            </a:r>
          </a:p>
        </p:txBody>
      </p:sp>
      <p:sp>
        <p:nvSpPr>
          <p:cNvPr id="23" name="Text Placeholder 21"/>
          <p:cNvSpPr>
            <a:spLocks noGrp="1"/>
          </p:cNvSpPr>
          <p:nvPr>
            <p:ph type="body" sz="quarter" idx="16" hasCustomPrompt="1"/>
          </p:nvPr>
        </p:nvSpPr>
        <p:spPr>
          <a:xfrm>
            <a:off x="6535401" y="4966303"/>
            <a:ext cx="3316177" cy="412750"/>
          </a:xfrm>
        </p:spPr>
        <p:txBody>
          <a:bodyPr>
            <a:normAutofit/>
          </a:bodyPr>
          <a:lstStyle>
            <a:lvl1pPr marL="0" indent="0" algn="ctr">
              <a:buNone/>
              <a:defRPr sz="2200" b="1" i="0">
                <a:solidFill>
                  <a:schemeClr val="tx1"/>
                </a:solidFill>
                <a:latin typeface="+mn-lt"/>
              </a:defRPr>
            </a:lvl1pPr>
          </a:lstStyle>
          <a:p>
            <a:pPr lvl="0"/>
            <a:r>
              <a:rPr lang="en-US" dirty="0"/>
              <a:t>Name</a:t>
            </a:r>
          </a:p>
        </p:txBody>
      </p:sp>
      <p:sp>
        <p:nvSpPr>
          <p:cNvPr id="25" name="Text Placeholder 24"/>
          <p:cNvSpPr>
            <a:spLocks noGrp="1"/>
          </p:cNvSpPr>
          <p:nvPr>
            <p:ph type="body" sz="quarter" idx="17" hasCustomPrompt="1"/>
          </p:nvPr>
        </p:nvSpPr>
        <p:spPr>
          <a:xfrm>
            <a:off x="2423585" y="5402255"/>
            <a:ext cx="3312583" cy="314335"/>
          </a:xfrm>
        </p:spPr>
        <p:txBody>
          <a:bodyPr/>
          <a:lstStyle>
            <a:lvl1pPr marL="0" indent="0" algn="ctr">
              <a:buNone/>
              <a:defRPr sz="2000" i="1">
                <a:solidFill>
                  <a:schemeClr val="tx1"/>
                </a:solidFill>
                <a:latin typeface="+mn-lt"/>
              </a:defRPr>
            </a:lvl1pPr>
          </a:lstStyle>
          <a:p>
            <a:pPr lvl="0"/>
            <a:r>
              <a:rPr lang="en-US" dirty="0"/>
              <a:t>Title</a:t>
            </a:r>
          </a:p>
        </p:txBody>
      </p:sp>
      <p:sp>
        <p:nvSpPr>
          <p:cNvPr id="26" name="Text Placeholder 24"/>
          <p:cNvSpPr>
            <a:spLocks noGrp="1"/>
          </p:cNvSpPr>
          <p:nvPr>
            <p:ph type="body" sz="quarter" idx="18" hasCustomPrompt="1"/>
          </p:nvPr>
        </p:nvSpPr>
        <p:spPr>
          <a:xfrm>
            <a:off x="6535401" y="5402061"/>
            <a:ext cx="3316176" cy="314335"/>
          </a:xfrm>
        </p:spPr>
        <p:txBody>
          <a:bodyPr/>
          <a:lstStyle>
            <a:lvl1pPr marL="0" indent="0" algn="ctr">
              <a:buNone/>
              <a:defRPr sz="2000" i="1">
                <a:solidFill>
                  <a:schemeClr val="tx1"/>
                </a:solidFill>
                <a:latin typeface="+mn-lt"/>
              </a:defRPr>
            </a:lvl1pPr>
          </a:lstStyle>
          <a:p>
            <a:pPr lvl="0"/>
            <a:r>
              <a:rPr lang="en-US" dirty="0"/>
              <a:t>Title</a:t>
            </a:r>
          </a:p>
        </p:txBody>
      </p:sp>
      <p:sp>
        <p:nvSpPr>
          <p:cNvPr id="28" name="Text Placeholder 27"/>
          <p:cNvSpPr>
            <a:spLocks noGrp="1"/>
          </p:cNvSpPr>
          <p:nvPr>
            <p:ph type="body" sz="quarter" idx="19" hasCustomPrompt="1"/>
          </p:nvPr>
        </p:nvSpPr>
        <p:spPr>
          <a:xfrm>
            <a:off x="2423585" y="5746218"/>
            <a:ext cx="3312583" cy="374650"/>
          </a:xfrm>
        </p:spPr>
        <p:txBody>
          <a:bodyPr>
            <a:normAutofit/>
          </a:bodyPr>
          <a:lstStyle>
            <a:lvl1pPr marL="0" indent="0" algn="ctr">
              <a:buNone/>
              <a:defRPr sz="2000">
                <a:solidFill>
                  <a:schemeClr val="tx1"/>
                </a:solidFill>
                <a:latin typeface="+mn-lt"/>
              </a:defRPr>
            </a:lvl1pPr>
          </a:lstStyle>
          <a:p>
            <a:pPr lvl="0"/>
            <a:r>
              <a:rPr lang="en-US" dirty="0"/>
              <a:t>Program</a:t>
            </a:r>
          </a:p>
        </p:txBody>
      </p:sp>
      <p:sp>
        <p:nvSpPr>
          <p:cNvPr id="29" name="Text Placeholder 27"/>
          <p:cNvSpPr>
            <a:spLocks noGrp="1"/>
          </p:cNvSpPr>
          <p:nvPr>
            <p:ph type="body" sz="quarter" idx="20" hasCustomPrompt="1"/>
          </p:nvPr>
        </p:nvSpPr>
        <p:spPr>
          <a:xfrm>
            <a:off x="6544173" y="5742722"/>
            <a:ext cx="3312583" cy="374650"/>
          </a:xfrm>
        </p:spPr>
        <p:txBody>
          <a:bodyPr>
            <a:normAutofit/>
          </a:bodyPr>
          <a:lstStyle>
            <a:lvl1pPr marL="0" indent="0" algn="ctr">
              <a:buNone/>
              <a:defRPr sz="2000">
                <a:solidFill>
                  <a:schemeClr val="tx1"/>
                </a:solidFill>
                <a:latin typeface="+mn-lt"/>
              </a:defRPr>
            </a:lvl1pPr>
          </a:lstStyle>
          <a:p>
            <a:pPr lvl="0"/>
            <a:r>
              <a:rPr lang="en-US" dirty="0"/>
              <a:t>Program</a:t>
            </a:r>
          </a:p>
        </p:txBody>
      </p:sp>
      <p:sp>
        <p:nvSpPr>
          <p:cNvPr id="15" name="Title 2"/>
          <p:cNvSpPr>
            <a:spLocks noGrp="1"/>
          </p:cNvSpPr>
          <p:nvPr>
            <p:ph type="title" hasCustomPrompt="1"/>
          </p:nvPr>
        </p:nvSpPr>
        <p:spPr>
          <a:xfrm>
            <a:off x="0" y="673320"/>
            <a:ext cx="12192000" cy="437941"/>
          </a:xfrm>
        </p:spPr>
        <p:txBody>
          <a:bodyPr>
            <a:normAutofit/>
          </a:bodyPr>
          <a:lstStyle>
            <a:lvl1pPr algn="ctr">
              <a:defRPr sz="3000"/>
            </a:lvl1pPr>
          </a:lstStyle>
          <a:p>
            <a:pPr lvl="0"/>
            <a:r>
              <a:rPr lang="en-US" dirty="0"/>
              <a:t>Subtitle 1</a:t>
            </a:r>
          </a:p>
        </p:txBody>
      </p:sp>
    </p:spTree>
    <p:extLst>
      <p:ext uri="{BB962C8B-B14F-4D97-AF65-F5344CB8AC3E}">
        <p14:creationId xmlns:p14="http://schemas.microsoft.com/office/powerpoint/2010/main" val="301525599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theme" Target="../theme/theme1.xml"/><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210054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Slide Number Placeholder 5"/>
          <p:cNvSpPr>
            <a:spLocks noGrp="1"/>
          </p:cNvSpPr>
          <p:nvPr>
            <p:ph type="sldNum" sz="quarter" idx="4"/>
          </p:nvPr>
        </p:nvSpPr>
        <p:spPr>
          <a:xfrm>
            <a:off x="4038600" y="6356351"/>
            <a:ext cx="4114800" cy="365125"/>
          </a:xfrm>
          <a:prstGeom prst="rect">
            <a:avLst/>
          </a:prstGeom>
        </p:spPr>
        <p:txBody>
          <a:bodyPr vert="horz" lIns="91440" tIns="45720" rIns="91440" bIns="45720" rtlCol="0" anchor="ctr"/>
          <a:lstStyle>
            <a:lvl1pPr algn="ctr">
              <a:defRPr sz="1400">
                <a:solidFill>
                  <a:srgbClr val="404040"/>
                </a:solidFill>
                <a:latin typeface="Century Gothic" panose="020B0502020202020204" pitchFamily="34" charset="0"/>
              </a:defRPr>
            </a:lvl1pPr>
          </a:lstStyle>
          <a:p>
            <a:fld id="{3535056D-F555-406B-BF1D-286FE836F60C}" type="slidenum">
              <a:rPr lang="en-US" smtClean="0"/>
              <a:pPr/>
              <a:t>‹#›</a:t>
            </a:fld>
            <a:endParaRPr lang="en-US" dirty="0"/>
          </a:p>
        </p:txBody>
      </p:sp>
    </p:spTree>
    <p:extLst>
      <p:ext uri="{BB962C8B-B14F-4D97-AF65-F5344CB8AC3E}">
        <p14:creationId xmlns:p14="http://schemas.microsoft.com/office/powerpoint/2010/main" val="28539953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3" r:id="rId53"/>
    <p:sldLayoutId id="2147483714" r:id="rId54"/>
    <p:sldLayoutId id="2147483716" r:id="rId55"/>
    <p:sldLayoutId id="2147483718" r:id="rId56"/>
    <p:sldLayoutId id="2147483719" r:id="rId57"/>
  </p:sldLayoutIdLst>
  <p:hf hdr="0" dt="0"/>
  <p:txStyles>
    <p:titleStyle>
      <a:lvl1pPr algn="l"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p:titleStyle>
    <p:bodyStyle>
      <a:lvl1pPr marL="285750" indent="-285750" algn="l" defTabSz="914400" rtl="0" eaLnBrk="1" latinLnBrk="0" hangingPunct="1">
        <a:lnSpc>
          <a:spcPct val="90000"/>
        </a:lnSpc>
        <a:spcBef>
          <a:spcPts val="1000"/>
        </a:spcBef>
        <a:buClr>
          <a:srgbClr val="349D96"/>
        </a:buClr>
        <a:buFont typeface="Wingdings" panose="05000000000000000000" pitchFamily="2" charset="2"/>
        <a:buChar char="£"/>
        <a:defRPr sz="2000" kern="1200">
          <a:solidFill>
            <a:schemeClr val="tx1">
              <a:lumMod val="75000"/>
              <a:lumOff val="25000"/>
            </a:schemeClr>
          </a:solidFill>
          <a:latin typeface="Century Gothic" panose="020B0502020202020204" pitchFamily="34" charset="0"/>
          <a:ea typeface="+mn-ea"/>
          <a:cs typeface="+mn-cs"/>
        </a:defRPr>
      </a:lvl1pPr>
      <a:lvl2pPr marL="519113" indent="-238125" algn="l" defTabSz="914400" rtl="0" eaLnBrk="1" latinLnBrk="0" hangingPunct="1">
        <a:lnSpc>
          <a:spcPct val="90000"/>
        </a:lnSpc>
        <a:spcBef>
          <a:spcPts val="500"/>
        </a:spcBef>
        <a:buClr>
          <a:srgbClr val="349D96"/>
        </a:buClr>
        <a:buFont typeface="Courier New" panose="02070309020205020404" pitchFamily="49" charset="0"/>
        <a:buChar char="o"/>
        <a:defRPr sz="2000" kern="1200">
          <a:solidFill>
            <a:schemeClr val="tx1">
              <a:lumMod val="75000"/>
              <a:lumOff val="25000"/>
            </a:schemeClr>
          </a:solidFill>
          <a:latin typeface="Century Gothic" panose="020B0502020202020204" pitchFamily="34" charset="0"/>
          <a:ea typeface="+mn-ea"/>
          <a:cs typeface="+mn-cs"/>
        </a:defRPr>
      </a:lvl2pPr>
      <a:lvl3pPr marL="747713" indent="-228600" algn="l" defTabSz="914400" rtl="0" eaLnBrk="1" latinLnBrk="0" hangingPunct="1">
        <a:lnSpc>
          <a:spcPct val="90000"/>
        </a:lnSpc>
        <a:spcBef>
          <a:spcPts val="500"/>
        </a:spcBef>
        <a:buClr>
          <a:srgbClr val="349D96"/>
        </a:buClr>
        <a:buFont typeface="Century Gothic" panose="020B0502020202020204" pitchFamily="34" charset="0"/>
        <a:buChar char="■"/>
        <a:defRPr sz="1800" kern="1200">
          <a:solidFill>
            <a:schemeClr val="tx1">
              <a:lumMod val="75000"/>
              <a:lumOff val="25000"/>
            </a:schemeClr>
          </a:solidFill>
          <a:latin typeface="Century Gothic" panose="020B0502020202020204" pitchFamily="34" charset="0"/>
          <a:ea typeface="+mn-ea"/>
          <a:cs typeface="+mn-cs"/>
        </a:defRPr>
      </a:lvl3pPr>
      <a:lvl4pPr marL="919163" indent="-171450" algn="l" defTabSz="914400" rtl="0" eaLnBrk="1" latinLnBrk="0" hangingPunct="1">
        <a:lnSpc>
          <a:spcPct val="90000"/>
        </a:lnSpc>
        <a:spcBef>
          <a:spcPts val="500"/>
        </a:spcBef>
        <a:buClr>
          <a:srgbClr val="349D96"/>
        </a:buClr>
        <a:buFont typeface="Century Gothic" panose="020B0502020202020204" pitchFamily="34" charset="0"/>
        <a:buChar char="♦"/>
        <a:defRPr sz="1800" kern="1200">
          <a:solidFill>
            <a:schemeClr val="tx1">
              <a:lumMod val="75000"/>
              <a:lumOff val="25000"/>
            </a:schemeClr>
          </a:solidFill>
          <a:latin typeface="Century Gothic" panose="020B0502020202020204" pitchFamily="34" charset="0"/>
          <a:ea typeface="+mn-ea"/>
          <a:cs typeface="+mn-cs"/>
        </a:defRPr>
      </a:lvl4pPr>
      <a:lvl5pPr marL="969963" indent="-228600" algn="l" defTabSz="914400" rtl="0" eaLnBrk="1" latinLnBrk="0" hangingPunct="1">
        <a:lnSpc>
          <a:spcPct val="90000"/>
        </a:lnSpc>
        <a:spcBef>
          <a:spcPts val="500"/>
        </a:spcBef>
        <a:buClr>
          <a:srgbClr val="CB8A49"/>
        </a:buClr>
        <a:buFont typeface="Century Gothic" panose="020B0502020202020204" pitchFamily="34" charset="0"/>
        <a:buChar char="♦"/>
        <a:defRPr sz="12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6.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55.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57.xml"/><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6.xml"/></Relationships>
</file>

<file path=ppt/slides/_rels/slide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xml"/><Relationship Id="rId1" Type="http://schemas.openxmlformats.org/officeDocument/2006/relationships/slideLayout" Target="../slideLayouts/slideLayout5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6.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56.xml"/></Relationships>
</file>

<file path=ppt/slides/_rels/slide9.xml.rels><?xml version="1.0" encoding="UTF-8" standalone="yes"?>
<Relationships xmlns="http://schemas.openxmlformats.org/package/2006/relationships"><Relationship Id="rId3" Type="http://schemas.openxmlformats.org/officeDocument/2006/relationships/hyperlink" Target="https://www.epa.gov/exchangenetwork" TargetMode="External"/><Relationship Id="rId2" Type="http://schemas.openxmlformats.org/officeDocument/2006/relationships/notesSlide" Target="../notesSlides/notesSlide9.xml"/><Relationship Id="rId1" Type="http://schemas.openxmlformats.org/officeDocument/2006/relationships/slideLayout" Target="../slideLayouts/slideLayout5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187952" y="5479577"/>
            <a:ext cx="7754112" cy="646903"/>
          </a:xfrm>
        </p:spPr>
        <p:txBody>
          <a:bodyPr/>
          <a:lstStyle/>
          <a:p>
            <a:r>
              <a:rPr lang="en-US" dirty="0"/>
              <a:t>November 9</a:t>
            </a:r>
            <a:r>
              <a:rPr lang="en-US" sz="3200" dirty="0"/>
              <a:t>, 2021 </a:t>
            </a:r>
            <a:br>
              <a:rPr lang="en-US" sz="3200" dirty="0"/>
            </a:br>
            <a:r>
              <a:rPr lang="en-US" dirty="0"/>
              <a:t>R10 Virtual Summit</a:t>
            </a:r>
            <a:br>
              <a:rPr lang="en-US" dirty="0"/>
            </a:br>
            <a:r>
              <a:rPr lang="en-US" sz="2000" dirty="0"/>
              <a:t>Radon Data Exchange Network – “Building a Community of interest for the Radon Data Exchange”</a:t>
            </a:r>
          </a:p>
        </p:txBody>
      </p:sp>
    </p:spTree>
    <p:extLst>
      <p:ext uri="{BB962C8B-B14F-4D97-AF65-F5344CB8AC3E}">
        <p14:creationId xmlns:p14="http://schemas.microsoft.com/office/powerpoint/2010/main" val="4056456609"/>
      </p:ext>
    </p:extLst>
  </p:cSld>
  <p:clrMapOvr>
    <a:masterClrMapping/>
  </p:clrMapOvr>
  <mc:AlternateContent xmlns:mc="http://schemas.openxmlformats.org/markup-compatibility/2006" xmlns:p14="http://schemas.microsoft.com/office/powerpoint/2010/main">
    <mc:Choice Requires="p14">
      <p:transition spd="slow" p14:dur="2000" advTm="9224"/>
    </mc:Choice>
    <mc:Fallback xmlns="">
      <p:transition spd="slow" advTm="9224"/>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lgn="r"/>
            <a:fld id="{00000000-1234-1234-1234-123412341234}" type="slidenum">
              <a:rPr lang="en" smtClean="0"/>
              <a:pPr algn="r"/>
              <a:t>10</a:t>
            </a:fld>
            <a:endParaRPr lang="en" dirty="0"/>
          </a:p>
        </p:txBody>
      </p:sp>
      <p:sp>
        <p:nvSpPr>
          <p:cNvPr id="5" name="Title 1">
            <a:extLst>
              <a:ext uri="{FF2B5EF4-FFF2-40B4-BE49-F238E27FC236}">
                <a16:creationId xmlns:a16="http://schemas.microsoft.com/office/drawing/2014/main" id="{C5A4F184-AF44-3C42-8F51-6AAA4331299F}"/>
              </a:ext>
            </a:extLst>
          </p:cNvPr>
          <p:cNvSpPr>
            <a:spLocks noGrp="1"/>
          </p:cNvSpPr>
          <p:nvPr>
            <p:ph type="title"/>
          </p:nvPr>
        </p:nvSpPr>
        <p:spPr>
          <a:xfrm>
            <a:off x="838200" y="739036"/>
            <a:ext cx="10515600" cy="951654"/>
          </a:xfrm>
        </p:spPr>
        <p:txBody>
          <a:bodyPr>
            <a:normAutofit fontScale="90000"/>
          </a:bodyPr>
          <a:lstStyle/>
          <a:p>
            <a:r>
              <a:rPr lang="en-US" dirty="0"/>
              <a:t>2017 – 2020 Exchange Network Project</a:t>
            </a:r>
          </a:p>
        </p:txBody>
      </p:sp>
      <p:sp>
        <p:nvSpPr>
          <p:cNvPr id="8" name="Text Placeholder 1">
            <a:extLst>
              <a:ext uri="{FF2B5EF4-FFF2-40B4-BE49-F238E27FC236}">
                <a16:creationId xmlns:a16="http://schemas.microsoft.com/office/drawing/2014/main" id="{A7FC58F1-E713-4D49-B83A-6C3C2F82A128}"/>
              </a:ext>
            </a:extLst>
          </p:cNvPr>
          <p:cNvSpPr txBox="1">
            <a:spLocks/>
          </p:cNvSpPr>
          <p:nvPr/>
        </p:nvSpPr>
        <p:spPr>
          <a:xfrm>
            <a:off x="1060528" y="1970126"/>
            <a:ext cx="10070943" cy="3721951"/>
          </a:xfrm>
          <a:prstGeom prst="rect">
            <a:avLst/>
          </a:prstGeom>
        </p:spPr>
        <p:txBody>
          <a:bodyPr/>
          <a:lstStyle>
            <a:lvl1pPr marL="285750" indent="-285750" algn="l" defTabSz="914400" rtl="0" eaLnBrk="1" latinLnBrk="0" hangingPunct="1">
              <a:lnSpc>
                <a:spcPct val="90000"/>
              </a:lnSpc>
              <a:spcBef>
                <a:spcPts val="1000"/>
              </a:spcBef>
              <a:buClr>
                <a:srgbClr val="349D96"/>
              </a:buClr>
              <a:buFont typeface="Wingdings" panose="05000000000000000000" pitchFamily="2" charset="2"/>
              <a:buChar char="£"/>
              <a:defRPr sz="2000" kern="1200">
                <a:solidFill>
                  <a:schemeClr val="tx1">
                    <a:lumMod val="75000"/>
                    <a:lumOff val="25000"/>
                  </a:schemeClr>
                </a:solidFill>
                <a:latin typeface="Century Gothic" panose="020B0502020202020204" pitchFamily="34" charset="0"/>
                <a:ea typeface="+mn-ea"/>
                <a:cs typeface="+mn-cs"/>
              </a:defRPr>
            </a:lvl1pPr>
            <a:lvl2pPr marL="519113" indent="-238125" algn="l" defTabSz="914400" rtl="0" eaLnBrk="1" latinLnBrk="0" hangingPunct="1">
              <a:lnSpc>
                <a:spcPct val="90000"/>
              </a:lnSpc>
              <a:spcBef>
                <a:spcPts val="500"/>
              </a:spcBef>
              <a:buClr>
                <a:srgbClr val="349D96"/>
              </a:buClr>
              <a:buFont typeface="Courier New" panose="02070309020205020404" pitchFamily="49" charset="0"/>
              <a:buChar char="o"/>
              <a:defRPr sz="2000" kern="1200">
                <a:solidFill>
                  <a:schemeClr val="tx1">
                    <a:lumMod val="75000"/>
                    <a:lumOff val="25000"/>
                  </a:schemeClr>
                </a:solidFill>
                <a:latin typeface="Century Gothic" panose="020B0502020202020204" pitchFamily="34" charset="0"/>
                <a:ea typeface="+mn-ea"/>
                <a:cs typeface="+mn-cs"/>
              </a:defRPr>
            </a:lvl2pPr>
            <a:lvl3pPr marL="747713" indent="-228600" algn="l" defTabSz="914400" rtl="0" eaLnBrk="1" latinLnBrk="0" hangingPunct="1">
              <a:lnSpc>
                <a:spcPct val="90000"/>
              </a:lnSpc>
              <a:spcBef>
                <a:spcPts val="500"/>
              </a:spcBef>
              <a:buClr>
                <a:srgbClr val="349D96"/>
              </a:buClr>
              <a:buFont typeface="Century Gothic" panose="020B0502020202020204" pitchFamily="34" charset="0"/>
              <a:buChar char="■"/>
              <a:defRPr sz="1800" kern="1200">
                <a:solidFill>
                  <a:schemeClr val="tx1">
                    <a:lumMod val="75000"/>
                    <a:lumOff val="25000"/>
                  </a:schemeClr>
                </a:solidFill>
                <a:latin typeface="Century Gothic" panose="020B0502020202020204" pitchFamily="34" charset="0"/>
                <a:ea typeface="+mn-ea"/>
                <a:cs typeface="+mn-cs"/>
              </a:defRPr>
            </a:lvl3pPr>
            <a:lvl4pPr marL="919163" indent="-171450" algn="l" defTabSz="914400" rtl="0" eaLnBrk="1" latinLnBrk="0" hangingPunct="1">
              <a:lnSpc>
                <a:spcPct val="90000"/>
              </a:lnSpc>
              <a:spcBef>
                <a:spcPts val="500"/>
              </a:spcBef>
              <a:buClr>
                <a:srgbClr val="349D96"/>
              </a:buClr>
              <a:buFont typeface="Century Gothic" panose="020B0502020202020204" pitchFamily="34" charset="0"/>
              <a:buChar char="♦"/>
              <a:defRPr sz="1800" kern="1200">
                <a:solidFill>
                  <a:schemeClr val="tx1">
                    <a:lumMod val="75000"/>
                    <a:lumOff val="25000"/>
                  </a:schemeClr>
                </a:solidFill>
                <a:latin typeface="Century Gothic" panose="020B0502020202020204" pitchFamily="34" charset="0"/>
                <a:ea typeface="+mn-ea"/>
                <a:cs typeface="+mn-cs"/>
              </a:defRPr>
            </a:lvl4pPr>
            <a:lvl5pPr marL="969963" indent="-228600" algn="l" defTabSz="914400" rtl="0" eaLnBrk="1" latinLnBrk="0" hangingPunct="1">
              <a:lnSpc>
                <a:spcPct val="90000"/>
              </a:lnSpc>
              <a:spcBef>
                <a:spcPts val="500"/>
              </a:spcBef>
              <a:buClr>
                <a:srgbClr val="CB8A49"/>
              </a:buClr>
              <a:buFont typeface="Century Gothic" panose="020B0502020202020204" pitchFamily="34" charset="0"/>
              <a:buChar char="♦"/>
              <a:defRPr sz="12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3363" lvl="1" indent="0">
              <a:buNone/>
            </a:pPr>
            <a:r>
              <a:rPr lang="en-US" sz="2400" dirty="0">
                <a:solidFill>
                  <a:schemeClr val="tx1"/>
                </a:solidFill>
                <a:latin typeface="+mn-lt"/>
              </a:rPr>
              <a:t>Goal: Partner with the Colorado program to improve communication and collaboration by defining and standardizing web services to expand states’ capacity to compile and record radon data</a:t>
            </a:r>
          </a:p>
          <a:p>
            <a:pPr marL="0" indent="0">
              <a:buNone/>
            </a:pPr>
            <a:endParaRPr lang="en-US" sz="2400" dirty="0">
              <a:solidFill>
                <a:schemeClr val="tx1"/>
              </a:solidFill>
              <a:latin typeface="+mn-lt"/>
            </a:endParaRPr>
          </a:p>
          <a:p>
            <a:pPr marL="0" indent="0">
              <a:buNone/>
            </a:pPr>
            <a:br>
              <a:rPr lang="en-US" dirty="0"/>
            </a:br>
            <a:endParaRPr lang="en-US" dirty="0"/>
          </a:p>
          <a:p>
            <a:pPr lvl="1"/>
            <a:endParaRPr lang="en-US" dirty="0"/>
          </a:p>
          <a:p>
            <a:endParaRPr lang="en-US" dirty="0"/>
          </a:p>
        </p:txBody>
      </p:sp>
      <p:graphicFrame>
        <p:nvGraphicFramePr>
          <p:cNvPr id="2" name="Table 2">
            <a:extLst>
              <a:ext uri="{FF2B5EF4-FFF2-40B4-BE49-F238E27FC236}">
                <a16:creationId xmlns:a16="http://schemas.microsoft.com/office/drawing/2014/main" id="{16B7015E-9056-435D-8C51-B43701077230}"/>
              </a:ext>
            </a:extLst>
          </p:cNvPr>
          <p:cNvGraphicFramePr>
            <a:graphicFrameLocks noGrp="1"/>
          </p:cNvGraphicFramePr>
          <p:nvPr>
            <p:extLst>
              <p:ext uri="{D42A27DB-BD31-4B8C-83A1-F6EECF244321}">
                <p14:modId xmlns:p14="http://schemas.microsoft.com/office/powerpoint/2010/main" val="263430928"/>
              </p:ext>
            </p:extLst>
          </p:nvPr>
        </p:nvGraphicFramePr>
        <p:xfrm>
          <a:off x="1460327" y="3247486"/>
          <a:ext cx="9839194" cy="2776728"/>
        </p:xfrm>
        <a:graphic>
          <a:graphicData uri="http://schemas.openxmlformats.org/drawingml/2006/table">
            <a:tbl>
              <a:tblPr firstRow="1" bandRow="1">
                <a:tableStyleId>{5C22544A-7EE6-4342-B048-85BDC9FD1C3A}</a:tableStyleId>
              </a:tblPr>
              <a:tblGrid>
                <a:gridCol w="4284794">
                  <a:extLst>
                    <a:ext uri="{9D8B030D-6E8A-4147-A177-3AD203B41FA5}">
                      <a16:colId xmlns:a16="http://schemas.microsoft.com/office/drawing/2014/main" val="1317511097"/>
                    </a:ext>
                  </a:extLst>
                </a:gridCol>
                <a:gridCol w="5554400">
                  <a:extLst>
                    <a:ext uri="{9D8B030D-6E8A-4147-A177-3AD203B41FA5}">
                      <a16:colId xmlns:a16="http://schemas.microsoft.com/office/drawing/2014/main" val="3101850271"/>
                    </a:ext>
                  </a:extLst>
                </a:gridCol>
              </a:tblGrid>
              <a:tr h="370840">
                <a:tc>
                  <a:txBody>
                    <a:bodyPr/>
                    <a:lstStyle/>
                    <a:p>
                      <a:pPr marL="233363" lvl="1" indent="0" algn="l" defTabSz="914400" rtl="0" eaLnBrk="1" latinLnBrk="0" hangingPunct="1">
                        <a:lnSpc>
                          <a:spcPct val="90000"/>
                        </a:lnSpc>
                        <a:spcBef>
                          <a:spcPts val="500"/>
                        </a:spcBef>
                        <a:buClr>
                          <a:srgbClr val="349D96"/>
                        </a:buClr>
                        <a:buFont typeface="Courier New" panose="02070309020205020404" pitchFamily="49" charset="0"/>
                        <a:buNone/>
                      </a:pPr>
                      <a:r>
                        <a:rPr lang="en-US" sz="2400" b="1" u="sng" kern="1200" dirty="0">
                          <a:solidFill>
                            <a:schemeClr val="tx1"/>
                          </a:solidFill>
                          <a:latin typeface="+mn-lt"/>
                          <a:ea typeface="+mn-ea"/>
                          <a:cs typeface="+mn-cs"/>
                        </a:rPr>
                        <a:t>WA Dept of Health</a:t>
                      </a:r>
                    </a:p>
                    <a:p>
                      <a:pPr marL="233363" lvl="1" indent="0" algn="l" defTabSz="914400" rtl="0" eaLnBrk="1" latinLnBrk="0" hangingPunct="1">
                        <a:lnSpc>
                          <a:spcPct val="90000"/>
                        </a:lnSpc>
                        <a:spcBef>
                          <a:spcPts val="500"/>
                        </a:spcBef>
                        <a:buClr>
                          <a:srgbClr val="349D96"/>
                        </a:buClr>
                        <a:buFont typeface="Courier New" panose="02070309020205020404" pitchFamily="49" charset="0"/>
                        <a:buNone/>
                      </a:pPr>
                      <a:r>
                        <a:rPr lang="en-US" sz="2400" b="0" kern="1200" dirty="0">
                          <a:solidFill>
                            <a:schemeClr val="tx1"/>
                          </a:solidFill>
                          <a:latin typeface="+mn-lt"/>
                          <a:ea typeface="+mn-ea"/>
                          <a:cs typeface="+mn-cs"/>
                        </a:rPr>
                        <a:t>Glen Patrick</a:t>
                      </a:r>
                    </a:p>
                    <a:p>
                      <a:pPr marL="233363" lvl="1" indent="0" algn="l" defTabSz="914400" rtl="0" eaLnBrk="1" latinLnBrk="0" hangingPunct="1">
                        <a:lnSpc>
                          <a:spcPct val="90000"/>
                        </a:lnSpc>
                        <a:spcBef>
                          <a:spcPts val="500"/>
                        </a:spcBef>
                        <a:buClr>
                          <a:srgbClr val="349D96"/>
                        </a:buClr>
                        <a:buFont typeface="Courier New" panose="02070309020205020404" pitchFamily="49" charset="0"/>
                        <a:buNone/>
                      </a:pPr>
                      <a:r>
                        <a:rPr lang="en-US" sz="2400" b="0" kern="1200" dirty="0">
                          <a:solidFill>
                            <a:schemeClr val="tx1"/>
                          </a:solidFill>
                          <a:latin typeface="+mn-lt"/>
                          <a:ea typeface="+mn-ea"/>
                          <a:cs typeface="+mn-cs"/>
                        </a:rPr>
                        <a:t>   </a:t>
                      </a:r>
                      <a:r>
                        <a:rPr lang="en-US" sz="2000" b="0" i="1" kern="1200" dirty="0">
                          <a:solidFill>
                            <a:schemeClr val="tx1"/>
                          </a:solidFill>
                          <a:latin typeface="+mn-lt"/>
                          <a:ea typeface="+mn-ea"/>
                          <a:cs typeface="+mn-cs"/>
                        </a:rPr>
                        <a:t>Principal Investigator </a:t>
                      </a:r>
                    </a:p>
                    <a:p>
                      <a:pPr marL="233363" marR="0" lvl="1" indent="0" algn="l" defTabSz="914400" rtl="0" eaLnBrk="1" fontAlgn="auto" latinLnBrk="0" hangingPunct="1">
                        <a:lnSpc>
                          <a:spcPct val="90000"/>
                        </a:lnSpc>
                        <a:spcBef>
                          <a:spcPts val="500"/>
                        </a:spcBef>
                        <a:spcAft>
                          <a:spcPts val="0"/>
                        </a:spcAft>
                        <a:buClr>
                          <a:srgbClr val="349D96"/>
                        </a:buClr>
                        <a:buSzTx/>
                        <a:buFont typeface="Courier New" panose="02070309020205020404" pitchFamily="49" charset="0"/>
                        <a:buNone/>
                        <a:tabLst/>
                        <a:defRPr/>
                      </a:pPr>
                      <a:r>
                        <a:rPr kumimoji="0" lang="en-US" sz="2400" b="0" i="0" u="none" strike="noStrike" kern="1200" cap="none" spc="0" normalizeH="0" baseline="0" noProof="0" dirty="0">
                          <a:ln>
                            <a:noFill/>
                          </a:ln>
                          <a:solidFill>
                            <a:srgbClr val="000000"/>
                          </a:solidFill>
                          <a:effectLst/>
                          <a:uLnTx/>
                          <a:uFillTx/>
                          <a:latin typeface="+mn-lt"/>
                          <a:ea typeface="+mn-ea"/>
                          <a:cs typeface="+mn-cs"/>
                        </a:rPr>
                        <a:t>Lauren Freelander</a:t>
                      </a:r>
                    </a:p>
                    <a:p>
                      <a:pPr marL="233363" marR="0" lvl="1" indent="0" algn="l" defTabSz="914400" rtl="0" eaLnBrk="1" fontAlgn="auto" latinLnBrk="0" hangingPunct="1">
                        <a:lnSpc>
                          <a:spcPct val="90000"/>
                        </a:lnSpc>
                        <a:spcBef>
                          <a:spcPts val="500"/>
                        </a:spcBef>
                        <a:spcAft>
                          <a:spcPts val="0"/>
                        </a:spcAft>
                        <a:buClr>
                          <a:srgbClr val="349D96"/>
                        </a:buClr>
                        <a:buSzTx/>
                        <a:buFont typeface="Courier New" panose="02070309020205020404" pitchFamily="49" charset="0"/>
                        <a:buNone/>
                        <a:tabLst/>
                        <a:defRPr/>
                      </a:pPr>
                      <a:r>
                        <a:rPr kumimoji="0" lang="en-US" sz="2400" b="0" i="0" u="none" strike="noStrike" kern="1200" cap="none" spc="0" normalizeH="0" baseline="0" noProof="0" dirty="0">
                          <a:ln>
                            <a:noFill/>
                          </a:ln>
                          <a:solidFill>
                            <a:srgbClr val="000000"/>
                          </a:solidFill>
                          <a:effectLst/>
                          <a:uLnTx/>
                          <a:uFillTx/>
                          <a:latin typeface="+mn-lt"/>
                          <a:ea typeface="+mn-ea"/>
                          <a:cs typeface="+mn-cs"/>
                        </a:rPr>
                        <a:t>   </a:t>
                      </a:r>
                      <a:r>
                        <a:rPr kumimoji="0" lang="en-US" sz="2000" b="0" i="1" u="none" strike="noStrike" kern="1200" cap="none" spc="0" normalizeH="0" baseline="0" noProof="0" dirty="0">
                          <a:ln>
                            <a:noFill/>
                          </a:ln>
                          <a:solidFill>
                            <a:srgbClr val="000000"/>
                          </a:solidFill>
                          <a:effectLst/>
                          <a:uLnTx/>
                          <a:uFillTx/>
                          <a:latin typeface="+mn-lt"/>
                          <a:ea typeface="+mn-ea"/>
                          <a:cs typeface="+mn-cs"/>
                        </a:rPr>
                        <a:t>WA Radon Program Director</a:t>
                      </a:r>
                    </a:p>
                    <a:p>
                      <a:pPr marL="233363" lvl="1" indent="0" algn="l" defTabSz="914400" rtl="0" eaLnBrk="1" latinLnBrk="0" hangingPunct="1">
                        <a:lnSpc>
                          <a:spcPct val="90000"/>
                        </a:lnSpc>
                        <a:spcBef>
                          <a:spcPts val="500"/>
                        </a:spcBef>
                        <a:buClr>
                          <a:srgbClr val="349D96"/>
                        </a:buClr>
                        <a:buFont typeface="Courier New" panose="02070309020205020404" pitchFamily="49" charset="0"/>
                        <a:buNone/>
                      </a:pPr>
                      <a:r>
                        <a:rPr lang="en-US" sz="2400" b="0" kern="1200" dirty="0">
                          <a:solidFill>
                            <a:schemeClr val="tx1"/>
                          </a:solidFill>
                          <a:latin typeface="+mn-lt"/>
                          <a:ea typeface="+mn-ea"/>
                          <a:cs typeface="+mn-cs"/>
                        </a:rPr>
                        <a:t>Tina Echeverria</a:t>
                      </a:r>
                    </a:p>
                    <a:p>
                      <a:pPr marL="233363" lvl="1" indent="0" algn="l" defTabSz="914400" rtl="0" eaLnBrk="1" latinLnBrk="0" hangingPunct="1">
                        <a:lnSpc>
                          <a:spcPct val="90000"/>
                        </a:lnSpc>
                        <a:spcBef>
                          <a:spcPts val="500"/>
                        </a:spcBef>
                        <a:buClr>
                          <a:srgbClr val="349D96"/>
                        </a:buClr>
                        <a:buFont typeface="Courier New" panose="02070309020205020404" pitchFamily="49" charset="0"/>
                        <a:buNone/>
                      </a:pPr>
                      <a:r>
                        <a:rPr lang="en-US" sz="2400" b="0" kern="1200" dirty="0">
                          <a:solidFill>
                            <a:schemeClr val="tx1"/>
                          </a:solidFill>
                          <a:latin typeface="+mn-lt"/>
                          <a:ea typeface="+mn-ea"/>
                          <a:cs typeface="+mn-cs"/>
                        </a:rPr>
                        <a:t>   </a:t>
                      </a:r>
                      <a:r>
                        <a:rPr lang="en-US" sz="2000" b="0" i="1" kern="1200" dirty="0">
                          <a:solidFill>
                            <a:schemeClr val="tx1"/>
                          </a:solidFill>
                          <a:latin typeface="+mn-lt"/>
                          <a:ea typeface="+mn-ea"/>
                          <a:cs typeface="+mn-cs"/>
                        </a:rPr>
                        <a:t>Project Manager</a:t>
                      </a:r>
                    </a:p>
                  </a:txBody>
                  <a:tcPr>
                    <a:noFill/>
                  </a:tcPr>
                </a:tc>
                <a:tc>
                  <a:txBody>
                    <a:bodyPr/>
                    <a:lstStyle/>
                    <a:p>
                      <a:pPr marL="233363" lvl="1" indent="0" algn="l" defTabSz="914400" rtl="0" eaLnBrk="1" latinLnBrk="0" hangingPunct="1">
                        <a:lnSpc>
                          <a:spcPct val="90000"/>
                        </a:lnSpc>
                        <a:spcBef>
                          <a:spcPts val="500"/>
                        </a:spcBef>
                        <a:buClr>
                          <a:srgbClr val="349D96"/>
                        </a:buClr>
                        <a:buFont typeface="Courier New" panose="02070309020205020404" pitchFamily="49" charset="0"/>
                        <a:buNone/>
                      </a:pPr>
                      <a:r>
                        <a:rPr lang="en-US" sz="2400" b="1" u="sng" kern="1200" dirty="0">
                          <a:solidFill>
                            <a:schemeClr val="tx1"/>
                          </a:solidFill>
                          <a:latin typeface="+mn-lt"/>
                          <a:ea typeface="+mn-ea"/>
                          <a:cs typeface="+mn-cs"/>
                        </a:rPr>
                        <a:t>CO Dept of Health and Environment</a:t>
                      </a:r>
                    </a:p>
                    <a:p>
                      <a:pPr marL="233363" lvl="1" indent="0" algn="l" defTabSz="914400" rtl="0" eaLnBrk="1" latinLnBrk="0" hangingPunct="1">
                        <a:lnSpc>
                          <a:spcPct val="90000"/>
                        </a:lnSpc>
                        <a:spcBef>
                          <a:spcPts val="500"/>
                        </a:spcBef>
                        <a:buClr>
                          <a:srgbClr val="349D96"/>
                        </a:buClr>
                        <a:buFont typeface="Courier New" panose="02070309020205020404" pitchFamily="49" charset="0"/>
                        <a:buNone/>
                      </a:pPr>
                      <a:r>
                        <a:rPr lang="en-US" sz="2400" b="0" kern="1200">
                          <a:solidFill>
                            <a:schemeClr val="tx1"/>
                          </a:solidFill>
                          <a:latin typeface="+mn-lt"/>
                          <a:ea typeface="+mn-ea"/>
                          <a:cs typeface="+mn-cs"/>
                        </a:rPr>
                        <a:t>Eric Brown, MPA</a:t>
                      </a:r>
                      <a:endParaRPr lang="en-US" sz="2400" b="0" kern="1200" dirty="0">
                        <a:solidFill>
                          <a:schemeClr val="tx1"/>
                        </a:solidFill>
                        <a:latin typeface="+mn-lt"/>
                        <a:ea typeface="+mn-ea"/>
                        <a:cs typeface="+mn-cs"/>
                      </a:endParaRPr>
                    </a:p>
                    <a:p>
                      <a:pPr marL="233363" lvl="1" indent="0" algn="l" defTabSz="914400" rtl="0" eaLnBrk="1" latinLnBrk="0" hangingPunct="1">
                        <a:lnSpc>
                          <a:spcPct val="90000"/>
                        </a:lnSpc>
                        <a:spcBef>
                          <a:spcPts val="500"/>
                        </a:spcBef>
                        <a:buClr>
                          <a:srgbClr val="349D96"/>
                        </a:buClr>
                        <a:buFont typeface="Courier New" panose="02070309020205020404" pitchFamily="49" charset="0"/>
                        <a:buNone/>
                      </a:pPr>
                      <a:r>
                        <a:rPr lang="en-US" sz="2400" b="0" kern="1200" dirty="0">
                          <a:solidFill>
                            <a:schemeClr val="tx1"/>
                          </a:solidFill>
                          <a:latin typeface="+mn-lt"/>
                          <a:ea typeface="+mn-ea"/>
                          <a:cs typeface="+mn-cs"/>
                        </a:rPr>
                        <a:t>   </a:t>
                      </a:r>
                      <a:r>
                        <a:rPr lang="en-US" sz="2000" b="0" i="1" kern="1200" dirty="0">
                          <a:solidFill>
                            <a:schemeClr val="tx1"/>
                          </a:solidFill>
                          <a:latin typeface="+mn-lt"/>
                          <a:ea typeface="+mn-ea"/>
                          <a:cs typeface="+mn-cs"/>
                        </a:rPr>
                        <a:t>Environmental Data Coordinator</a:t>
                      </a:r>
                    </a:p>
                    <a:p>
                      <a:pPr marL="233363" lvl="1" indent="0" algn="l" defTabSz="914400" rtl="0" eaLnBrk="1" latinLnBrk="0" hangingPunct="1">
                        <a:lnSpc>
                          <a:spcPct val="90000"/>
                        </a:lnSpc>
                        <a:spcBef>
                          <a:spcPts val="500"/>
                        </a:spcBef>
                        <a:buClr>
                          <a:srgbClr val="349D96"/>
                        </a:buClr>
                        <a:buFont typeface="Courier New" panose="02070309020205020404" pitchFamily="49" charset="0"/>
                        <a:buNone/>
                      </a:pPr>
                      <a:r>
                        <a:rPr lang="en-US" sz="2400" b="0" kern="1200" dirty="0">
                          <a:solidFill>
                            <a:schemeClr val="tx1"/>
                          </a:solidFill>
                          <a:latin typeface="+mn-lt"/>
                          <a:ea typeface="+mn-ea"/>
                          <a:cs typeface="+mn-cs"/>
                        </a:rPr>
                        <a:t>   </a:t>
                      </a:r>
                      <a:endParaRPr lang="en-US" dirty="0"/>
                    </a:p>
                  </a:txBody>
                  <a:tcPr>
                    <a:noFill/>
                  </a:tcPr>
                </a:tc>
                <a:extLst>
                  <a:ext uri="{0D108BD9-81ED-4DB2-BD59-A6C34878D82A}">
                    <a16:rowId xmlns:a16="http://schemas.microsoft.com/office/drawing/2014/main" val="3368050977"/>
                  </a:ext>
                </a:extLst>
              </a:tr>
            </a:tbl>
          </a:graphicData>
        </a:graphic>
      </p:graphicFrame>
    </p:spTree>
    <p:extLst>
      <p:ext uri="{BB962C8B-B14F-4D97-AF65-F5344CB8AC3E}">
        <p14:creationId xmlns:p14="http://schemas.microsoft.com/office/powerpoint/2010/main" val="25056645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lgn="r"/>
            <a:fld id="{00000000-1234-1234-1234-123412341234}" type="slidenum">
              <a:rPr lang="en" smtClean="0"/>
              <a:pPr algn="r"/>
              <a:t>11</a:t>
            </a:fld>
            <a:endParaRPr lang="en"/>
          </a:p>
        </p:txBody>
      </p:sp>
      <p:sp>
        <p:nvSpPr>
          <p:cNvPr id="5" name="Title 1">
            <a:extLst>
              <a:ext uri="{FF2B5EF4-FFF2-40B4-BE49-F238E27FC236}">
                <a16:creationId xmlns:a16="http://schemas.microsoft.com/office/drawing/2014/main" id="{C5A4F184-AF44-3C42-8F51-6AAA4331299F}"/>
              </a:ext>
            </a:extLst>
          </p:cNvPr>
          <p:cNvSpPr>
            <a:spLocks noGrp="1"/>
          </p:cNvSpPr>
          <p:nvPr>
            <p:ph type="title"/>
          </p:nvPr>
        </p:nvSpPr>
        <p:spPr>
          <a:xfrm>
            <a:off x="913356" y="655566"/>
            <a:ext cx="10610588" cy="1051863"/>
          </a:xfrm>
        </p:spPr>
        <p:txBody>
          <a:bodyPr>
            <a:normAutofit/>
          </a:bodyPr>
          <a:lstStyle/>
          <a:p>
            <a:r>
              <a:rPr lang="en-US" dirty="0">
                <a:solidFill>
                  <a:srgbClr val="000000"/>
                </a:solidFill>
              </a:rPr>
              <a:t>Exchange Network Project 2017-2020</a:t>
            </a:r>
            <a:endParaRPr lang="en-US" dirty="0"/>
          </a:p>
        </p:txBody>
      </p:sp>
      <p:sp>
        <p:nvSpPr>
          <p:cNvPr id="7" name="Rectangle 6">
            <a:extLst>
              <a:ext uri="{FF2B5EF4-FFF2-40B4-BE49-F238E27FC236}">
                <a16:creationId xmlns:a16="http://schemas.microsoft.com/office/drawing/2014/main" id="{BBD83433-7F9A-4659-893A-1FAE4FD729A1}"/>
              </a:ext>
            </a:extLst>
          </p:cNvPr>
          <p:cNvSpPr/>
          <p:nvPr/>
        </p:nvSpPr>
        <p:spPr>
          <a:xfrm>
            <a:off x="749808" y="2075973"/>
            <a:ext cx="4861851" cy="4093428"/>
          </a:xfrm>
          <a:prstGeom prst="rect">
            <a:avLst/>
          </a:prstGeom>
        </p:spPr>
        <p:txBody>
          <a:bodyPr wrap="square">
            <a:spAutoFit/>
          </a:bodyPr>
          <a:lstStyle/>
          <a:p>
            <a:r>
              <a:rPr lang="en-US" sz="2000" b="1" dirty="0"/>
              <a:t>WA Proposal:</a:t>
            </a:r>
          </a:p>
          <a:p>
            <a:r>
              <a:rPr lang="en-US" sz="2000" dirty="0"/>
              <a:t>Improve communication and collaboration among the radon “Community of Interest,” including highly impacted states, regarding standardized radon data collection and the creation of nationally consistent radon data measures, </a:t>
            </a:r>
          </a:p>
          <a:p>
            <a:pPr algn="ctr"/>
            <a:r>
              <a:rPr lang="en-US" sz="2000" dirty="0"/>
              <a:t>AND</a:t>
            </a:r>
          </a:p>
          <a:p>
            <a:r>
              <a:rPr lang="en-US" sz="2000" dirty="0"/>
              <a:t>Coordinate and provide technical expertise to expand states’ capacity to compile radon data, recode the data to defined schema, and provide these data to the EN using standardized web services.</a:t>
            </a:r>
          </a:p>
        </p:txBody>
      </p:sp>
      <p:sp>
        <p:nvSpPr>
          <p:cNvPr id="8" name="Rectangle 7">
            <a:extLst>
              <a:ext uri="{FF2B5EF4-FFF2-40B4-BE49-F238E27FC236}">
                <a16:creationId xmlns:a16="http://schemas.microsoft.com/office/drawing/2014/main" id="{9680E5C6-FE57-4AA6-8496-6BE2B3E0C304}"/>
              </a:ext>
            </a:extLst>
          </p:cNvPr>
          <p:cNvSpPr/>
          <p:nvPr/>
        </p:nvSpPr>
        <p:spPr>
          <a:xfrm>
            <a:off x="6096001" y="2075973"/>
            <a:ext cx="5427944" cy="4093428"/>
          </a:xfrm>
          <a:prstGeom prst="rect">
            <a:avLst/>
          </a:prstGeom>
        </p:spPr>
        <p:txBody>
          <a:bodyPr wrap="square">
            <a:spAutoFit/>
          </a:bodyPr>
          <a:lstStyle/>
          <a:p>
            <a:r>
              <a:rPr lang="en-US" sz="2000" b="1" dirty="0"/>
              <a:t>How’s that work?</a:t>
            </a:r>
          </a:p>
          <a:p>
            <a:r>
              <a:rPr lang="en-US" sz="2000" dirty="0"/>
              <a:t>Establishing a radon “Community of Interest” and an EN node or virtual network that will reduce burden on reporting partners will: </a:t>
            </a:r>
          </a:p>
          <a:p>
            <a:pPr marL="342900" indent="-342900">
              <a:buFont typeface="Arial" panose="020B0604020202020204" pitchFamily="34" charset="0"/>
              <a:buChar char="•"/>
            </a:pPr>
            <a:r>
              <a:rPr lang="en-US" sz="2000" dirty="0"/>
              <a:t>Increase data flow to the EN by making it easier </a:t>
            </a:r>
          </a:p>
          <a:p>
            <a:pPr marL="342900" indent="-342900">
              <a:buFont typeface="Arial" panose="020B0604020202020204" pitchFamily="34" charset="0"/>
              <a:buChar char="•"/>
            </a:pPr>
            <a:r>
              <a:rPr lang="en-US" sz="2000" dirty="0"/>
              <a:t>More data and more accessible data will improve public awareness, and home testing</a:t>
            </a:r>
          </a:p>
          <a:p>
            <a:pPr marL="342900" indent="-342900">
              <a:buFont typeface="Arial" panose="020B0604020202020204" pitchFamily="34" charset="0"/>
              <a:buChar char="•"/>
            </a:pPr>
            <a:r>
              <a:rPr lang="en-US" sz="2000" dirty="0"/>
              <a:t>Improve public access to these data. More data will be publicly accessible quicker, at lower program burden and lower program cost.</a:t>
            </a:r>
          </a:p>
          <a:p>
            <a:pPr marL="342900" indent="-342900">
              <a:buFont typeface="Arial" panose="020B0604020202020204" pitchFamily="34" charset="0"/>
              <a:buChar char="•"/>
            </a:pPr>
            <a:r>
              <a:rPr lang="en-US" sz="2000" dirty="0"/>
              <a:t>Increase data flow to the National Radon Data Exchange</a:t>
            </a:r>
          </a:p>
        </p:txBody>
      </p:sp>
    </p:spTree>
    <p:extLst>
      <p:ext uri="{BB962C8B-B14F-4D97-AF65-F5344CB8AC3E}">
        <p14:creationId xmlns:p14="http://schemas.microsoft.com/office/powerpoint/2010/main" val="2363835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661525" y="122980"/>
            <a:ext cx="8868949" cy="661204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442587" y="899291"/>
            <a:ext cx="5394542" cy="923330"/>
          </a:xfrm>
        </p:spPr>
        <p:txBody>
          <a:bodyPr/>
          <a:lstStyle/>
          <a:p>
            <a:pPr algn="ctr"/>
            <a:r>
              <a:rPr lang="en-US" sz="2400" b="1" dirty="0">
                <a:solidFill>
                  <a:schemeClr val="tx1"/>
                </a:solidFill>
                <a:latin typeface="+mn-lt"/>
              </a:rPr>
              <a:t>EPA Map of Radon Zones </a:t>
            </a:r>
          </a:p>
          <a:p>
            <a:r>
              <a:rPr lang="en-US" sz="2000" dirty="0">
                <a:solidFill>
                  <a:schemeClr val="tx1"/>
                </a:solidFill>
                <a:latin typeface="+mn-lt"/>
              </a:rPr>
              <a:t>Developed in 1993 to identify areas of the U.S. with the potential for elevated indoor radon levels.</a:t>
            </a:r>
          </a:p>
        </p:txBody>
      </p:sp>
      <p:sp>
        <p:nvSpPr>
          <p:cNvPr id="5" name="Text Placeholder 4"/>
          <p:cNvSpPr>
            <a:spLocks noGrp="1"/>
          </p:cNvSpPr>
          <p:nvPr>
            <p:ph type="body" sz="quarter" idx="11"/>
          </p:nvPr>
        </p:nvSpPr>
        <p:spPr>
          <a:xfrm rot="10800000" flipV="1">
            <a:off x="3882388" y="247871"/>
            <a:ext cx="4584947" cy="770021"/>
          </a:xfrm>
        </p:spPr>
        <p:txBody>
          <a:bodyPr>
            <a:normAutofit fontScale="92500"/>
          </a:bodyPr>
          <a:lstStyle/>
          <a:p>
            <a:r>
              <a:rPr lang="en-US" sz="3200" b="1" dirty="0"/>
              <a:t>Mapping Radon Zones</a:t>
            </a:r>
          </a:p>
          <a:p>
            <a:endParaRPr lang="en-US" dirty="0"/>
          </a:p>
        </p:txBody>
      </p:sp>
      <p:pic>
        <p:nvPicPr>
          <p:cNvPr id="6" name="Picture 5"/>
          <p:cNvPicPr>
            <a:picLocks noChangeAspect="1"/>
          </p:cNvPicPr>
          <p:nvPr/>
        </p:nvPicPr>
        <p:blipFill>
          <a:blip r:embed="rId3"/>
          <a:stretch>
            <a:fillRect/>
          </a:stretch>
        </p:blipFill>
        <p:spPr>
          <a:xfrm>
            <a:off x="442587" y="2550696"/>
            <a:ext cx="5394542" cy="3479754"/>
          </a:xfrm>
          <a:prstGeom prst="rect">
            <a:avLst/>
          </a:prstGeom>
        </p:spPr>
      </p:pic>
      <p:sp>
        <p:nvSpPr>
          <p:cNvPr id="9" name="TextBox 8"/>
          <p:cNvSpPr txBox="1"/>
          <p:nvPr/>
        </p:nvSpPr>
        <p:spPr>
          <a:xfrm>
            <a:off x="6174862" y="899291"/>
            <a:ext cx="5394543" cy="1384995"/>
          </a:xfrm>
          <a:prstGeom prst="rect">
            <a:avLst/>
          </a:prstGeom>
          <a:noFill/>
        </p:spPr>
        <p:txBody>
          <a:bodyPr wrap="square" rtlCol="0">
            <a:spAutoFit/>
          </a:bodyPr>
          <a:lstStyle/>
          <a:p>
            <a:pPr algn="ctr"/>
            <a:r>
              <a:rPr lang="en-US" sz="2400" b="1" dirty="0"/>
              <a:t>WA Enhanced Radon Risk Map</a:t>
            </a:r>
          </a:p>
          <a:p>
            <a:r>
              <a:rPr lang="en-US" sz="2000" dirty="0"/>
              <a:t>Developed in 2016. Based on small scale-sediment and hard rock geology as well as over 30,000 radon test results (2000 – 2015).</a:t>
            </a:r>
          </a:p>
        </p:txBody>
      </p:sp>
      <p:pic>
        <p:nvPicPr>
          <p:cNvPr id="11" name="Picture 10"/>
          <p:cNvPicPr>
            <a:picLocks noChangeAspect="1"/>
          </p:cNvPicPr>
          <p:nvPr/>
        </p:nvPicPr>
        <p:blipFill>
          <a:blip r:embed="rId4"/>
          <a:stretch>
            <a:fillRect/>
          </a:stretch>
        </p:blipFill>
        <p:spPr>
          <a:xfrm>
            <a:off x="6231536" y="2550695"/>
            <a:ext cx="5517878" cy="3627137"/>
          </a:xfrm>
          <a:prstGeom prst="rect">
            <a:avLst/>
          </a:prstGeom>
        </p:spPr>
      </p:pic>
    </p:spTree>
    <p:extLst>
      <p:ext uri="{BB962C8B-B14F-4D97-AF65-F5344CB8AC3E}">
        <p14:creationId xmlns:p14="http://schemas.microsoft.com/office/powerpoint/2010/main" val="1005735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lgn="r"/>
            <a:fld id="{00000000-1234-1234-1234-123412341234}" type="slidenum">
              <a:rPr lang="en" smtClean="0"/>
              <a:pPr algn="r"/>
              <a:t>14</a:t>
            </a:fld>
            <a:endParaRPr lang="en"/>
          </a:p>
        </p:txBody>
      </p:sp>
      <p:sp>
        <p:nvSpPr>
          <p:cNvPr id="5" name="Title 1">
            <a:extLst>
              <a:ext uri="{FF2B5EF4-FFF2-40B4-BE49-F238E27FC236}">
                <a16:creationId xmlns:a16="http://schemas.microsoft.com/office/drawing/2014/main" id="{C5A4F184-AF44-3C42-8F51-6AAA4331299F}"/>
              </a:ext>
            </a:extLst>
          </p:cNvPr>
          <p:cNvSpPr>
            <a:spLocks noGrp="1"/>
          </p:cNvSpPr>
          <p:nvPr>
            <p:ph type="title"/>
          </p:nvPr>
        </p:nvSpPr>
        <p:spPr>
          <a:xfrm>
            <a:off x="838200" y="751562"/>
            <a:ext cx="10610588" cy="939128"/>
          </a:xfrm>
        </p:spPr>
        <p:txBody>
          <a:bodyPr/>
          <a:lstStyle/>
          <a:p>
            <a:r>
              <a:rPr lang="en-US" dirty="0"/>
              <a:t>New National Radon Map - Pathways</a:t>
            </a:r>
          </a:p>
        </p:txBody>
      </p:sp>
      <p:sp>
        <p:nvSpPr>
          <p:cNvPr id="7" name="TextBox 6">
            <a:extLst>
              <a:ext uri="{FF2B5EF4-FFF2-40B4-BE49-F238E27FC236}">
                <a16:creationId xmlns:a16="http://schemas.microsoft.com/office/drawing/2014/main" id="{750120A2-DEBB-4E63-A5AD-F11FD847E2FD}"/>
              </a:ext>
            </a:extLst>
          </p:cNvPr>
          <p:cNvSpPr txBox="1"/>
          <p:nvPr/>
        </p:nvSpPr>
        <p:spPr>
          <a:xfrm>
            <a:off x="838200" y="2186367"/>
            <a:ext cx="2589028" cy="4088299"/>
          </a:xfrm>
          <a:prstGeom prst="rect">
            <a:avLst/>
          </a:prstGeom>
          <a:noFill/>
        </p:spPr>
        <p:txBody>
          <a:bodyPr wrap="square" rtlCol="0">
            <a:spAutoFit/>
          </a:bodyPr>
          <a:lstStyle/>
          <a:p>
            <a:pPr algn="ctr"/>
            <a:r>
              <a:rPr lang="en-US" sz="2400" b="1" dirty="0"/>
              <a:t>NEPHTN</a:t>
            </a:r>
          </a:p>
          <a:p>
            <a:endParaRPr lang="en-US" sz="1600" dirty="0"/>
          </a:p>
          <a:p>
            <a:pPr>
              <a:lnSpc>
                <a:spcPct val="90000"/>
              </a:lnSpc>
              <a:spcBef>
                <a:spcPts val="1000"/>
              </a:spcBef>
              <a:buClr>
                <a:srgbClr val="349D96"/>
              </a:buClr>
            </a:pPr>
            <a:r>
              <a:rPr lang="en-US" dirty="0"/>
              <a:t>Standard Schema for data format</a:t>
            </a:r>
          </a:p>
          <a:p>
            <a:pPr>
              <a:lnSpc>
                <a:spcPct val="90000"/>
              </a:lnSpc>
              <a:spcBef>
                <a:spcPts val="1000"/>
              </a:spcBef>
              <a:buClr>
                <a:srgbClr val="349D96"/>
              </a:buClr>
            </a:pPr>
            <a:endParaRPr lang="en-US" dirty="0"/>
          </a:p>
          <a:p>
            <a:pPr>
              <a:lnSpc>
                <a:spcPct val="90000"/>
              </a:lnSpc>
              <a:spcBef>
                <a:spcPts val="1000"/>
              </a:spcBef>
              <a:buClr>
                <a:srgbClr val="349D96"/>
              </a:buClr>
            </a:pPr>
            <a:r>
              <a:rPr lang="en-US" dirty="0"/>
              <a:t>Public Display of data from 14 states and 6 National Testing Labs.</a:t>
            </a:r>
          </a:p>
          <a:p>
            <a:pPr>
              <a:lnSpc>
                <a:spcPct val="90000"/>
              </a:lnSpc>
              <a:spcBef>
                <a:spcPts val="1000"/>
              </a:spcBef>
              <a:buClr>
                <a:srgbClr val="349D96"/>
              </a:buClr>
            </a:pPr>
            <a:endParaRPr lang="en-US" dirty="0"/>
          </a:p>
          <a:p>
            <a:pPr>
              <a:lnSpc>
                <a:spcPct val="90000"/>
              </a:lnSpc>
              <a:spcBef>
                <a:spcPts val="1000"/>
              </a:spcBef>
              <a:buClr>
                <a:srgbClr val="349D96"/>
              </a:buClr>
            </a:pPr>
            <a:r>
              <a:rPr lang="en-US" dirty="0"/>
              <a:t>Data aggregated by County (Census Tract in future)</a:t>
            </a:r>
          </a:p>
          <a:p>
            <a:endParaRPr lang="en-US" sz="1600" dirty="0"/>
          </a:p>
        </p:txBody>
      </p:sp>
      <p:sp>
        <p:nvSpPr>
          <p:cNvPr id="8" name="TextBox 7">
            <a:extLst>
              <a:ext uri="{FF2B5EF4-FFF2-40B4-BE49-F238E27FC236}">
                <a16:creationId xmlns:a16="http://schemas.microsoft.com/office/drawing/2014/main" id="{44E92472-444A-4EE6-8ADF-27A655FCD7F9}"/>
              </a:ext>
            </a:extLst>
          </p:cNvPr>
          <p:cNvSpPr txBox="1"/>
          <p:nvPr/>
        </p:nvSpPr>
        <p:spPr>
          <a:xfrm>
            <a:off x="4867526" y="2186367"/>
            <a:ext cx="2456947" cy="3589701"/>
          </a:xfrm>
          <a:prstGeom prst="rect">
            <a:avLst/>
          </a:prstGeom>
          <a:noFill/>
        </p:spPr>
        <p:txBody>
          <a:bodyPr wrap="square" rtlCol="0">
            <a:spAutoFit/>
          </a:bodyPr>
          <a:lstStyle/>
          <a:p>
            <a:pPr algn="ctr"/>
            <a:r>
              <a:rPr lang="en-US" sz="2400" b="1" dirty="0"/>
              <a:t>EN</a:t>
            </a:r>
          </a:p>
          <a:p>
            <a:endParaRPr lang="en-US" sz="1600" dirty="0"/>
          </a:p>
          <a:p>
            <a:pPr>
              <a:lnSpc>
                <a:spcPct val="90000"/>
              </a:lnSpc>
              <a:spcBef>
                <a:spcPts val="1000"/>
              </a:spcBef>
              <a:buClr>
                <a:srgbClr val="349D96"/>
              </a:buClr>
            </a:pPr>
            <a:r>
              <a:rPr lang="en-US" dirty="0"/>
              <a:t>Matching Standard Schema for data format</a:t>
            </a:r>
          </a:p>
          <a:p>
            <a:pPr>
              <a:lnSpc>
                <a:spcPct val="90000"/>
              </a:lnSpc>
              <a:spcBef>
                <a:spcPts val="1000"/>
              </a:spcBef>
              <a:buClr>
                <a:srgbClr val="349D96"/>
              </a:buClr>
            </a:pPr>
            <a:endParaRPr lang="en-US" dirty="0"/>
          </a:p>
          <a:p>
            <a:pPr>
              <a:lnSpc>
                <a:spcPct val="90000"/>
              </a:lnSpc>
              <a:spcBef>
                <a:spcPts val="1000"/>
              </a:spcBef>
              <a:buClr>
                <a:srgbClr val="349D96"/>
              </a:buClr>
            </a:pPr>
            <a:r>
              <a:rPr lang="en-US" dirty="0"/>
              <a:t>Option for public or secure data download. Currently 4 states</a:t>
            </a:r>
          </a:p>
          <a:p>
            <a:pPr>
              <a:lnSpc>
                <a:spcPct val="90000"/>
              </a:lnSpc>
              <a:spcBef>
                <a:spcPts val="1000"/>
              </a:spcBef>
              <a:buClr>
                <a:srgbClr val="349D96"/>
              </a:buClr>
            </a:pPr>
            <a:endParaRPr lang="en-US" dirty="0"/>
          </a:p>
          <a:p>
            <a:pPr>
              <a:lnSpc>
                <a:spcPct val="90000"/>
              </a:lnSpc>
              <a:spcBef>
                <a:spcPts val="1000"/>
              </a:spcBef>
              <a:buClr>
                <a:srgbClr val="349D96"/>
              </a:buClr>
            </a:pPr>
            <a:r>
              <a:rPr lang="en-US" dirty="0"/>
              <a:t>Record level test results </a:t>
            </a:r>
          </a:p>
          <a:p>
            <a:endParaRPr lang="en-US" sz="1600" dirty="0"/>
          </a:p>
        </p:txBody>
      </p:sp>
      <p:sp>
        <p:nvSpPr>
          <p:cNvPr id="9" name="TextBox 8">
            <a:extLst>
              <a:ext uri="{FF2B5EF4-FFF2-40B4-BE49-F238E27FC236}">
                <a16:creationId xmlns:a16="http://schemas.microsoft.com/office/drawing/2014/main" id="{B84DEE5D-B24E-428C-AE65-582C14CBF819}"/>
              </a:ext>
            </a:extLst>
          </p:cNvPr>
          <p:cNvSpPr txBox="1"/>
          <p:nvPr/>
        </p:nvSpPr>
        <p:spPr>
          <a:xfrm>
            <a:off x="8764771" y="2186367"/>
            <a:ext cx="2684017" cy="2079544"/>
          </a:xfrm>
          <a:prstGeom prst="rect">
            <a:avLst/>
          </a:prstGeom>
          <a:noFill/>
        </p:spPr>
        <p:txBody>
          <a:bodyPr wrap="square" rtlCol="0">
            <a:spAutoFit/>
          </a:bodyPr>
          <a:lstStyle/>
          <a:p>
            <a:pPr algn="ctr"/>
            <a:r>
              <a:rPr lang="en-US" sz="2400" b="1" dirty="0"/>
              <a:t>AARST</a:t>
            </a:r>
          </a:p>
          <a:p>
            <a:endParaRPr lang="en-US" sz="1600" dirty="0"/>
          </a:p>
          <a:p>
            <a:pPr>
              <a:lnSpc>
                <a:spcPct val="90000"/>
              </a:lnSpc>
              <a:spcBef>
                <a:spcPts val="1000"/>
              </a:spcBef>
              <a:buClr>
                <a:srgbClr val="349D96"/>
              </a:buClr>
            </a:pPr>
            <a:r>
              <a:rPr lang="en-US" dirty="0"/>
              <a:t>Collaborated with CO and CDC to map National Testing Lab data from 5 labs</a:t>
            </a:r>
          </a:p>
          <a:p>
            <a:endParaRPr lang="en-US" sz="1600" dirty="0"/>
          </a:p>
        </p:txBody>
      </p:sp>
    </p:spTree>
    <p:extLst>
      <p:ext uri="{BB962C8B-B14F-4D97-AF65-F5344CB8AC3E}">
        <p14:creationId xmlns:p14="http://schemas.microsoft.com/office/powerpoint/2010/main" val="13521668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lgn="r"/>
            <a:fld id="{00000000-1234-1234-1234-123412341234}" type="slidenum">
              <a:rPr lang="en" smtClean="0"/>
              <a:pPr algn="r"/>
              <a:t>15</a:t>
            </a:fld>
            <a:endParaRPr lang="en"/>
          </a:p>
        </p:txBody>
      </p:sp>
      <p:sp>
        <p:nvSpPr>
          <p:cNvPr id="3" name="TextBox 2"/>
          <p:cNvSpPr txBox="1"/>
          <p:nvPr/>
        </p:nvSpPr>
        <p:spPr>
          <a:xfrm>
            <a:off x="3969489" y="3285460"/>
            <a:ext cx="5982309" cy="707886"/>
          </a:xfrm>
          <a:prstGeom prst="rect">
            <a:avLst/>
          </a:prstGeom>
          <a:noFill/>
        </p:spPr>
        <p:txBody>
          <a:bodyPr wrap="square" rtlCol="0">
            <a:spAutoFit/>
          </a:bodyPr>
          <a:lstStyle/>
          <a:p>
            <a:r>
              <a:rPr lang="en-US" sz="4000" b="1" dirty="0"/>
              <a:t>WHAT’S NEXT?</a:t>
            </a:r>
          </a:p>
        </p:txBody>
      </p:sp>
    </p:spTree>
    <p:extLst>
      <p:ext uri="{BB962C8B-B14F-4D97-AF65-F5344CB8AC3E}">
        <p14:creationId xmlns:p14="http://schemas.microsoft.com/office/powerpoint/2010/main" val="6349063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07872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lgn="r"/>
            <a:fld id="{00000000-1234-1234-1234-123412341234}" type="slidenum">
              <a:rPr lang="en" smtClean="0"/>
              <a:pPr algn="r"/>
              <a:t>2</a:t>
            </a:fld>
            <a:endParaRPr lang="en" dirty="0"/>
          </a:p>
        </p:txBody>
      </p:sp>
      <p:sp>
        <p:nvSpPr>
          <p:cNvPr id="5" name="Title 1">
            <a:extLst>
              <a:ext uri="{FF2B5EF4-FFF2-40B4-BE49-F238E27FC236}">
                <a16:creationId xmlns:a16="http://schemas.microsoft.com/office/drawing/2014/main" id="{C5A4F184-AF44-3C42-8F51-6AAA4331299F}"/>
              </a:ext>
            </a:extLst>
          </p:cNvPr>
          <p:cNvSpPr>
            <a:spLocks noGrp="1"/>
          </p:cNvSpPr>
          <p:nvPr>
            <p:ph type="title"/>
          </p:nvPr>
        </p:nvSpPr>
        <p:spPr>
          <a:xfrm>
            <a:off x="838200" y="739036"/>
            <a:ext cx="10515600" cy="951654"/>
          </a:xfrm>
        </p:spPr>
        <p:txBody>
          <a:bodyPr>
            <a:normAutofit fontScale="90000"/>
          </a:bodyPr>
          <a:lstStyle/>
          <a:p>
            <a:r>
              <a:rPr lang="en-US" dirty="0"/>
              <a:t>2017 – 2020 Exchange Network Project</a:t>
            </a:r>
          </a:p>
        </p:txBody>
      </p:sp>
      <p:sp>
        <p:nvSpPr>
          <p:cNvPr id="8" name="Text Placeholder 1">
            <a:extLst>
              <a:ext uri="{FF2B5EF4-FFF2-40B4-BE49-F238E27FC236}">
                <a16:creationId xmlns:a16="http://schemas.microsoft.com/office/drawing/2014/main" id="{A7FC58F1-E713-4D49-B83A-6C3C2F82A128}"/>
              </a:ext>
            </a:extLst>
          </p:cNvPr>
          <p:cNvSpPr txBox="1">
            <a:spLocks/>
          </p:cNvSpPr>
          <p:nvPr/>
        </p:nvSpPr>
        <p:spPr>
          <a:xfrm>
            <a:off x="2748419" y="3878554"/>
            <a:ext cx="8605381" cy="2060531"/>
          </a:xfrm>
          <a:prstGeom prst="rect">
            <a:avLst/>
          </a:prstGeom>
        </p:spPr>
        <p:txBody>
          <a:bodyPr/>
          <a:lstStyle>
            <a:lvl1pPr marL="285750" indent="-285750" algn="l" defTabSz="914400" rtl="0" eaLnBrk="1" latinLnBrk="0" hangingPunct="1">
              <a:lnSpc>
                <a:spcPct val="90000"/>
              </a:lnSpc>
              <a:spcBef>
                <a:spcPts val="1000"/>
              </a:spcBef>
              <a:buClr>
                <a:srgbClr val="349D96"/>
              </a:buClr>
              <a:buFont typeface="Wingdings" panose="05000000000000000000" pitchFamily="2" charset="2"/>
              <a:buChar char="£"/>
              <a:defRPr sz="2000" kern="1200">
                <a:solidFill>
                  <a:schemeClr val="tx1">
                    <a:lumMod val="75000"/>
                    <a:lumOff val="25000"/>
                  </a:schemeClr>
                </a:solidFill>
                <a:latin typeface="Century Gothic" panose="020B0502020202020204" pitchFamily="34" charset="0"/>
                <a:ea typeface="+mn-ea"/>
                <a:cs typeface="+mn-cs"/>
              </a:defRPr>
            </a:lvl1pPr>
            <a:lvl2pPr marL="519113" indent="-238125" algn="l" defTabSz="914400" rtl="0" eaLnBrk="1" latinLnBrk="0" hangingPunct="1">
              <a:lnSpc>
                <a:spcPct val="90000"/>
              </a:lnSpc>
              <a:spcBef>
                <a:spcPts val="500"/>
              </a:spcBef>
              <a:buClr>
                <a:srgbClr val="349D96"/>
              </a:buClr>
              <a:buFont typeface="Courier New" panose="02070309020205020404" pitchFamily="49" charset="0"/>
              <a:buChar char="o"/>
              <a:defRPr sz="2000" kern="1200">
                <a:solidFill>
                  <a:schemeClr val="tx1">
                    <a:lumMod val="75000"/>
                    <a:lumOff val="25000"/>
                  </a:schemeClr>
                </a:solidFill>
                <a:latin typeface="Century Gothic" panose="020B0502020202020204" pitchFamily="34" charset="0"/>
                <a:ea typeface="+mn-ea"/>
                <a:cs typeface="+mn-cs"/>
              </a:defRPr>
            </a:lvl2pPr>
            <a:lvl3pPr marL="747713" indent="-228600" algn="l" defTabSz="914400" rtl="0" eaLnBrk="1" latinLnBrk="0" hangingPunct="1">
              <a:lnSpc>
                <a:spcPct val="90000"/>
              </a:lnSpc>
              <a:spcBef>
                <a:spcPts val="500"/>
              </a:spcBef>
              <a:buClr>
                <a:srgbClr val="349D96"/>
              </a:buClr>
              <a:buFont typeface="Century Gothic" panose="020B0502020202020204" pitchFamily="34" charset="0"/>
              <a:buChar char="■"/>
              <a:defRPr sz="1800" kern="1200">
                <a:solidFill>
                  <a:schemeClr val="tx1">
                    <a:lumMod val="75000"/>
                    <a:lumOff val="25000"/>
                  </a:schemeClr>
                </a:solidFill>
                <a:latin typeface="Century Gothic" panose="020B0502020202020204" pitchFamily="34" charset="0"/>
                <a:ea typeface="+mn-ea"/>
                <a:cs typeface="+mn-cs"/>
              </a:defRPr>
            </a:lvl3pPr>
            <a:lvl4pPr marL="919163" indent="-171450" algn="l" defTabSz="914400" rtl="0" eaLnBrk="1" latinLnBrk="0" hangingPunct="1">
              <a:lnSpc>
                <a:spcPct val="90000"/>
              </a:lnSpc>
              <a:spcBef>
                <a:spcPts val="500"/>
              </a:spcBef>
              <a:buClr>
                <a:srgbClr val="349D96"/>
              </a:buClr>
              <a:buFont typeface="Century Gothic" panose="020B0502020202020204" pitchFamily="34" charset="0"/>
              <a:buChar char="♦"/>
              <a:defRPr sz="1800" kern="1200">
                <a:solidFill>
                  <a:schemeClr val="tx1">
                    <a:lumMod val="75000"/>
                    <a:lumOff val="25000"/>
                  </a:schemeClr>
                </a:solidFill>
                <a:latin typeface="Century Gothic" panose="020B0502020202020204" pitchFamily="34" charset="0"/>
                <a:ea typeface="+mn-ea"/>
                <a:cs typeface="+mn-cs"/>
              </a:defRPr>
            </a:lvl4pPr>
            <a:lvl5pPr marL="969963" indent="-228600" algn="l" defTabSz="914400" rtl="0" eaLnBrk="1" latinLnBrk="0" hangingPunct="1">
              <a:lnSpc>
                <a:spcPct val="90000"/>
              </a:lnSpc>
              <a:spcBef>
                <a:spcPts val="500"/>
              </a:spcBef>
              <a:buClr>
                <a:srgbClr val="CB8A49"/>
              </a:buClr>
              <a:buFont typeface="Century Gothic" panose="020B0502020202020204" pitchFamily="34" charset="0"/>
              <a:buChar char="♦"/>
              <a:defRPr sz="12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6263" lvl="1" indent="-342900">
              <a:buFont typeface="Wingdings" panose="05000000000000000000" pitchFamily="2" charset="2"/>
              <a:buChar char="Ø"/>
            </a:pPr>
            <a:r>
              <a:rPr lang="en-US" sz="2400" dirty="0">
                <a:solidFill>
                  <a:schemeClr val="tx1"/>
                </a:solidFill>
                <a:latin typeface="+mn-lt"/>
              </a:rPr>
              <a:t>Identify the gap the project designed to fill </a:t>
            </a:r>
          </a:p>
          <a:p>
            <a:pPr marL="576263" lvl="1" indent="-342900">
              <a:buFont typeface="Wingdings" panose="05000000000000000000" pitchFamily="2" charset="2"/>
              <a:buChar char="Ø"/>
            </a:pPr>
            <a:r>
              <a:rPr lang="en-US" sz="2400" dirty="0">
                <a:solidFill>
                  <a:schemeClr val="tx1"/>
                </a:solidFill>
                <a:latin typeface="+mn-lt"/>
              </a:rPr>
              <a:t>Define the project / Review project design</a:t>
            </a:r>
          </a:p>
          <a:p>
            <a:pPr marL="576263" lvl="1" indent="-342900">
              <a:buFont typeface="Wingdings" panose="05000000000000000000" pitchFamily="2" charset="2"/>
              <a:buChar char="Ø"/>
            </a:pPr>
            <a:r>
              <a:rPr lang="en-US" sz="2400" dirty="0">
                <a:solidFill>
                  <a:schemeClr val="tx1"/>
                </a:solidFill>
                <a:latin typeface="+mn-lt"/>
              </a:rPr>
              <a:t>Identify the project team</a:t>
            </a:r>
          </a:p>
          <a:p>
            <a:pPr marL="576263" lvl="1" indent="-342900">
              <a:buFont typeface="Wingdings" panose="05000000000000000000" pitchFamily="2" charset="2"/>
              <a:buChar char="Ø"/>
            </a:pPr>
            <a:r>
              <a:rPr lang="en-US" sz="2400" dirty="0">
                <a:solidFill>
                  <a:schemeClr val="tx1"/>
                </a:solidFill>
                <a:latin typeface="+mn-lt"/>
              </a:rPr>
              <a:t>Consider what’s now possible</a:t>
            </a:r>
          </a:p>
          <a:p>
            <a:pPr marL="576263" lvl="1" indent="-342900">
              <a:buFont typeface="Wingdings" panose="05000000000000000000" pitchFamily="2" charset="2"/>
              <a:buChar char="Ø"/>
            </a:pPr>
            <a:endParaRPr lang="en-US" sz="2400" dirty="0">
              <a:solidFill>
                <a:schemeClr val="tx1"/>
              </a:solidFill>
              <a:latin typeface="+mn-lt"/>
            </a:endParaRPr>
          </a:p>
          <a:p>
            <a:pPr marL="0" indent="0">
              <a:buNone/>
            </a:pPr>
            <a:endParaRPr lang="en-US" sz="2400" dirty="0">
              <a:solidFill>
                <a:schemeClr val="tx1"/>
              </a:solidFill>
              <a:latin typeface="+mn-lt"/>
            </a:endParaRPr>
          </a:p>
          <a:p>
            <a:pPr marL="0" indent="0">
              <a:buNone/>
            </a:pPr>
            <a:br>
              <a:rPr lang="en-US" dirty="0"/>
            </a:br>
            <a:endParaRPr lang="en-US" dirty="0"/>
          </a:p>
          <a:p>
            <a:pPr lvl="1"/>
            <a:endParaRPr lang="en-US" dirty="0"/>
          </a:p>
          <a:p>
            <a:endParaRPr lang="en-US" dirty="0"/>
          </a:p>
        </p:txBody>
      </p:sp>
      <p:sp>
        <p:nvSpPr>
          <p:cNvPr id="6" name="TextBox 5">
            <a:extLst>
              <a:ext uri="{FF2B5EF4-FFF2-40B4-BE49-F238E27FC236}">
                <a16:creationId xmlns:a16="http://schemas.microsoft.com/office/drawing/2014/main" id="{C724EB11-87DB-469D-A8C1-AC0C498888CC}"/>
              </a:ext>
            </a:extLst>
          </p:cNvPr>
          <p:cNvSpPr txBox="1"/>
          <p:nvPr/>
        </p:nvSpPr>
        <p:spPr>
          <a:xfrm>
            <a:off x="838200" y="2014738"/>
            <a:ext cx="5806526" cy="1446550"/>
          </a:xfrm>
          <a:prstGeom prst="rect">
            <a:avLst/>
          </a:prstGeom>
          <a:noFill/>
        </p:spPr>
        <p:txBody>
          <a:bodyPr wrap="none" rtlCol="0">
            <a:spAutoFit/>
          </a:bodyPr>
          <a:lstStyle/>
          <a:p>
            <a:r>
              <a:rPr lang="en-US" sz="2400" i="1" dirty="0"/>
              <a:t>Presenter</a:t>
            </a:r>
          </a:p>
          <a:p>
            <a:r>
              <a:rPr lang="en-US" sz="2400" dirty="0"/>
              <a:t>Gary Garrety</a:t>
            </a:r>
          </a:p>
          <a:p>
            <a:r>
              <a:rPr lang="en-US" sz="2000" dirty="0"/>
              <a:t>WTN Operations Manager and Radon Program Liaison</a:t>
            </a:r>
          </a:p>
          <a:p>
            <a:r>
              <a:rPr lang="en-US" sz="2000" dirty="0"/>
              <a:t>Washington State Department of Health </a:t>
            </a:r>
          </a:p>
        </p:txBody>
      </p:sp>
    </p:spTree>
    <p:extLst>
      <p:ext uri="{BB962C8B-B14F-4D97-AF65-F5344CB8AC3E}">
        <p14:creationId xmlns:p14="http://schemas.microsoft.com/office/powerpoint/2010/main" val="1410819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0A12BDD-DBE6-4308-9DBF-B66308612D9B}"/>
              </a:ext>
            </a:extLst>
          </p:cNvPr>
          <p:cNvSpPr>
            <a:spLocks noGrp="1"/>
          </p:cNvSpPr>
          <p:nvPr>
            <p:ph type="sldNum" sz="quarter" idx="12"/>
          </p:nvPr>
        </p:nvSpPr>
        <p:spPr/>
        <p:txBody>
          <a:bodyPr/>
          <a:lstStyle/>
          <a:p>
            <a:pPr algn="r"/>
            <a:fld id="{00000000-1234-1234-1234-123412341234}" type="slidenum">
              <a:rPr lang="en" smtClean="0"/>
              <a:pPr algn="r"/>
              <a:t>3</a:t>
            </a:fld>
            <a:endParaRPr lang="en"/>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0968" y="438946"/>
            <a:ext cx="7370063" cy="6282530"/>
          </a:xfrm>
          <a:prstGeom prst="rect">
            <a:avLst/>
          </a:prstGeom>
        </p:spPr>
      </p:pic>
    </p:spTree>
    <p:extLst>
      <p:ext uri="{BB962C8B-B14F-4D97-AF65-F5344CB8AC3E}">
        <p14:creationId xmlns:p14="http://schemas.microsoft.com/office/powerpoint/2010/main" val="2860973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lgn="r"/>
            <a:fld id="{00000000-1234-1234-1234-123412341234}" type="slidenum">
              <a:rPr lang="en" smtClean="0"/>
              <a:pPr algn="r"/>
              <a:t>4</a:t>
            </a:fld>
            <a:endParaRPr lang="en"/>
          </a:p>
        </p:txBody>
      </p:sp>
      <p:sp>
        <p:nvSpPr>
          <p:cNvPr id="5" name="Title 1">
            <a:extLst>
              <a:ext uri="{FF2B5EF4-FFF2-40B4-BE49-F238E27FC236}">
                <a16:creationId xmlns:a16="http://schemas.microsoft.com/office/drawing/2014/main" id="{C5A4F184-AF44-3C42-8F51-6AAA4331299F}"/>
              </a:ext>
            </a:extLst>
          </p:cNvPr>
          <p:cNvSpPr>
            <a:spLocks noGrp="1"/>
          </p:cNvSpPr>
          <p:nvPr>
            <p:ph type="title"/>
          </p:nvPr>
        </p:nvSpPr>
        <p:spPr>
          <a:xfrm>
            <a:off x="838200" y="739036"/>
            <a:ext cx="10515600" cy="951654"/>
          </a:xfrm>
        </p:spPr>
        <p:txBody>
          <a:bodyPr/>
          <a:lstStyle/>
          <a:p>
            <a:r>
              <a:rPr lang="en-US" dirty="0"/>
              <a:t>Timeline</a:t>
            </a:r>
          </a:p>
        </p:txBody>
      </p:sp>
      <p:sp>
        <p:nvSpPr>
          <p:cNvPr id="7" name="TextBox 6">
            <a:extLst>
              <a:ext uri="{FF2B5EF4-FFF2-40B4-BE49-F238E27FC236}">
                <a16:creationId xmlns:a16="http://schemas.microsoft.com/office/drawing/2014/main" id="{DA83374E-A44C-4EC8-B23C-088D06AAB827}"/>
              </a:ext>
            </a:extLst>
          </p:cNvPr>
          <p:cNvSpPr txBox="1"/>
          <p:nvPr/>
        </p:nvSpPr>
        <p:spPr>
          <a:xfrm>
            <a:off x="2229941" y="2115306"/>
            <a:ext cx="8410444" cy="4154984"/>
          </a:xfrm>
          <a:prstGeom prst="rect">
            <a:avLst/>
          </a:prstGeom>
          <a:noFill/>
        </p:spPr>
        <p:txBody>
          <a:bodyPr wrap="none" rtlCol="0">
            <a:spAutoFit/>
          </a:bodyPr>
          <a:lstStyle/>
          <a:p>
            <a:r>
              <a:rPr lang="en-US" sz="2400" dirty="0"/>
              <a:t>2002 – Washington became a CDC Tracking State</a:t>
            </a:r>
          </a:p>
          <a:p>
            <a:r>
              <a:rPr lang="en-US" sz="2400" dirty="0"/>
              <a:t>2009 – Colorado became a CDC Tracking State</a:t>
            </a:r>
          </a:p>
          <a:p>
            <a:r>
              <a:rPr lang="en-US" sz="2400" dirty="0"/>
              <a:t>2013 – Developed Radon Data Display</a:t>
            </a:r>
          </a:p>
          <a:p>
            <a:r>
              <a:rPr lang="en-US" sz="2400" dirty="0"/>
              <a:t>2014 – EN grant to flow radon data to national repository</a:t>
            </a:r>
          </a:p>
          <a:p>
            <a:r>
              <a:rPr lang="en-US" sz="2400" dirty="0"/>
              <a:t>2015 – Co-chair CDC Radon Content Workgroup to develop NCDM</a:t>
            </a:r>
          </a:p>
          <a:p>
            <a:r>
              <a:rPr lang="en-US" sz="2400" dirty="0"/>
              <a:t>2016 – Data to EN and Mobile App developed</a:t>
            </a:r>
          </a:p>
          <a:p>
            <a:r>
              <a:rPr lang="en-US" sz="2400" dirty="0"/>
              <a:t>2017 – AARST and CO partner to update National Map</a:t>
            </a:r>
          </a:p>
          <a:p>
            <a:r>
              <a:rPr lang="en-US" sz="2400" dirty="0"/>
              <a:t>2017 – EN grant to expand and facilitate radon data on EN</a:t>
            </a:r>
          </a:p>
          <a:p>
            <a:r>
              <a:rPr lang="en-US" sz="2400" dirty="0"/>
              <a:t>2018 – EPHTN pilot data flow</a:t>
            </a:r>
          </a:p>
          <a:p>
            <a:r>
              <a:rPr lang="en-US" sz="2400" dirty="0"/>
              <a:t>2019 – EPHTN public display of radon NCDM</a:t>
            </a:r>
          </a:p>
          <a:p>
            <a:r>
              <a:rPr lang="en-US" sz="2400" dirty="0"/>
              <a:t>2019 – EN flow of radon data by COI</a:t>
            </a:r>
          </a:p>
        </p:txBody>
      </p:sp>
    </p:spTree>
    <p:extLst>
      <p:ext uri="{BB962C8B-B14F-4D97-AF65-F5344CB8AC3E}">
        <p14:creationId xmlns:p14="http://schemas.microsoft.com/office/powerpoint/2010/main" val="31504642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lgn="r"/>
            <a:fld id="{00000000-1234-1234-1234-123412341234}" type="slidenum">
              <a:rPr lang="en" smtClean="0"/>
              <a:pPr algn="r"/>
              <a:t>5</a:t>
            </a:fld>
            <a:endParaRPr lang="en"/>
          </a:p>
        </p:txBody>
      </p:sp>
      <p:sp>
        <p:nvSpPr>
          <p:cNvPr id="5" name="Title 1">
            <a:extLst>
              <a:ext uri="{FF2B5EF4-FFF2-40B4-BE49-F238E27FC236}">
                <a16:creationId xmlns:a16="http://schemas.microsoft.com/office/drawing/2014/main" id="{C5A4F184-AF44-3C42-8F51-6AAA4331299F}"/>
              </a:ext>
            </a:extLst>
          </p:cNvPr>
          <p:cNvSpPr>
            <a:spLocks noGrp="1"/>
          </p:cNvSpPr>
          <p:nvPr>
            <p:ph type="title"/>
          </p:nvPr>
        </p:nvSpPr>
        <p:spPr>
          <a:xfrm>
            <a:off x="838200" y="638827"/>
            <a:ext cx="10610588" cy="1051863"/>
          </a:xfrm>
        </p:spPr>
        <p:txBody>
          <a:bodyPr/>
          <a:lstStyle/>
          <a:p>
            <a:r>
              <a:rPr lang="en-US" dirty="0"/>
              <a:t>Varied Data Sharing Approaches</a:t>
            </a:r>
          </a:p>
        </p:txBody>
      </p:sp>
      <p:sp>
        <p:nvSpPr>
          <p:cNvPr id="10" name="TextBox 9">
            <a:extLst>
              <a:ext uri="{FF2B5EF4-FFF2-40B4-BE49-F238E27FC236}">
                <a16:creationId xmlns:a16="http://schemas.microsoft.com/office/drawing/2014/main" id="{9A6DCE01-15C4-437E-90A1-266DE6155FEE}"/>
              </a:ext>
            </a:extLst>
          </p:cNvPr>
          <p:cNvSpPr txBox="1"/>
          <p:nvPr/>
        </p:nvSpPr>
        <p:spPr>
          <a:xfrm>
            <a:off x="1436318" y="2036707"/>
            <a:ext cx="9319364" cy="3785652"/>
          </a:xfrm>
          <a:prstGeom prst="rect">
            <a:avLst/>
          </a:prstGeom>
          <a:noFill/>
        </p:spPr>
        <p:txBody>
          <a:bodyPr wrap="square" rtlCol="0">
            <a:spAutoFit/>
          </a:bodyPr>
          <a:lstStyle/>
          <a:p>
            <a:r>
              <a:rPr lang="en-US" sz="2400" dirty="0"/>
              <a:t>CDC – Tracking</a:t>
            </a:r>
          </a:p>
          <a:p>
            <a:r>
              <a:rPr lang="en-US" sz="2400" dirty="0"/>
              <a:t>	26 grantee states</a:t>
            </a:r>
          </a:p>
          <a:p>
            <a:r>
              <a:rPr lang="en-US" sz="2400" dirty="0"/>
              <a:t>	1 non-grantee state</a:t>
            </a:r>
          </a:p>
          <a:p>
            <a:r>
              <a:rPr lang="en-US" sz="2400" dirty="0"/>
              <a:t>	6 Labs</a:t>
            </a:r>
          </a:p>
          <a:p>
            <a:r>
              <a:rPr lang="en-US" sz="2400" dirty="0"/>
              <a:t>	National Repository with data analysis and mapping display</a:t>
            </a:r>
          </a:p>
          <a:p>
            <a:endParaRPr lang="en-US" sz="2400" dirty="0"/>
          </a:p>
          <a:p>
            <a:r>
              <a:rPr lang="en-US" sz="2400" dirty="0"/>
              <a:t>EPA – Exchange Network</a:t>
            </a:r>
          </a:p>
          <a:p>
            <a:r>
              <a:rPr lang="en-US" sz="2400" dirty="0"/>
              <a:t>	50 States have EN Nodes/pathways to report required data</a:t>
            </a:r>
          </a:p>
          <a:p>
            <a:r>
              <a:rPr lang="en-US" sz="2400" dirty="0"/>
              <a:t>	Active tribal partners</a:t>
            </a:r>
          </a:p>
          <a:p>
            <a:r>
              <a:rPr lang="en-US" sz="2400" dirty="0"/>
              <a:t>	National Repository</a:t>
            </a:r>
          </a:p>
        </p:txBody>
      </p:sp>
    </p:spTree>
    <p:extLst>
      <p:ext uri="{BB962C8B-B14F-4D97-AF65-F5344CB8AC3E}">
        <p14:creationId xmlns:p14="http://schemas.microsoft.com/office/powerpoint/2010/main" val="27815792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lgn="r"/>
            <a:fld id="{00000000-1234-1234-1234-123412341234}" type="slidenum">
              <a:rPr lang="en" smtClean="0"/>
              <a:pPr algn="r"/>
              <a:t>6</a:t>
            </a:fld>
            <a:endParaRPr lang="en"/>
          </a:p>
        </p:txBody>
      </p:sp>
      <p:sp>
        <p:nvSpPr>
          <p:cNvPr id="5" name="Title 1">
            <a:extLst>
              <a:ext uri="{FF2B5EF4-FFF2-40B4-BE49-F238E27FC236}">
                <a16:creationId xmlns:a16="http://schemas.microsoft.com/office/drawing/2014/main" id="{C5A4F184-AF44-3C42-8F51-6AAA4331299F}"/>
              </a:ext>
            </a:extLst>
          </p:cNvPr>
          <p:cNvSpPr>
            <a:spLocks noGrp="1"/>
          </p:cNvSpPr>
          <p:nvPr>
            <p:ph type="title"/>
          </p:nvPr>
        </p:nvSpPr>
        <p:spPr>
          <a:xfrm>
            <a:off x="838200" y="739036"/>
            <a:ext cx="10515600" cy="951654"/>
          </a:xfrm>
        </p:spPr>
        <p:txBody>
          <a:bodyPr/>
          <a:lstStyle/>
          <a:p>
            <a:r>
              <a:rPr lang="en-US" dirty="0"/>
              <a:t>Various Data Sources</a:t>
            </a:r>
          </a:p>
        </p:txBody>
      </p:sp>
      <p:sp>
        <p:nvSpPr>
          <p:cNvPr id="7" name="TextBox 6">
            <a:extLst>
              <a:ext uri="{FF2B5EF4-FFF2-40B4-BE49-F238E27FC236}">
                <a16:creationId xmlns:a16="http://schemas.microsoft.com/office/drawing/2014/main" id="{DBEC2940-FCF9-40C8-93E5-8CEFEBDC30F9}"/>
              </a:ext>
            </a:extLst>
          </p:cNvPr>
          <p:cNvSpPr txBox="1"/>
          <p:nvPr/>
        </p:nvSpPr>
        <p:spPr>
          <a:xfrm>
            <a:off x="2419611" y="2759469"/>
            <a:ext cx="7352778" cy="3596882"/>
          </a:xfrm>
          <a:prstGeom prst="rect">
            <a:avLst/>
          </a:prstGeom>
          <a:noFill/>
        </p:spPr>
        <p:txBody>
          <a:bodyPr wrap="square" rtlCol="0">
            <a:spAutoFit/>
          </a:bodyPr>
          <a:lstStyle/>
          <a:p>
            <a:pPr marL="280988" lvl="1">
              <a:lnSpc>
                <a:spcPct val="90000"/>
              </a:lnSpc>
              <a:spcBef>
                <a:spcPts val="500"/>
              </a:spcBef>
              <a:buClr>
                <a:srgbClr val="349D96"/>
              </a:buClr>
            </a:pPr>
            <a:r>
              <a:rPr lang="en-US" sz="2400" b="1" dirty="0"/>
              <a:t>Governments</a:t>
            </a:r>
          </a:p>
          <a:p>
            <a:pPr marL="519113" lvl="1" indent="-238125">
              <a:lnSpc>
                <a:spcPct val="90000"/>
              </a:lnSpc>
              <a:spcBef>
                <a:spcPts val="500"/>
              </a:spcBef>
              <a:buClr>
                <a:srgbClr val="349D96"/>
              </a:buClr>
              <a:buFont typeface="Arial" panose="020B0604020202020204" pitchFamily="34" charset="0"/>
              <a:buChar char="•"/>
            </a:pPr>
            <a:r>
              <a:rPr lang="en-US" sz="2400" dirty="0"/>
              <a:t>Tribes</a:t>
            </a:r>
          </a:p>
          <a:p>
            <a:pPr marL="519113" lvl="1" indent="-238125">
              <a:lnSpc>
                <a:spcPct val="90000"/>
              </a:lnSpc>
              <a:spcBef>
                <a:spcPts val="500"/>
              </a:spcBef>
              <a:buClr>
                <a:srgbClr val="349D96"/>
              </a:buClr>
              <a:buFont typeface="Arial" panose="020B0604020202020204" pitchFamily="34" charset="0"/>
              <a:buChar char="•"/>
            </a:pPr>
            <a:r>
              <a:rPr lang="en-US" sz="2400" dirty="0"/>
              <a:t>Territories</a:t>
            </a:r>
          </a:p>
          <a:p>
            <a:pPr marL="519113" lvl="1" indent="-238125">
              <a:lnSpc>
                <a:spcPct val="90000"/>
              </a:lnSpc>
              <a:spcBef>
                <a:spcPts val="500"/>
              </a:spcBef>
              <a:buClr>
                <a:srgbClr val="349D96"/>
              </a:buClr>
              <a:buFont typeface="Arial" panose="020B0604020202020204" pitchFamily="34" charset="0"/>
              <a:buChar char="•"/>
            </a:pPr>
            <a:r>
              <a:rPr lang="en-US" sz="2400" dirty="0"/>
              <a:t>States</a:t>
            </a:r>
          </a:p>
          <a:p>
            <a:pPr marL="519113" lvl="1" indent="-238125">
              <a:lnSpc>
                <a:spcPct val="90000"/>
              </a:lnSpc>
              <a:spcBef>
                <a:spcPts val="500"/>
              </a:spcBef>
              <a:buClr>
                <a:srgbClr val="349D96"/>
              </a:buClr>
              <a:buFont typeface="Arial" panose="020B0604020202020204" pitchFamily="34" charset="0"/>
              <a:buChar char="•"/>
            </a:pPr>
            <a:endParaRPr lang="en-US" sz="2400" dirty="0"/>
          </a:p>
          <a:p>
            <a:pPr marL="738188" lvl="2">
              <a:lnSpc>
                <a:spcPct val="90000"/>
              </a:lnSpc>
              <a:spcBef>
                <a:spcPts val="500"/>
              </a:spcBef>
              <a:buClr>
                <a:srgbClr val="349D96"/>
              </a:buClr>
            </a:pPr>
            <a:r>
              <a:rPr lang="en-US" sz="2400" b="1" dirty="0"/>
              <a:t>Common Programs</a:t>
            </a:r>
          </a:p>
          <a:p>
            <a:pPr marL="976313" lvl="2" indent="-238125">
              <a:lnSpc>
                <a:spcPct val="90000"/>
              </a:lnSpc>
              <a:spcBef>
                <a:spcPts val="500"/>
              </a:spcBef>
              <a:buClr>
                <a:srgbClr val="349D96"/>
              </a:buClr>
              <a:buFont typeface="Arial" panose="020B0604020202020204" pitchFamily="34" charset="0"/>
              <a:buChar char="•"/>
            </a:pPr>
            <a:r>
              <a:rPr lang="en-US" sz="2400" dirty="0"/>
              <a:t>Health Department</a:t>
            </a:r>
          </a:p>
          <a:p>
            <a:pPr marL="976313" lvl="2" indent="-238125">
              <a:lnSpc>
                <a:spcPct val="90000"/>
              </a:lnSpc>
              <a:spcBef>
                <a:spcPts val="500"/>
              </a:spcBef>
              <a:buClr>
                <a:srgbClr val="349D96"/>
              </a:buClr>
              <a:buFont typeface="Arial" panose="020B0604020202020204" pitchFamily="34" charset="0"/>
              <a:buChar char="•"/>
            </a:pPr>
            <a:r>
              <a:rPr lang="en-US" sz="2400" dirty="0"/>
              <a:t>Geology Department</a:t>
            </a:r>
          </a:p>
          <a:p>
            <a:pPr marL="976313" lvl="2" indent="-238125">
              <a:lnSpc>
                <a:spcPct val="90000"/>
              </a:lnSpc>
              <a:spcBef>
                <a:spcPts val="500"/>
              </a:spcBef>
              <a:buClr>
                <a:srgbClr val="349D96"/>
              </a:buClr>
              <a:buFont typeface="Arial" panose="020B0604020202020204" pitchFamily="34" charset="0"/>
              <a:buChar char="•"/>
            </a:pPr>
            <a:r>
              <a:rPr lang="en-US" sz="2400" dirty="0"/>
              <a:t>Environmental Department	</a:t>
            </a:r>
          </a:p>
        </p:txBody>
      </p:sp>
      <p:sp>
        <p:nvSpPr>
          <p:cNvPr id="8" name="Rectangle 7">
            <a:extLst>
              <a:ext uri="{FF2B5EF4-FFF2-40B4-BE49-F238E27FC236}">
                <a16:creationId xmlns:a16="http://schemas.microsoft.com/office/drawing/2014/main" id="{C3CA388B-017B-4171-A8B3-F8D3A094950C}"/>
              </a:ext>
            </a:extLst>
          </p:cNvPr>
          <p:cNvSpPr/>
          <p:nvPr/>
        </p:nvSpPr>
        <p:spPr>
          <a:xfrm>
            <a:off x="838200" y="1992195"/>
            <a:ext cx="10738104" cy="461665"/>
          </a:xfrm>
          <a:prstGeom prst="rect">
            <a:avLst/>
          </a:prstGeom>
        </p:spPr>
        <p:txBody>
          <a:bodyPr wrap="square">
            <a:spAutoFit/>
          </a:bodyPr>
          <a:lstStyle/>
          <a:p>
            <a:r>
              <a:rPr lang="en-US" sz="2400" dirty="0"/>
              <a:t>Radon data is collected by various governments and programs:</a:t>
            </a:r>
          </a:p>
        </p:txBody>
      </p:sp>
    </p:spTree>
    <p:extLst>
      <p:ext uri="{BB962C8B-B14F-4D97-AF65-F5344CB8AC3E}">
        <p14:creationId xmlns:p14="http://schemas.microsoft.com/office/powerpoint/2010/main" val="27325184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lgn="r"/>
            <a:fld id="{00000000-1234-1234-1234-123412341234}" type="slidenum">
              <a:rPr lang="en" smtClean="0"/>
              <a:pPr algn="r"/>
              <a:t>7</a:t>
            </a:fld>
            <a:endParaRPr lang="en"/>
          </a:p>
        </p:txBody>
      </p:sp>
      <p:sp>
        <p:nvSpPr>
          <p:cNvPr id="5" name="Title 1">
            <a:extLst>
              <a:ext uri="{FF2B5EF4-FFF2-40B4-BE49-F238E27FC236}">
                <a16:creationId xmlns:a16="http://schemas.microsoft.com/office/drawing/2014/main" id="{C5A4F184-AF44-3C42-8F51-6AAA4331299F}"/>
              </a:ext>
            </a:extLst>
          </p:cNvPr>
          <p:cNvSpPr>
            <a:spLocks noGrp="1"/>
          </p:cNvSpPr>
          <p:nvPr>
            <p:ph type="title"/>
          </p:nvPr>
        </p:nvSpPr>
        <p:spPr>
          <a:xfrm>
            <a:off x="838200" y="739036"/>
            <a:ext cx="10515600" cy="951654"/>
          </a:xfrm>
        </p:spPr>
        <p:txBody>
          <a:bodyPr/>
          <a:lstStyle/>
          <a:p>
            <a:r>
              <a:rPr lang="en-US" dirty="0"/>
              <a:t>Various Data Sources</a:t>
            </a:r>
          </a:p>
        </p:txBody>
      </p:sp>
      <p:sp>
        <p:nvSpPr>
          <p:cNvPr id="6" name="Content Placeholder 5"/>
          <p:cNvSpPr>
            <a:spLocks noGrp="1"/>
          </p:cNvSpPr>
          <p:nvPr>
            <p:ph idx="1"/>
          </p:nvPr>
        </p:nvSpPr>
        <p:spPr>
          <a:xfrm>
            <a:off x="1426465" y="1869473"/>
            <a:ext cx="9927335" cy="4308095"/>
          </a:xfrm>
        </p:spPr>
        <p:txBody>
          <a:bodyPr>
            <a:noAutofit/>
          </a:bodyPr>
          <a:lstStyle/>
          <a:p>
            <a:pPr marL="738188" lvl="2" indent="0">
              <a:lnSpc>
                <a:spcPct val="110000"/>
              </a:lnSpc>
              <a:buNone/>
            </a:pPr>
            <a:r>
              <a:rPr lang="en-US" sz="2400" dirty="0">
                <a:solidFill>
                  <a:schemeClr val="tx1"/>
                </a:solidFill>
                <a:latin typeface="+mn-lt"/>
              </a:rPr>
              <a:t>Short-term and long-term charcoal test kit analysis done by: </a:t>
            </a:r>
          </a:p>
          <a:p>
            <a:pPr marL="976313" lvl="2" indent="-238125">
              <a:lnSpc>
                <a:spcPct val="110000"/>
              </a:lnSpc>
              <a:buFont typeface="Arial" panose="020B0604020202020204" pitchFamily="34" charset="0"/>
              <a:buChar char="•"/>
            </a:pPr>
            <a:r>
              <a:rPr lang="en-US" sz="2400" dirty="0">
                <a:solidFill>
                  <a:schemeClr val="tx1"/>
                </a:solidFill>
                <a:latin typeface="+mn-lt"/>
              </a:rPr>
              <a:t>Radon Testing Laboratories</a:t>
            </a:r>
          </a:p>
          <a:p>
            <a:pPr marL="976313" lvl="2" indent="-238125">
              <a:lnSpc>
                <a:spcPct val="110000"/>
              </a:lnSpc>
              <a:buFont typeface="Arial" panose="020B0604020202020204" pitchFamily="34" charset="0"/>
              <a:buChar char="•"/>
            </a:pPr>
            <a:r>
              <a:rPr lang="en-US" sz="2400" dirty="0">
                <a:solidFill>
                  <a:schemeClr val="tx1"/>
                </a:solidFill>
                <a:latin typeface="+mn-lt"/>
              </a:rPr>
              <a:t>State Testing Laboratories</a:t>
            </a:r>
          </a:p>
          <a:p>
            <a:pPr marL="976313" lvl="2" indent="-238125">
              <a:lnSpc>
                <a:spcPct val="110000"/>
              </a:lnSpc>
              <a:buFont typeface="Arial" panose="020B0604020202020204" pitchFamily="34" charset="0"/>
              <a:buChar char="•"/>
            </a:pPr>
            <a:r>
              <a:rPr lang="en-US" sz="2400" dirty="0">
                <a:solidFill>
                  <a:schemeClr val="tx1"/>
                </a:solidFill>
                <a:latin typeface="+mn-lt"/>
              </a:rPr>
              <a:t>Private/Commercial Laboratories</a:t>
            </a:r>
          </a:p>
          <a:p>
            <a:pPr marL="738188" lvl="2" indent="0">
              <a:lnSpc>
                <a:spcPct val="110000"/>
              </a:lnSpc>
              <a:buNone/>
            </a:pPr>
            <a:endParaRPr lang="en-US" sz="2400" dirty="0">
              <a:solidFill>
                <a:schemeClr val="tx1"/>
              </a:solidFill>
              <a:latin typeface="+mn-lt"/>
            </a:endParaRPr>
          </a:p>
          <a:p>
            <a:pPr marL="738188" lvl="2" indent="0">
              <a:lnSpc>
                <a:spcPct val="110000"/>
              </a:lnSpc>
              <a:buNone/>
            </a:pPr>
            <a:r>
              <a:rPr lang="en-US" sz="2400" dirty="0">
                <a:solidFill>
                  <a:schemeClr val="tx1"/>
                </a:solidFill>
                <a:latin typeface="+mn-lt"/>
              </a:rPr>
              <a:t>Not all radon test data is captured</a:t>
            </a:r>
          </a:p>
          <a:p>
            <a:pPr marL="976313" lvl="2" indent="-238125">
              <a:lnSpc>
                <a:spcPct val="110000"/>
              </a:lnSpc>
              <a:buFont typeface="Arial" panose="020B0604020202020204" pitchFamily="34" charset="0"/>
              <a:buChar char="•"/>
            </a:pPr>
            <a:r>
              <a:rPr lang="en-US" sz="2400" dirty="0">
                <a:solidFill>
                  <a:schemeClr val="tx1"/>
                </a:solidFill>
                <a:latin typeface="+mn-lt"/>
              </a:rPr>
              <a:t>Some private/commercial labs don’t make data available </a:t>
            </a:r>
          </a:p>
          <a:p>
            <a:pPr marL="976313" lvl="2" indent="-238125">
              <a:lnSpc>
                <a:spcPct val="110000"/>
              </a:lnSpc>
              <a:buFont typeface="Arial" panose="020B0604020202020204" pitchFamily="34" charset="0"/>
              <a:buChar char="•"/>
            </a:pPr>
            <a:r>
              <a:rPr lang="en-US" sz="2400" dirty="0">
                <a:solidFill>
                  <a:schemeClr val="tx1"/>
                </a:solidFill>
                <a:latin typeface="+mn-lt"/>
              </a:rPr>
              <a:t>Radon Continuous Monitoring (RCM) often conducted by schools, tribes, mitigation companies etc. etc.). Currently no means of capturing this data to include in our radon testing results. </a:t>
            </a:r>
          </a:p>
        </p:txBody>
      </p:sp>
    </p:spTree>
    <p:extLst>
      <p:ext uri="{BB962C8B-B14F-4D97-AF65-F5344CB8AC3E}">
        <p14:creationId xmlns:p14="http://schemas.microsoft.com/office/powerpoint/2010/main" val="36442665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lgn="r"/>
            <a:fld id="{00000000-1234-1234-1234-123412341234}" type="slidenum">
              <a:rPr lang="en" smtClean="0"/>
              <a:pPr algn="r"/>
              <a:t>8</a:t>
            </a:fld>
            <a:endParaRPr lang="en" dirty="0"/>
          </a:p>
        </p:txBody>
      </p:sp>
      <p:sp>
        <p:nvSpPr>
          <p:cNvPr id="5" name="Title 1">
            <a:extLst>
              <a:ext uri="{FF2B5EF4-FFF2-40B4-BE49-F238E27FC236}">
                <a16:creationId xmlns:a16="http://schemas.microsoft.com/office/drawing/2014/main" id="{C5A4F184-AF44-3C42-8F51-6AAA4331299F}"/>
              </a:ext>
            </a:extLst>
          </p:cNvPr>
          <p:cNvSpPr>
            <a:spLocks noGrp="1"/>
          </p:cNvSpPr>
          <p:nvPr>
            <p:ph type="title"/>
          </p:nvPr>
        </p:nvSpPr>
        <p:spPr>
          <a:xfrm>
            <a:off x="838200" y="739036"/>
            <a:ext cx="10515600" cy="951654"/>
          </a:xfrm>
        </p:spPr>
        <p:txBody>
          <a:bodyPr>
            <a:normAutofit fontScale="90000"/>
          </a:bodyPr>
          <a:lstStyle/>
          <a:p>
            <a:r>
              <a:rPr lang="en-US" dirty="0"/>
              <a:t>2017 – 2020 Exchange Network Project</a:t>
            </a:r>
          </a:p>
        </p:txBody>
      </p:sp>
      <p:pic>
        <p:nvPicPr>
          <p:cNvPr id="7" name="Picture 6">
            <a:extLst>
              <a:ext uri="{FF2B5EF4-FFF2-40B4-BE49-F238E27FC236}">
                <a16:creationId xmlns:a16="http://schemas.microsoft.com/office/drawing/2014/main" id="{0B712FFC-5C74-4B8E-B18A-6694D1D9DD63}"/>
              </a:ext>
            </a:extLst>
          </p:cNvPr>
          <p:cNvPicPr>
            <a:picLocks noChangeAspect="1"/>
          </p:cNvPicPr>
          <p:nvPr/>
        </p:nvPicPr>
        <p:blipFill>
          <a:blip r:embed="rId3"/>
          <a:stretch>
            <a:fillRect/>
          </a:stretch>
        </p:blipFill>
        <p:spPr>
          <a:xfrm>
            <a:off x="6989176" y="2084596"/>
            <a:ext cx="4953347" cy="3877849"/>
          </a:xfrm>
          <a:prstGeom prst="rect">
            <a:avLst/>
          </a:prstGeom>
        </p:spPr>
      </p:pic>
      <p:sp>
        <p:nvSpPr>
          <p:cNvPr id="9" name="TextBox 8">
            <a:extLst>
              <a:ext uri="{FF2B5EF4-FFF2-40B4-BE49-F238E27FC236}">
                <a16:creationId xmlns:a16="http://schemas.microsoft.com/office/drawing/2014/main" id="{D608A708-C1E1-41D4-A07A-DDBB82796894}"/>
              </a:ext>
            </a:extLst>
          </p:cNvPr>
          <p:cNvSpPr txBox="1"/>
          <p:nvPr/>
        </p:nvSpPr>
        <p:spPr>
          <a:xfrm>
            <a:off x="838200" y="2315360"/>
            <a:ext cx="5963433" cy="3046988"/>
          </a:xfrm>
          <a:prstGeom prst="rect">
            <a:avLst/>
          </a:prstGeom>
          <a:noFill/>
        </p:spPr>
        <p:txBody>
          <a:bodyPr wrap="square" rtlCol="0">
            <a:spAutoFit/>
          </a:bodyPr>
          <a:lstStyle/>
          <a:p>
            <a:pPr marL="342900" indent="-342900">
              <a:buFont typeface="Wingdings" panose="05000000000000000000" pitchFamily="2" charset="2"/>
              <a:buChar char="ü"/>
            </a:pPr>
            <a:r>
              <a:rPr lang="en-US" sz="2400" dirty="0"/>
              <a:t>Radon = Environmental Public Health Issue</a:t>
            </a:r>
          </a:p>
          <a:p>
            <a:pPr marL="342900" indent="-342900">
              <a:buFont typeface="Wingdings" panose="05000000000000000000" pitchFamily="2" charset="2"/>
              <a:buChar char="ü"/>
            </a:pPr>
            <a:r>
              <a:rPr lang="en-US" sz="2400" dirty="0"/>
              <a:t>Radon data is collected, but…</a:t>
            </a:r>
          </a:p>
          <a:p>
            <a:r>
              <a:rPr lang="en-US" sz="2400" dirty="0"/>
              <a:t>	- Varied Origins</a:t>
            </a:r>
          </a:p>
          <a:p>
            <a:r>
              <a:rPr lang="en-US" sz="2400" dirty="0"/>
              <a:t>	- Varied Reporting Routes</a:t>
            </a:r>
          </a:p>
          <a:p>
            <a:r>
              <a:rPr lang="en-US" sz="2400" dirty="0"/>
              <a:t>	- Varied Repositories</a:t>
            </a:r>
          </a:p>
          <a:p>
            <a:endParaRPr lang="en-US" sz="2400" dirty="0"/>
          </a:p>
          <a:p>
            <a:r>
              <a:rPr lang="en-US" sz="2400" dirty="0"/>
              <a:t>together present challenges for accessing and using these data easily and effectively.</a:t>
            </a:r>
          </a:p>
        </p:txBody>
      </p:sp>
    </p:spTree>
    <p:extLst>
      <p:ext uri="{BB962C8B-B14F-4D97-AF65-F5344CB8AC3E}">
        <p14:creationId xmlns:p14="http://schemas.microsoft.com/office/powerpoint/2010/main" val="13453444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lgn="r"/>
            <a:fld id="{00000000-1234-1234-1234-123412341234}" type="slidenum">
              <a:rPr lang="en" smtClean="0"/>
              <a:pPr algn="r"/>
              <a:t>9</a:t>
            </a:fld>
            <a:endParaRPr lang="en"/>
          </a:p>
        </p:txBody>
      </p:sp>
      <p:sp>
        <p:nvSpPr>
          <p:cNvPr id="5" name="Title 1">
            <a:extLst>
              <a:ext uri="{FF2B5EF4-FFF2-40B4-BE49-F238E27FC236}">
                <a16:creationId xmlns:a16="http://schemas.microsoft.com/office/drawing/2014/main" id="{C5A4F184-AF44-3C42-8F51-6AAA4331299F}"/>
              </a:ext>
            </a:extLst>
          </p:cNvPr>
          <p:cNvSpPr>
            <a:spLocks noGrp="1"/>
          </p:cNvSpPr>
          <p:nvPr>
            <p:ph type="title"/>
          </p:nvPr>
        </p:nvSpPr>
        <p:spPr>
          <a:xfrm>
            <a:off x="913356" y="655566"/>
            <a:ext cx="10610588" cy="1051863"/>
          </a:xfrm>
        </p:spPr>
        <p:txBody>
          <a:bodyPr>
            <a:normAutofit/>
          </a:bodyPr>
          <a:lstStyle/>
          <a:p>
            <a:r>
              <a:rPr lang="en-US" dirty="0">
                <a:solidFill>
                  <a:srgbClr val="000000"/>
                </a:solidFill>
              </a:rPr>
              <a:t>Exchange Network Project 2017-2020</a:t>
            </a:r>
            <a:endParaRPr lang="en-US" dirty="0"/>
          </a:p>
        </p:txBody>
      </p:sp>
      <p:sp>
        <p:nvSpPr>
          <p:cNvPr id="3" name="TextBox 2">
            <a:extLst>
              <a:ext uri="{FF2B5EF4-FFF2-40B4-BE49-F238E27FC236}">
                <a16:creationId xmlns:a16="http://schemas.microsoft.com/office/drawing/2014/main" id="{1ADFBB9C-F594-44E3-A279-A3D9FA259E28}"/>
              </a:ext>
            </a:extLst>
          </p:cNvPr>
          <p:cNvSpPr txBox="1"/>
          <p:nvPr/>
        </p:nvSpPr>
        <p:spPr>
          <a:xfrm>
            <a:off x="913356" y="1865360"/>
            <a:ext cx="10610587" cy="4585871"/>
          </a:xfrm>
          <a:prstGeom prst="rect">
            <a:avLst/>
          </a:prstGeom>
          <a:noFill/>
        </p:spPr>
        <p:txBody>
          <a:bodyPr wrap="square" rtlCol="0">
            <a:spAutoFit/>
          </a:bodyPr>
          <a:lstStyle/>
          <a:p>
            <a:pPr algn="ctr"/>
            <a:r>
              <a:rPr lang="en-US" sz="2800" dirty="0">
                <a:hlinkClick r:id="rId3"/>
              </a:rPr>
              <a:t>https://www.epa.gov/exchangenetwork</a:t>
            </a:r>
            <a:r>
              <a:rPr lang="en-US" sz="2800" dirty="0"/>
              <a:t> </a:t>
            </a:r>
          </a:p>
          <a:p>
            <a:endParaRPr lang="en-US" sz="2400" dirty="0"/>
          </a:p>
          <a:p>
            <a:r>
              <a:rPr lang="en-US" sz="2400" dirty="0"/>
              <a:t>The Environmental Information Exchange Network (EN) is a partner-inspired, developed, implemented and governed information network. It facilitates environmental data sharing among EPA, states, tribes and territories. The EN:</a:t>
            </a:r>
          </a:p>
          <a:p>
            <a:pPr marL="285750" indent="-285750">
              <a:buFont typeface="Arial" panose="020B0604020202020204" pitchFamily="34" charset="0"/>
              <a:buChar char="•"/>
            </a:pPr>
            <a:r>
              <a:rPr lang="en-US" sz="2400" dirty="0"/>
              <a:t>Facilitates the sharing of environmental data, especially through shared and reusable services;</a:t>
            </a:r>
          </a:p>
          <a:p>
            <a:pPr marL="285750" indent="-285750">
              <a:buFont typeface="Arial" panose="020B0604020202020204" pitchFamily="34" charset="0"/>
              <a:buChar char="•"/>
            </a:pPr>
            <a:r>
              <a:rPr lang="en-US" sz="2400" dirty="0"/>
              <a:t>Streamlines data collection and exchanges to improve timeliness for decision making;</a:t>
            </a:r>
          </a:p>
          <a:p>
            <a:pPr marL="285750" indent="-285750">
              <a:buFont typeface="Arial" panose="020B0604020202020204" pitchFamily="34" charset="0"/>
              <a:buChar char="•"/>
            </a:pPr>
            <a:r>
              <a:rPr lang="en-US" sz="2400" dirty="0"/>
              <a:t>Increases the quality and access to environmental data;</a:t>
            </a:r>
          </a:p>
          <a:p>
            <a:pPr marL="285750" indent="-285750">
              <a:buFont typeface="Arial" panose="020B0604020202020204" pitchFamily="34" charset="0"/>
              <a:buChar char="•"/>
            </a:pPr>
            <a:r>
              <a:rPr lang="en-US" sz="2400" dirty="0"/>
              <a:t>Reduces burden and costs for co-regulators and the regulated community; and</a:t>
            </a:r>
          </a:p>
          <a:p>
            <a:pPr marL="285750" indent="-285750">
              <a:buFont typeface="Arial" panose="020B0604020202020204" pitchFamily="34" charset="0"/>
              <a:buChar char="•"/>
            </a:pPr>
            <a:r>
              <a:rPr lang="en-US" sz="2400" dirty="0"/>
              <a:t>Supports better decisions on environmental and health issues.</a:t>
            </a:r>
          </a:p>
        </p:txBody>
      </p:sp>
    </p:spTree>
    <p:extLst>
      <p:ext uri="{BB962C8B-B14F-4D97-AF65-F5344CB8AC3E}">
        <p14:creationId xmlns:p14="http://schemas.microsoft.com/office/powerpoint/2010/main" val="1391592939"/>
      </p:ext>
    </p:extLst>
  </p:cSld>
  <p:clrMapOvr>
    <a:masterClrMapping/>
  </p:clrMapOvr>
</p:sld>
</file>

<file path=ppt/theme/theme1.xml><?xml version="1.0" encoding="utf-8"?>
<a:theme xmlns:a="http://schemas.openxmlformats.org/drawingml/2006/main" name="1_Office Theme">
  <a:themeElements>
    <a:clrScheme name="DOH PPT Template">
      <a:dk1>
        <a:srgbClr val="000000"/>
      </a:dk1>
      <a:lt1>
        <a:srgbClr val="FFFFFF"/>
      </a:lt1>
      <a:dk2>
        <a:srgbClr val="3F3F3F"/>
      </a:dk2>
      <a:lt2>
        <a:srgbClr val="FFFFFF"/>
      </a:lt2>
      <a:accent1>
        <a:srgbClr val="349D96"/>
      </a:accent1>
      <a:accent2>
        <a:srgbClr val="F3D170"/>
      </a:accent2>
      <a:accent3>
        <a:srgbClr val="E8E8E8"/>
      </a:accent3>
      <a:accent4>
        <a:srgbClr val="999999"/>
      </a:accent4>
      <a:accent5>
        <a:srgbClr val="9BDAD9"/>
      </a:accent5>
      <a:accent6>
        <a:srgbClr val="3F3F3F"/>
      </a:accent6>
      <a:hlink>
        <a:srgbClr val="349D96"/>
      </a:hlink>
      <a:folHlink>
        <a:srgbClr val="9BDAD9"/>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OH PPT Template2.potx" id="{5898FDF5-3F3F-469B-A93D-9CD3D81F0B87}" vid="{6A118528-C9F9-4441-8AC6-EB840EA39D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60F1CE1BA83C9439999C7BECFE933B2" ma:contentTypeVersion="4" ma:contentTypeDescription="Create a new document." ma:contentTypeScope="" ma:versionID="a94fe14516e90de7ddda2cd644b09424">
  <xsd:schema xmlns:xsd="http://www.w3.org/2001/XMLSchema" xmlns:xs="http://www.w3.org/2001/XMLSchema" xmlns:p="http://schemas.microsoft.com/office/2006/metadata/properties" xmlns:ns1="http://schemas.microsoft.com/sharepoint/v3" xmlns:ns2="4ffa91fb-a0ff-4ac5-b2db-65c790d184a4" xmlns:ns3="http://schemas.microsoft.com/sharepoint.v3" xmlns:ns4="http://schemas.microsoft.com/sharepoint/v3/fields" xmlns:ns5="af479a3c-fd5c-4bb2-bc24-807878202c3e" xmlns:ns6="586a8ec1-3648-4649-887b-5518e63e6986" targetNamespace="http://schemas.microsoft.com/office/2006/metadata/properties" ma:root="true" ma:fieldsID="d1caa4dd75a3679a088e33dd7a5ad56f" ns1:_="" ns2:_="" ns3:_="" ns4:_="" ns5:_="" ns6:_="">
    <xsd:import namespace="http://schemas.microsoft.com/sharepoint/v3"/>
    <xsd:import namespace="4ffa91fb-a0ff-4ac5-b2db-65c790d184a4"/>
    <xsd:import namespace="http://schemas.microsoft.com/sharepoint.v3"/>
    <xsd:import namespace="http://schemas.microsoft.com/sharepoint/v3/fields"/>
    <xsd:import namespace="af479a3c-fd5c-4bb2-bc24-807878202c3e"/>
    <xsd:import namespace="586a8ec1-3648-4649-887b-5518e63e6986"/>
    <xsd:element name="properties">
      <xsd:complexType>
        <xsd:sequence>
          <xsd:element name="documentManagement">
            <xsd:complexType>
              <xsd:all>
                <xsd:element ref="ns2:Document_x0020_Creation_x0020_Date" minOccurs="0"/>
                <xsd:element ref="ns2:Creator" minOccurs="0"/>
                <xsd:element ref="ns2:EPA_x0020_Office" minOccurs="0"/>
                <xsd:element ref="ns2:Record" minOccurs="0"/>
                <xsd:element ref="ns3:CategoryDescription" minOccurs="0"/>
                <xsd:element ref="ns2:Identifier" minOccurs="0"/>
                <xsd:element ref="ns2:EPA_x0020_Contributor" minOccurs="0"/>
                <xsd:element ref="ns2:External_x0020_Contributor" minOccurs="0"/>
                <xsd:element ref="ns4:_Coverage" minOccurs="0"/>
                <xsd:element ref="ns2:EPA_x0020_Related_x0020_Documents" minOccurs="0"/>
                <xsd:element ref="ns4:_Source" minOccurs="0"/>
                <xsd:element ref="ns2:Rights" minOccurs="0"/>
                <xsd:element ref="ns1:Language" minOccurs="0"/>
                <xsd:element ref="ns2:j747ac98061d40f0aa7bd47e1db5675d" minOccurs="0"/>
                <xsd:element ref="ns2:TaxKeywordTaxHTField" minOccurs="0"/>
                <xsd:element ref="ns2:TaxCatchAllLabel" minOccurs="0"/>
                <xsd:element ref="ns2:TaxCatchAll" minOccurs="0"/>
                <xsd:element ref="ns5:MediaServiceMetadata" minOccurs="0"/>
                <xsd:element ref="ns5:MediaServiceFastMetadata" minOccurs="0"/>
                <xsd:element ref="ns6:SharedWithUsers" minOccurs="0"/>
                <xsd:element ref="ns6: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Language" ma:index="17" nillable="true" ma:displayName="Language" ma:default="English" ma:description="Select the document language from the drop down." ma:format="Dropdown" ma:internalName="Language" ma:readOnly="false">
      <xsd:simpleType>
        <xsd:restriction base="dms:Choice">
          <xsd:enumeration value="Arabic (Saudi Arabia)"/>
          <xsd:enumeration value="Bulgarian (Bulgaria)"/>
          <xsd:enumeration value="Chinese (Hong Kong S.A.R.)"/>
          <xsd:enumeration value="Chinese (People's Republic of China)"/>
          <xsd:enumeration value="Chinese (Taiwan)"/>
          <xsd:enumeration value="Croatian (Croatia)"/>
          <xsd:enumeration value="Czech (Czech Republic)"/>
          <xsd:enumeration value="Danish (Denmark)"/>
          <xsd:enumeration value="Dutch (Netherlands)"/>
          <xsd:enumeration value="English"/>
          <xsd:enumeration value="Estonian (Estonia)"/>
          <xsd:enumeration value="Finnish (Finland)"/>
          <xsd:enumeration value="French (France)"/>
          <xsd:enumeration value="German (Germany)"/>
          <xsd:enumeration value="Greek (Greece)"/>
          <xsd:enumeration value="Hebrew (Israel)"/>
          <xsd:enumeration value="Hindi (India)"/>
          <xsd:enumeration value="Hungarian (Hungary)"/>
          <xsd:enumeration value="Indonesian (Indonesia)"/>
          <xsd:enumeration value="Italian (Italy)"/>
          <xsd:enumeration value="Japanese (Japan)"/>
          <xsd:enumeration value="Korean (Korea)"/>
          <xsd:enumeration value="Latvian (Latvia)"/>
          <xsd:enumeration value="Lithuanian (Lithuania)"/>
          <xsd:enumeration value="Malay (Malaysia)"/>
          <xsd:enumeration value="Norwegian (Bokmal) (Norway)"/>
          <xsd:enumeration value="Polish (Poland)"/>
          <xsd:enumeration value="Portuguese (Brazil)"/>
          <xsd:enumeration value="Portuguese (Portugal)"/>
          <xsd:enumeration value="Romanian (Romania)"/>
          <xsd:enumeration value="Russian (Russia)"/>
          <xsd:enumeration value="Serbian (Latin) (Serbia)"/>
          <xsd:enumeration value="Slovak (Slovakia)"/>
          <xsd:enumeration value="Slovenian (Slovenia)"/>
          <xsd:enumeration value="Spanish (Spain)"/>
          <xsd:enumeration value="Swedish (Sweden)"/>
          <xsd:enumeration value="Thai (Thailand)"/>
          <xsd:enumeration value="Turkish (Turkey)"/>
          <xsd:enumeration value="Ukrainian (Ukraine)"/>
          <xsd:enumeration value="Urdu (Islamic Republic of Pakistan)"/>
          <xsd:enumeration value="Vietnamese (Vietnam)"/>
        </xsd:restriction>
      </xsd:simpleType>
    </xsd:element>
  </xsd:schema>
  <xsd:schema xmlns:xsd="http://www.w3.org/2001/XMLSchema" xmlns:xs="http://www.w3.org/2001/XMLSchema" xmlns:dms="http://schemas.microsoft.com/office/2006/documentManagement/types" xmlns:pc="http://schemas.microsoft.com/office/infopath/2007/PartnerControls" targetNamespace="4ffa91fb-a0ff-4ac5-b2db-65c790d184a4" elementFormDefault="qualified">
    <xsd:import namespace="http://schemas.microsoft.com/office/2006/documentManagement/types"/>
    <xsd:import namespace="http://schemas.microsoft.com/office/infopath/2007/PartnerControls"/>
    <xsd:element name="Document_x0020_Creation_x0020_Date" ma:index="2" nillable="true" ma:displayName="Document Date" ma:default="[today]" ma:description="Enter the date this document was last modified. The upload date has been entered by default." ma:format="DateOnly" ma:internalName="Document_x0020_Creation_x0020_Date" ma:readOnly="false">
      <xsd:simpleType>
        <xsd:restriction base="dms:DateTime"/>
      </xsd:simpleType>
    </xsd:element>
    <xsd:element name="Creator" ma:index="3" nillable="true" ma:displayName="Creator" ma:description="Enter the person primarily responsible for the document. The name of the person uploading the document has been entered by default." ma:list="UserInfo" ma:SharePointGroup="0" ma:internalName="Crea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PA_x0020_Office" ma:index="4" nillable="true" ma:displayName="EPA Office" ma:description="Enter the EPA organization primarily responsible for the document. The office of the person uploading the document has been entered by default." ma:internalName="EPA_x0020_Office" ma:readOnly="false">
      <xsd:simpleType>
        <xsd:restriction base="dms:Text">
          <xsd:maxLength value="255"/>
        </xsd:restriction>
      </xsd:simpleType>
    </xsd:element>
    <xsd:element name="Record" ma:index="5" nillable="true" ma:displayName="Record" ma:default="Shared" ma:description="For documents that provide evidence of EPA decisions and actions, select &quot;Shared&quot; (open access) or &quot;Private&quot; (restricted access)." ma:format="Dropdown" ma:internalName="Record">
      <xsd:simpleType>
        <xsd:restriction base="dms:Choice">
          <xsd:enumeration value="None"/>
          <xsd:enumeration value="Shared"/>
          <xsd:enumeration value="Private"/>
        </xsd:restriction>
      </xsd:simpleType>
    </xsd:element>
    <xsd:element name="Identifier" ma:index="9" nillable="true" ma:displayName="Identifier" ma:description="Enter all EPA identification numbers applicable to this document, one on each line." ma:internalName="Identifier" ma:readOnly="false">
      <xsd:simpleType>
        <xsd:restriction base="dms:Note">
          <xsd:maxLength value="255"/>
        </xsd:restriction>
      </xsd:simpleType>
    </xsd:element>
    <xsd:element name="EPA_x0020_Contributor" ma:index="11" nillable="true" ma:displayName="EPA Contributor" ma:description="Enter an EPA person who contributed to the creation of the document but is not the primary author." ma:list="UserInfo" ma:SharePointGroup="0" ma:internalName="EPA_x0020_Contribu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Contributor" ma:index="12" nillable="true" ma:displayName="External Contributor" ma:description="Enter a non-EPA person who contributed to the creation of the document but is not the primary author." ma:internalName="External_x0020_Contributor" ma:readOnly="false">
      <xsd:simpleType>
        <xsd:restriction base="dms:Note">
          <xsd:maxLength value="255"/>
        </xsd:restriction>
      </xsd:simpleType>
    </xsd:element>
    <xsd:element name="EPA_x0020_Related_x0020_Documents" ma:index="14" nillable="true" ma:displayName="Other Related Documents" ma:description="Enter any related document." ma:internalName="EPA_x0020_Related_x0020_Documents" ma:readOnly="false">
      <xsd:simpleType>
        <xsd:restriction base="dms:Note">
          <xsd:maxLength value="255"/>
        </xsd:restriction>
      </xsd:simpleType>
    </xsd:element>
    <xsd:element name="Rights" ma:index="16" nillable="true" ma:displayName="Rights" ma:description="Enter information about intellectual property rights held over the document (e.g. copyright, patent, trademark)." ma:internalName="Rights" ma:readOnly="false">
      <xsd:simpleType>
        <xsd:restriction base="dms:Note">
          <xsd:maxLength value="255"/>
        </xsd:restriction>
      </xsd:simpleType>
    </xsd:element>
    <xsd:element name="j747ac98061d40f0aa7bd47e1db5675d" ma:index="19" nillable="true" ma:taxonomy="true" ma:internalName="j747ac98061d40f0aa7bd47e1db5675d" ma:taxonomyFieldName="Document_x0020_Type" ma:displayName="Document Type" ma:readOnly="false" ma:default="" ma:fieldId="{3747ac98-061d-40f0-aa7b-d47e1db5675d}" ma:sspId="29f62856-1543-49d4-a736-4569d363f533" ma:termSetId="e06cd6a9-a175-4da0-81cb-8dba7aa394ab" ma:anchorId="00000000-0000-0000-0000-000000000000" ma:open="false" ma:isKeyword="false">
      <xsd:complexType>
        <xsd:sequence>
          <xsd:element ref="pc:Terms" minOccurs="0" maxOccurs="1"/>
        </xsd:sequence>
      </xsd:complexType>
    </xsd:element>
    <xsd:element name="TaxKeywordTaxHTField" ma:index="21" nillable="true" ma:taxonomy="true" ma:internalName="TaxKeywordTaxHTField" ma:taxonomyFieldName="TaxKeyword" ma:displayName="Enterprise Keywords" ma:readOnly="false" ma:fieldId="{23f27201-bee3-471e-b2e7-b64fd8b7ca38}" ma:taxonomyMulti="true" ma:sspId="29f62856-1543-49d4-a736-4569d363f533" ma:termSetId="00000000-0000-0000-0000-000000000000" ma:anchorId="00000000-0000-0000-0000-000000000000" ma:open="true" ma:isKeyword="true">
      <xsd:complexType>
        <xsd:sequence>
          <xsd:element ref="pc:Terms" minOccurs="0" maxOccurs="1"/>
        </xsd:sequence>
      </xsd:complexType>
    </xsd:element>
    <xsd:element name="TaxCatchAllLabel" ma:index="23" nillable="true" ma:displayName="Taxonomy Catch All Column1" ma:hidden="true" ma:list="{2310afea-aec3-4495-ac48-797b36c8eb2b}" ma:internalName="TaxCatchAllLabel" ma:readOnly="true" ma:showField="CatchAllDataLabel" ma:web="586a8ec1-3648-4649-887b-5518e63e6986">
      <xsd:complexType>
        <xsd:complexContent>
          <xsd:extension base="dms:MultiChoiceLookup">
            <xsd:sequence>
              <xsd:element name="Value" type="dms:Lookup" maxOccurs="unbounded" minOccurs="0" nillable="true"/>
            </xsd:sequence>
          </xsd:extension>
        </xsd:complexContent>
      </xsd:complexType>
    </xsd:element>
    <xsd:element name="TaxCatchAll" ma:index="24" nillable="true" ma:displayName="Taxonomy Catch All Column" ma:hidden="true" ma:list="{2310afea-aec3-4495-ac48-797b36c8eb2b}" ma:internalName="TaxCatchAll" ma:showField="CatchAllData" ma:web="586a8ec1-3648-4649-887b-5518e63e6986">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6" nillable="true" ma:displayName="Description" ma:description="Enter a brief description." ma:internalName="Category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Coverage" ma:index="13" nillable="true" ma:displayName="Coverage" ma:description="Enter the geographic location, jurisdiction, or time period for which the document is relevant." ma:internalName="_Coverage" ma:readOnly="false">
      <xsd:simpleType>
        <xsd:restriction base="dms:Text">
          <xsd:maxLength value="255"/>
        </xsd:restriction>
      </xsd:simpleType>
    </xsd:element>
    <xsd:element name="_Source" ma:index="15" nillable="true" ma:displayName="Source" ma:description="Enter a source from which the document is derived." ma:internalName="_Source"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f479a3c-fd5c-4bb2-bc24-807878202c3e" elementFormDefault="qualified">
    <xsd:import namespace="http://schemas.microsoft.com/office/2006/documentManagement/types"/>
    <xsd:import namespace="http://schemas.microsoft.com/office/infopath/2007/PartnerControls"/>
    <xsd:element name="MediaServiceMetadata" ma:index="28" nillable="true" ma:displayName="MediaServiceMetadata" ma:hidden="true" ma:internalName="MediaServiceMetadata" ma:readOnly="true">
      <xsd:simpleType>
        <xsd:restriction base="dms:Note"/>
      </xsd:simpleType>
    </xsd:element>
    <xsd:element name="MediaServiceFastMetadata" ma:index="2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86a8ec1-3648-4649-887b-5518e63e6986" elementFormDefault="qualified">
    <xsd:import namespace="http://schemas.microsoft.com/office/2006/documentManagement/types"/>
    <xsd:import namespace="http://schemas.microsoft.com/office/infopath/2007/PartnerControls"/>
    <xsd:element name="SharedWithUsers" ma:index="3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29f62856-1543-49d4-a736-4569d363f533" ContentTypeId="0x0101" PreviousValue="false"/>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Source xmlns="http://schemas.microsoft.com/sharepoint/v3/fields" xsi:nil="true"/>
    <Language xmlns="http://schemas.microsoft.com/sharepoint/v3">English</Language>
    <j747ac98061d40f0aa7bd47e1db5675d xmlns="4ffa91fb-a0ff-4ac5-b2db-65c790d184a4">
      <Terms xmlns="http://schemas.microsoft.com/office/infopath/2007/PartnerControls"/>
    </j747ac98061d40f0aa7bd47e1db5675d>
    <External_x0020_Contributor xmlns="4ffa91fb-a0ff-4ac5-b2db-65c790d184a4" xsi:nil="true"/>
    <TaxKeywordTaxHTField xmlns="4ffa91fb-a0ff-4ac5-b2db-65c790d184a4">
      <Terms xmlns="http://schemas.microsoft.com/office/infopath/2007/PartnerControls"/>
    </TaxKeywordTaxHTField>
    <Record xmlns="4ffa91fb-a0ff-4ac5-b2db-65c790d184a4">Shared</Record>
    <Rights xmlns="4ffa91fb-a0ff-4ac5-b2db-65c790d184a4" xsi:nil="true"/>
    <Document_x0020_Creation_x0020_Date xmlns="4ffa91fb-a0ff-4ac5-b2db-65c790d184a4">2021-11-08T16:53:26+00:00</Document_x0020_Creation_x0020_Date>
    <EPA_x0020_Office xmlns="4ffa91fb-a0ff-4ac5-b2db-65c790d184a4" xsi:nil="true"/>
    <CategoryDescription xmlns="http://schemas.microsoft.com/sharepoint.v3" xsi:nil="true"/>
    <Identifier xmlns="4ffa91fb-a0ff-4ac5-b2db-65c790d184a4" xsi:nil="true"/>
    <_Coverage xmlns="http://schemas.microsoft.com/sharepoint/v3/fields" xsi:nil="true"/>
    <Creator xmlns="4ffa91fb-a0ff-4ac5-b2db-65c790d184a4">
      <UserInfo>
        <DisplayName/>
        <AccountId xsi:nil="true"/>
        <AccountType/>
      </UserInfo>
    </Creator>
    <EPA_x0020_Related_x0020_Documents xmlns="4ffa91fb-a0ff-4ac5-b2db-65c790d184a4" xsi:nil="true"/>
    <EPA_x0020_Contributor xmlns="4ffa91fb-a0ff-4ac5-b2db-65c790d184a4">
      <UserInfo>
        <DisplayName/>
        <AccountId xsi:nil="true"/>
        <AccountType/>
      </UserInfo>
    </EPA_x0020_Contributor>
    <TaxCatchAll xmlns="4ffa91fb-a0ff-4ac5-b2db-65c790d184a4" xsi:nil="true"/>
  </documentManagement>
</p:properties>
</file>

<file path=customXml/itemProps1.xml><?xml version="1.0" encoding="utf-8"?>
<ds:datastoreItem xmlns:ds="http://schemas.openxmlformats.org/officeDocument/2006/customXml" ds:itemID="{21524FF8-09B0-40A9-8F4D-40F412B42390}"/>
</file>

<file path=customXml/itemProps2.xml><?xml version="1.0" encoding="utf-8"?>
<ds:datastoreItem xmlns:ds="http://schemas.openxmlformats.org/officeDocument/2006/customXml" ds:itemID="{08815BDE-ED6B-42AB-BC7A-3FAF95A384BD}"/>
</file>

<file path=customXml/itemProps3.xml><?xml version="1.0" encoding="utf-8"?>
<ds:datastoreItem xmlns:ds="http://schemas.openxmlformats.org/officeDocument/2006/customXml" ds:itemID="{4D854502-3C58-49E3-BBCC-9F5D43007329}"/>
</file>

<file path=customXml/itemProps4.xml><?xml version="1.0" encoding="utf-8"?>
<ds:datastoreItem xmlns:ds="http://schemas.openxmlformats.org/officeDocument/2006/customXml" ds:itemID="{B8FA5C0B-50E1-4B61-B179-F80D3917CBC8}"/>
</file>

<file path=docProps/app.xml><?xml version="1.0" encoding="utf-8"?>
<Properties xmlns="http://schemas.openxmlformats.org/officeDocument/2006/extended-properties" xmlns:vt="http://schemas.openxmlformats.org/officeDocument/2006/docPropsVTypes">
  <TotalTime>3025</TotalTime>
  <Words>1753</Words>
  <Application>Microsoft Office PowerPoint</Application>
  <PresentationFormat>Widescreen</PresentationFormat>
  <Paragraphs>226</Paragraphs>
  <Slides>16</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Century Gothic</vt:lpstr>
      <vt:lpstr>Courier New</vt:lpstr>
      <vt:lpstr>Wingdings</vt:lpstr>
      <vt:lpstr>1_Office Theme</vt:lpstr>
      <vt:lpstr>November 9, 2021  R10 Virtual Summit Radon Data Exchange Network – “Building a Community of interest for the Radon Data Exchange”</vt:lpstr>
      <vt:lpstr>2017 – 2020 Exchange Network Project</vt:lpstr>
      <vt:lpstr>PowerPoint Presentation</vt:lpstr>
      <vt:lpstr>Timeline</vt:lpstr>
      <vt:lpstr>Varied Data Sharing Approaches</vt:lpstr>
      <vt:lpstr>Various Data Sources</vt:lpstr>
      <vt:lpstr>Various Data Sources</vt:lpstr>
      <vt:lpstr>2017 – 2020 Exchange Network Project</vt:lpstr>
      <vt:lpstr>Exchange Network Project 2017-2020</vt:lpstr>
      <vt:lpstr>2017 – 2020 Exchange Network Project</vt:lpstr>
      <vt:lpstr>Exchange Network Project 2017-2020</vt:lpstr>
      <vt:lpstr>PowerPoint Presentation</vt:lpstr>
      <vt:lpstr>PowerPoint Presentation</vt:lpstr>
      <vt:lpstr>New National Radon Map - Pathways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Garrety, Gary J (DOH)</dc:creator>
  <cp:lastModifiedBy>Garrety, Gary J (DOH)</cp:lastModifiedBy>
  <cp:revision>72</cp:revision>
  <dcterms:created xsi:type="dcterms:W3CDTF">2021-11-02T19:00:39Z</dcterms:created>
  <dcterms:modified xsi:type="dcterms:W3CDTF">2021-11-04T22:52:14Z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0x010100060F1CE1BA83C9439999C7BECFE933B2</vt:lpwstr>
  </property>
</Properties>
</file>