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2"/>
  </p:sldMasterIdLst>
  <p:sldIdLst>
    <p:sldId id="256" r:id="rId13"/>
    <p:sldId id="257" r:id="rId14"/>
    <p:sldId id="264" r:id="rId15"/>
    <p:sldId id="259" r:id="rId16"/>
    <p:sldId id="260" r:id="rId17"/>
    <p:sldId id="258" r:id="rId18"/>
    <p:sldId id="261" r:id="rId19"/>
    <p:sldId id="26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695" autoAdjust="0"/>
    <p:restoredTop sz="94660"/>
  </p:normalViewPr>
  <p:slideViewPr>
    <p:cSldViewPr snapToGrid="0">
      <p:cViewPr varScale="1">
        <p:scale>
          <a:sx n="67" d="100"/>
          <a:sy n="67" d="100"/>
        </p:scale>
        <p:origin x="100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1.xml"/><Relationship Id="rId18" Type="http://schemas.openxmlformats.org/officeDocument/2006/relationships/slide" Target="slides/slide6.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customXml" Target="../customXml/item7.xml"/><Relationship Id="rId12" Type="http://schemas.openxmlformats.org/officeDocument/2006/relationships/slideMaster" Target="slideMasters/slideMaster1.xml"/><Relationship Id="rId17" Type="http://schemas.openxmlformats.org/officeDocument/2006/relationships/slide" Target="slides/slide5.xml"/><Relationship Id="rId2" Type="http://schemas.openxmlformats.org/officeDocument/2006/relationships/customXml" Target="../customXml/item2.xml"/><Relationship Id="rId16" Type="http://schemas.openxmlformats.org/officeDocument/2006/relationships/slide" Target="slides/slide4.xml"/><Relationship Id="rId20" Type="http://schemas.openxmlformats.org/officeDocument/2006/relationships/slide" Target="slides/slide8.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3.xml"/><Relationship Id="rId23" Type="http://schemas.openxmlformats.org/officeDocument/2006/relationships/theme" Target="theme/theme1.xml"/><Relationship Id="rId10" Type="http://schemas.openxmlformats.org/officeDocument/2006/relationships/customXml" Target="../customXml/item10.xml"/><Relationship Id="rId19" Type="http://schemas.openxmlformats.org/officeDocument/2006/relationships/slide" Target="slides/slide7.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2.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3195061</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61FFEE61-3968-45BE-8AB5-A2E96D623CB8}">
      <dgm:prSet phldrT="[Text]"/>
      <dgm:spPr/>
      <dgm:t>
        <a:bodyPr/>
        <a:lstStyle/>
        <a:p>
          <a:r>
            <a:rPr lang="en-US" dirty="0"/>
            <a:t>Breeze ID # </a:t>
          </a:r>
          <a:r>
            <a:rPr lang="en-US" b="0" i="0" u="none" dirty="0"/>
            <a:t>3355141</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5/27/2020</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a:t>
          </a:r>
          <a:r>
            <a:rPr lang="en-US" b="0" i="0" u="none" dirty="0"/>
            <a:t>3392197</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dgm:spPr/>
      <dgm:t>
        <a:bodyPr/>
        <a:lstStyle/>
        <a:p>
          <a:r>
            <a:rPr lang="en-US" b="0" i="0" u="none" dirty="0"/>
            <a:t>6/22/2020</a:t>
          </a:r>
          <a:endParaRPr lang="en-US" dirty="0"/>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E8E8CB61-29EB-40F6-B7B4-34523B7C7C01}">
      <dgm:prSet phldrT="[Text]"/>
      <dgm:spPr/>
      <dgm:t>
        <a:bodyPr/>
        <a:lstStyle/>
        <a:p>
          <a:r>
            <a:rPr lang="en-US" b="1" dirty="0">
              <a:solidFill>
                <a:srgbClr val="00B050"/>
              </a:solidFill>
            </a:rPr>
            <a:t>FIXED in PROD Environment On 2020-10-22</a:t>
          </a:r>
        </a:p>
      </dgm:t>
    </dgm:pt>
    <dgm:pt modelId="{9A944B5B-7218-49C9-AB34-FB8AB5E0EA5B}" type="parTrans" cxnId="{B7B9D54C-F73F-41E2-852C-5FD868D039F3}">
      <dgm:prSet/>
      <dgm:spPr/>
      <dgm:t>
        <a:bodyPr/>
        <a:lstStyle/>
        <a:p>
          <a:endParaRPr lang="en-US"/>
        </a:p>
      </dgm:t>
    </dgm:pt>
    <dgm:pt modelId="{986AA167-A366-4B48-A53D-F3F1829C5E51}" type="sibTrans" cxnId="{B7B9D54C-F73F-41E2-852C-5FD868D039F3}">
      <dgm:prSet/>
      <dgm:spPr/>
      <dgm:t>
        <a:bodyPr/>
        <a:lstStyle/>
        <a:p>
          <a:endParaRPr lang="en-US"/>
        </a:p>
      </dgm:t>
    </dgm:pt>
    <dgm:pt modelId="{2205425D-4300-42F5-8530-AC2B03E33FCF}">
      <dgm:prSet phldrT="[Text]"/>
      <dgm:spPr/>
      <dgm:t>
        <a:bodyPr/>
        <a:lstStyle/>
        <a:p>
          <a:r>
            <a:rPr lang="en-US" b="1" dirty="0">
              <a:solidFill>
                <a:srgbClr val="00B050"/>
              </a:solidFill>
            </a:rPr>
            <a:t>FIXED In PROD Environment On 2020-11-13</a:t>
          </a:r>
        </a:p>
      </dgm:t>
    </dgm:pt>
    <dgm:pt modelId="{DE998254-EEEC-41ED-B857-C931025E7DBF}" type="parTrans" cxnId="{70FF40E0-13F5-4C5F-97ED-F9105B0EDF40}">
      <dgm:prSet/>
      <dgm:spPr/>
      <dgm:t>
        <a:bodyPr/>
        <a:lstStyle/>
        <a:p>
          <a:endParaRPr lang="en-US"/>
        </a:p>
      </dgm:t>
    </dgm:pt>
    <dgm:pt modelId="{3D10C4D7-FE98-4A94-A3F8-C96935D95703}" type="sibTrans" cxnId="{70FF40E0-13F5-4C5F-97ED-F9105B0EDF40}">
      <dgm:prSet/>
      <dgm:spPr/>
      <dgm:t>
        <a:bodyPr/>
        <a:lstStyle/>
        <a:p>
          <a:endParaRPr lang="en-US"/>
        </a:p>
      </dgm:t>
    </dgm:pt>
    <dgm:pt modelId="{A529FA63-964B-4754-9EB9-D6A24433F0B5}">
      <dgm:prSet/>
      <dgm:spPr/>
      <dgm:t>
        <a:bodyPr/>
        <a:lstStyle/>
        <a:p>
          <a:r>
            <a:rPr lang="en-US" dirty="0"/>
            <a:t>FIXED In TEST Environment</a:t>
          </a:r>
        </a:p>
      </dgm:t>
    </dgm:pt>
    <dgm:pt modelId="{3857994A-52B6-41BF-9C09-84D7E2A6C9D6}" type="parTrans" cxnId="{210E4D3A-9A03-4136-83B3-ABCDE7C7918C}">
      <dgm:prSet/>
      <dgm:spPr/>
      <dgm:t>
        <a:bodyPr/>
        <a:lstStyle/>
        <a:p>
          <a:endParaRPr lang="en-US"/>
        </a:p>
      </dgm:t>
    </dgm:pt>
    <dgm:pt modelId="{1AB58093-347B-4625-B8A5-AEE3433D1FEC}" type="sibTrans" cxnId="{210E4D3A-9A03-4136-83B3-ABCDE7C7918C}">
      <dgm:prSet/>
      <dgm:spPr/>
      <dgm:t>
        <a:bodyPr/>
        <a:lstStyle/>
        <a:p>
          <a:endParaRPr lang="en-US"/>
        </a:p>
      </dgm:t>
    </dgm:pt>
    <dgm:pt modelId="{BFD47C8B-B8B3-416F-8CBC-58AEFC36FA92}">
      <dgm:prSet/>
      <dgm:spPr/>
      <dgm:t>
        <a:bodyPr/>
        <a:lstStyle/>
        <a:p>
          <a:r>
            <a:rPr lang="en-US" dirty="0"/>
            <a:t>1/27/2020</a:t>
          </a:r>
        </a:p>
      </dgm:t>
    </dgm:pt>
    <dgm:pt modelId="{470FC84A-0D63-44C2-A334-DB8F20D71302}" type="parTrans" cxnId="{72C80197-2CD5-4A93-A3E6-04DEC53B146E}">
      <dgm:prSet/>
      <dgm:spPr/>
      <dgm:t>
        <a:bodyPr/>
        <a:lstStyle/>
        <a:p>
          <a:endParaRPr lang="en-US"/>
        </a:p>
      </dgm:t>
    </dgm:pt>
    <dgm:pt modelId="{EE7054F6-A183-4024-9E0C-AC19C65DBA54}" type="sibTrans" cxnId="{72C80197-2CD5-4A93-A3E6-04DEC53B146E}">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dgm:presLayoutVars>
          <dgm:bulletEnabled val="1"/>
        </dgm:presLayoutVars>
      </dgm:prSet>
      <dgm:spPr/>
    </dgm:pt>
  </dgm:ptLst>
  <dgm:cxnLst>
    <dgm:cxn modelId="{A187F204-8D02-4174-A6BD-0A2F892767D5}" type="presOf" srcId="{B1C356F6-0C87-438D-934B-DE345F0B5628}" destId="{95DD4E57-73EE-45D8-8B5A-6F601E400246}" srcOrd="0" destOrd="0" presId="urn:microsoft.com/office/officeart/2005/8/layout/vList6"/>
    <dgm:cxn modelId="{210E4D3A-9A03-4136-83B3-ABCDE7C7918C}" srcId="{B1C356F6-0C87-438D-934B-DE345F0B5628}" destId="{A529FA63-964B-4754-9EB9-D6A24433F0B5}" srcOrd="1" destOrd="0" parTransId="{3857994A-52B6-41BF-9C09-84D7E2A6C9D6}" sibTransId="{1AB58093-347B-4625-B8A5-AEE3433D1FEC}"/>
    <dgm:cxn modelId="{B191CE40-900B-4E9A-9AA0-4F6BD999ABCF}" type="presOf" srcId="{E8E8CB61-29EB-40F6-B7B4-34523B7C7C01}" destId="{65EB6296-89E7-43CC-859A-C5C52FA11540}"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B7B9D54C-F73F-41E2-852C-5FD868D039F3}" srcId="{338FC6C4-8FFA-4060-8DFB-B2FC3D6CD491}" destId="{E8E8CB61-29EB-40F6-B7B4-34523B7C7C01}" srcOrd="1" destOrd="0" parTransId="{9A944B5B-7218-49C9-AB34-FB8AB5E0EA5B}" sibTransId="{986AA167-A366-4B48-A53D-F3F1829C5E51}"/>
    <dgm:cxn modelId="{844C966F-3815-4338-8B1D-B3B5EAA9C7D8}" type="presOf" srcId="{A529FA63-964B-4754-9EB9-D6A24433F0B5}" destId="{A26A6E9A-659C-49FD-9613-C0CA1FBFFBFF}" srcOrd="0" destOrd="1" presId="urn:microsoft.com/office/officeart/2005/8/layout/vList6"/>
    <dgm:cxn modelId="{FA8D7857-2E72-4B9D-829D-B0A7ABBCC945}" type="presOf" srcId="{2205425D-4300-42F5-8530-AC2B03E33FCF}" destId="{CC98DFA3-5712-4060-8059-2D7C06A9DB24}" srcOrd="0" destOrd="1" presId="urn:microsoft.com/office/officeart/2005/8/layout/vList6"/>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72C80197-2CD5-4A93-A3E6-04DEC53B146E}" srcId="{B1C356F6-0C87-438D-934B-DE345F0B5628}" destId="{BFD47C8B-B8B3-416F-8CBC-58AEFC36FA92}" srcOrd="0" destOrd="0" parTransId="{470FC84A-0D63-44C2-A334-DB8F20D71302}" sibTransId="{EE7054F6-A183-4024-9E0C-AC19C65DBA54}"/>
    <dgm:cxn modelId="{EA6FD197-D27D-4CBF-8832-467813BE652F}" type="presOf" srcId="{32649E12-79D6-4126-9C3B-2979EAE12F5C}" destId="{65EB6296-89E7-43CC-859A-C5C52FA11540}" srcOrd="0" destOrd="0" presId="urn:microsoft.com/office/officeart/2005/8/layout/vList6"/>
    <dgm:cxn modelId="{58FFC9A7-CA58-4607-BD80-77E4F06E2043}" type="presOf" srcId="{BFD47C8B-B8B3-416F-8CBC-58AEFC36FA92}" destId="{A26A6E9A-659C-49FD-9613-C0CA1FBFFBFF}"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70FF40E0-13F5-4C5F-97ED-F9105B0EDF40}" srcId="{61FFEE61-3968-45BE-8AB5-A2E96D623CB8}" destId="{2205425D-4300-42F5-8530-AC2B03E33FCF}" srcOrd="1" destOrd="0" parTransId="{DE998254-EEEC-41ED-B857-C931025E7DBF}" sibTransId="{3D10C4D7-FE98-4A94-A3F8-C96935D95703}"/>
    <dgm:cxn modelId="{E74717E5-9334-4A17-A152-A0C7DF7F07F9}" type="presOf" srcId="{338FC6C4-8FFA-4060-8DFB-B2FC3D6CD491}" destId="{7987ABE9-2460-4DE7-B89B-7B8DBA6EDA7F}" srcOrd="0" destOrd="0"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custT="1"/>
      <dgm:spPr/>
      <dgm:t>
        <a:bodyPr/>
        <a:lstStyle/>
        <a:p>
          <a:r>
            <a:rPr lang="en-US" sz="1500" dirty="0"/>
            <a:t>Pesticide data download – Management of characteristic group</a:t>
          </a:r>
        </a:p>
        <a:p>
          <a:r>
            <a:rPr lang="en-US" sz="1500" dirty="0"/>
            <a:t>https://app.breeze.pm/cards/1762247</a:t>
          </a:r>
        </a:p>
        <a:p>
          <a:r>
            <a:rPr lang="en-US" sz="1300" b="0" i="0" dirty="0"/>
            <a:t>WQP query tool services should support characteristic search by SYNONYMS names </a:t>
          </a:r>
        </a:p>
        <a:p>
          <a:r>
            <a:rPr lang="en-US" sz="1300" b="0" i="0" u="sng" dirty="0"/>
            <a:t>Assignment</a:t>
          </a:r>
          <a:r>
            <a:rPr lang="en-US" sz="1300" b="0" i="0" dirty="0"/>
            <a:t> or adoption </a:t>
          </a:r>
          <a:r>
            <a:rPr lang="en-US" sz="1300" b="0" i="0" u="sng" dirty="0"/>
            <a:t>requests for </a:t>
          </a:r>
          <a:r>
            <a:rPr lang="en-US" sz="1300" b="0" i="0" dirty="0"/>
            <a:t>characteristics  to </a:t>
          </a:r>
          <a:r>
            <a:rPr lang="en-US" sz="1300" b="0" i="0" u="sng" dirty="0"/>
            <a:t>WQP characteristic group</a:t>
          </a:r>
          <a:r>
            <a:rPr lang="en-US" sz="1300" b="0" i="0" dirty="0"/>
            <a:t> list</a:t>
          </a:r>
          <a:endParaRPr lang="en-US" sz="1300"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64727C4-13C5-45A4-A06F-F4A463500119}">
      <dgm:prSet phldrT="[Text]"/>
      <dgm:spPr/>
      <dgm:t>
        <a:bodyPr/>
        <a:lstStyle/>
        <a:p>
          <a:r>
            <a:rPr lang="en-US" dirty="0"/>
            <a:t>Add Org query for project ID and Auto Complete for HUC search parameter</a:t>
          </a:r>
        </a:p>
        <a:p>
          <a:r>
            <a:rPr lang="en-US" b="0" i="0" dirty="0"/>
            <a:t>https://app.breeze.pm/cards/1939988</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6E3EA383-262B-4B99-9617-2C9E896C0C05}">
      <dgm:prSet phldrT="[Text]"/>
      <dgm:spPr/>
      <dgm:t>
        <a:bodyPr/>
        <a:lstStyle/>
        <a:p>
          <a:r>
            <a:rPr lang="en-US" dirty="0"/>
            <a:t>WQP - Can't pull Data for Sites Not Associated with State or County </a:t>
          </a:r>
        </a:p>
        <a:p>
          <a:r>
            <a:rPr lang="en-US" dirty="0"/>
            <a:t>https://app.breeze.pm/cards/1861408</a:t>
          </a:r>
        </a:p>
      </dgm:t>
    </dgm:pt>
    <dgm:pt modelId="{119C4B36-EAAB-4557-814D-11F27EF1F46E}" type="sibTrans" cxnId="{DE009374-6A68-44C3-989F-34D9797B05BB}">
      <dgm:prSet/>
      <dgm:spPr/>
      <dgm:t>
        <a:bodyPr/>
        <a:lstStyle/>
        <a:p>
          <a:endParaRPr lang="en-US"/>
        </a:p>
      </dgm:t>
    </dgm:pt>
    <dgm:pt modelId="{C003B09E-1729-427D-8B53-17298ABD7564}" type="parTrans" cxnId="{DE009374-6A68-44C3-989F-34D9797B05BB}">
      <dgm:prSet/>
      <dgm:spPr/>
      <dgm:t>
        <a:bodyPr/>
        <a:lstStyle/>
        <a:p>
          <a:endParaRPr lang="en-US"/>
        </a:p>
      </dgm:t>
    </dgm:pt>
    <dgm:pt modelId="{440F6450-3A0D-4232-9CFF-DE1FED06B228}">
      <dgm:prSet phldrT="[Text]"/>
      <dgm:spPr/>
      <dgm:t>
        <a:bodyPr/>
        <a:lstStyle/>
        <a:p>
          <a:r>
            <a:rPr lang="en-US" b="0" i="0" dirty="0"/>
            <a:t>WQP loading job ETL is not properly doing the point-in-polygon analysis to back-calculate the state and county,</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1992100</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2263382</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 Development</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2456767</a:t>
          </a:r>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dgm:presLayoutVars>
          <dgm:bulletEnabled val="1"/>
        </dgm:presLayoutVars>
      </dgm:prSet>
      <dgm:spPr/>
    </dgm:pt>
    <dgm:pt modelId="{78D694E4-477D-4039-B73C-91FFDDC9CC4D}" type="pres">
      <dgm:prSet presAssocID="{F1E67FAC-E98B-4B81-AE8B-A8489FA471C2}" presName="childShp" presStyleLbl="bgAccFollowNode1" presStyleIdx="2" presStyleCnt="3" custLinFactNeighborX="0" custLinFactNeighborY="0">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custT="1"/>
      <dgm:spPr/>
      <dgm:t>
        <a:bodyPr/>
        <a:lstStyle/>
        <a:p>
          <a:r>
            <a:rPr lang="en-US" sz="2000" dirty="0"/>
            <a:t>Return results as a JSON, not a file</a:t>
          </a:r>
        </a:p>
        <a:p>
          <a:r>
            <a:rPr lang="en-US" sz="1400" dirty="0"/>
            <a:t>https://app.breeze.pm/cards/1992100 </a:t>
          </a:r>
        </a:p>
        <a:p>
          <a:r>
            <a:rPr lang="en-US" sz="1400" dirty="0"/>
            <a:t>Additional download report format: CSV, XML, JSON</a:t>
          </a:r>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6E3EA383-262B-4B99-9617-2C9E896C0C05}">
      <dgm:prSet phldrT="[Text]"/>
      <dgm:spPr/>
      <dgm:t>
        <a:bodyPr/>
        <a:lstStyle/>
        <a:p>
          <a:r>
            <a:rPr lang="en-US" dirty="0"/>
            <a:t>WQP report and locations not stored in NLDI</a:t>
          </a:r>
        </a:p>
        <a:p>
          <a:r>
            <a:rPr lang="en-US" dirty="0"/>
            <a:t>https://app.breeze.pm/cards/2263382</a:t>
          </a:r>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230E6750-6FD0-476D-96E9-2A04745A42A3}">
      <dgm:prSet phldrT="[Text]"/>
      <dgm:spPr/>
      <dgm:t>
        <a:bodyPr/>
        <a:lstStyle/>
        <a:p>
          <a:r>
            <a:rPr lang="en-US" b="0" i="1" dirty="0"/>
            <a:t>Have map component detect the lack of information in the NLDI and if no info, then just put the blue circle alone on the map at the location.  Tweak the surrounding text to indicate that the map may or may not show the NLDI upstream downstream information. (Add</a:t>
          </a:r>
          <a:r>
            <a:rPr lang="en-US" b="0" i="0" dirty="0"/>
            <a:t> a simple point to allow for graceful degradation.)</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dirty="0"/>
            <a:t>WMS functionality Bounding Box &amp; Monitoring Location Type as an Input Parameter</a:t>
          </a:r>
        </a:p>
        <a:p>
          <a:r>
            <a:rPr lang="en-US" dirty="0"/>
            <a:t>https://app.breeze.pm/cards/2456767</a:t>
          </a:r>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dirty="0"/>
            <a:t>Performance of the service is bad when specifying only the BBOX parameter.</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D99F9C9B-A389-42DA-A2AE-10862457B7F4}">
      <dgm:prSet phldrT="[Text]"/>
      <dgm:spPr/>
      <dgm:t>
        <a:bodyPr/>
        <a:lstStyle/>
        <a:p>
          <a:r>
            <a:rPr lang="en-US" b="0" i="0" dirty="0"/>
            <a:t>Monitoring Location Type is a data element that gets returned in the results, we are not able to specify it as an input parameter to limit the results. Please add functionality.</a:t>
          </a:r>
          <a:endParaRPr lang="en-US" dirty="0"/>
        </a:p>
      </dgm:t>
    </dgm:pt>
    <dgm:pt modelId="{2372834F-FD4C-49E4-97CE-4C52EEB9F9BC}" type="parTrans" cxnId="{EC681754-7FD2-4D72-8826-A2FF44FADFC3}">
      <dgm:prSet/>
      <dgm:spPr/>
      <dgm:t>
        <a:bodyPr/>
        <a:lstStyle/>
        <a:p>
          <a:endParaRPr lang="en-US"/>
        </a:p>
      </dgm:t>
    </dgm:pt>
    <dgm:pt modelId="{F0221035-D2A9-430F-B614-4E663261D081}" type="sibTrans" cxnId="{EC681754-7FD2-4D72-8826-A2FF44FADFC3}">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EC681754-7FD2-4D72-8826-A2FF44FADFC3}" srcId="{764727C4-13C5-45A4-A06F-F4A463500119}" destId="{D99F9C9B-A389-42DA-A2AE-10862457B7F4}" srcOrd="1" destOrd="0" parTransId="{2372834F-FD4C-49E4-97CE-4C52EEB9F9BC}" sibTransId="{F0221035-D2A9-430F-B614-4E663261D081}"/>
    <dgm:cxn modelId="{DE009374-6A68-44C3-989F-34D9797B05BB}" srcId="{7B56A944-3ACA-4F37-B6D0-D0A1FC52441F}" destId="{6E3EA383-262B-4B99-9617-2C9E896C0C05}" srcOrd="1" destOrd="0" parTransId="{C003B09E-1729-427D-8B53-17298ABD7564}" sibTransId="{119C4B36-EAAB-4557-814D-11F27EF1F46E}"/>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BD41A0AB-2C4F-405A-88AC-BC5B67D3A7D7}" type="presOf" srcId="{009A0105-DDC8-47C4-883C-76284053C1B5}" destId="{49E57448-7000-44BB-9629-4A6E1A8080CB}"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6B2FC8C5-7F1A-42A7-A57A-70B0AE2659E4}" type="presOf" srcId="{D99F9C9B-A389-42DA-A2AE-10862457B7F4}" destId="{49E57448-7000-44BB-9629-4A6E1A8080CB}" srcOrd="1" destOrd="2"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1"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1" presId="urn:microsoft.com/office/officeart/2005/8/layout/vList4"/>
    <dgm:cxn modelId="{CD75CFDD-9294-4C84-9D0D-349A25F3580B}" type="presOf" srcId="{D99F9C9B-A389-42DA-A2AE-10862457B7F4}" destId="{19C0B559-EFA3-4950-A9DF-B919D3EEB37A}" srcOrd="0" destOrd="2" presId="urn:microsoft.com/office/officeart/2005/8/layout/vList4"/>
    <dgm:cxn modelId="{84CBB9E8-80F6-407A-A1A8-353C78370FF7}" srcId="{6E3EA383-262B-4B99-9617-2C9E896C0C05}" destId="{230E6750-6FD0-476D-96E9-2A04745A42A3}" srcOrd="0"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2858664</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3009243</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 Development</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3173642</a:t>
          </a:r>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custLinFactNeighborX="0">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custLinFactNeighborY="0">
        <dgm:presLayoutVars>
          <dgm:bulletEnabled val="1"/>
        </dgm:presLayoutVars>
      </dgm:prSet>
      <dgm:spPr/>
    </dgm:pt>
    <dgm:pt modelId="{78D694E4-477D-4039-B73C-91FFDDC9CC4D}" type="pres">
      <dgm:prSet presAssocID="{F1E67FAC-E98B-4B81-AE8B-A8489FA471C2}" presName="childShp" presStyleLbl="bgAccFollowNode1" presStyleIdx="2" presStyleCnt="3" custLinFactNeighborX="0" custLinFactNeighborY="0">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dirty="0"/>
            <a:t> </a:t>
          </a:r>
          <a:r>
            <a:rPr lang="en-US" b="1" i="0" dirty="0"/>
            <a:t>WMS services does not work with AGO </a:t>
          </a:r>
        </a:p>
        <a:p>
          <a:r>
            <a:rPr lang="en-US" b="1" i="0" dirty="0"/>
            <a:t>https://app.breeze.pm/cards/2858664</a:t>
          </a:r>
          <a:endParaRPr lang="en-US"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b="0" i="1" dirty="0"/>
            <a:t>Added the connection to the AGO map.  The layer shows in the table of contents but does not draw.</a:t>
          </a:r>
          <a:endParaRPr lang="en-US"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dirty="0"/>
            <a:t>Create a validation error for CamelCase Use </a:t>
          </a:r>
          <a:r>
            <a:rPr lang="en-US" b="0" i="0" dirty="0"/>
            <a:t>https://app.breeze.pm/cards/3009243</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230E6750-6FD0-476D-96E9-2A04745A42A3}">
      <dgm:prSet phldrT="[Text]"/>
      <dgm:spPr/>
      <dgm:t>
        <a:bodyPr/>
        <a:lstStyle/>
        <a:p>
          <a:r>
            <a:rPr lang="en-US" b="0" i="1" dirty="0"/>
            <a:t>Used </a:t>
          </a:r>
          <a:r>
            <a:rPr lang="en-US" b="0" i="1" dirty="0" err="1"/>
            <a:t>siteId</a:t>
          </a:r>
          <a:r>
            <a:rPr lang="en-US" b="0" i="1" dirty="0"/>
            <a:t> (camelCase) as the parameter name which per the documentation should be </a:t>
          </a:r>
          <a:r>
            <a:rPr lang="en-US" b="0" i="1" dirty="0" err="1"/>
            <a:t>siteid</a:t>
          </a:r>
          <a:r>
            <a:rPr lang="en-US" b="0" i="1" dirty="0"/>
            <a:t> (all lowercase). When we do use </a:t>
          </a:r>
          <a:r>
            <a:rPr lang="en-US" b="0" i="1" dirty="0" err="1"/>
            <a:t>SiteId</a:t>
          </a:r>
          <a:r>
            <a:rPr lang="en-US" b="0" i="1" dirty="0"/>
            <a:t> (camelCase), WQP seems to go off an query the entire data repo.  T</a:t>
          </a:r>
          <a:r>
            <a:rPr lang="en-US" b="0" i="0" dirty="0"/>
            <a:t>hrow a validation error for that case.</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b="1" i="0" dirty="0"/>
            <a:t>Organization ID and Project ID cannot be queried together</a:t>
          </a:r>
        </a:p>
        <a:p>
          <a:r>
            <a:rPr lang="en-US" b="0" i="0" dirty="0"/>
            <a:t>https://app.breeze.pm/cards/3173642</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dirty="0"/>
            <a:t>Organization (11NPSWRD_WQX) and the Project (NPS_3P), no sites are returned and WQP also freezes</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2D789F7C-6952-4CDF-9F27-829E7E5EB43A}">
      <dgm:prSet phldrT="[Text]"/>
      <dgm:spPr/>
      <dgm:t>
        <a:bodyPr/>
        <a:lstStyle/>
        <a:p>
          <a:endParaRPr lang="en-US" dirty="0"/>
        </a:p>
      </dgm:t>
    </dgm:pt>
    <dgm:pt modelId="{0C5FA93B-5779-40A7-8AC0-B6804619F8D9}" type="parTrans" cxnId="{60D242EB-5D53-4511-BD92-98B99261B17B}">
      <dgm:prSet/>
      <dgm:spPr/>
      <dgm:t>
        <a:bodyPr/>
        <a:lstStyle/>
        <a:p>
          <a:endParaRPr lang="en-US"/>
        </a:p>
      </dgm:t>
    </dgm:pt>
    <dgm:pt modelId="{7DB092CA-7B4E-47DE-ACCC-D801F0516E14}" type="sibTrans" cxnId="{60D242EB-5D53-4511-BD92-98B99261B17B}">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DD8ED582-ABDF-4057-9BBF-0EB679524762}" type="presOf" srcId="{2D789F7C-6952-4CDF-9F27-829E7E5EB43A}" destId="{11BA8852-C98D-4DBF-9B5B-D5BD23E65FD4}" srcOrd="1"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0DCC74C4-27B5-4D2E-AD5B-4F54183EC0AC}" type="presOf" srcId="{2D789F7C-6952-4CDF-9F27-829E7E5EB43A}" destId="{E5229666-29D3-4AF0-853F-55ACF0E19268}" srcOrd="0" destOrd="2"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1"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1" presId="urn:microsoft.com/office/officeart/2005/8/layout/vList4"/>
    <dgm:cxn modelId="{DD4A93E0-599D-449F-A875-A7E31B3CF04B}" type="presOf" srcId="{7812F232-62F1-4ACF-8463-72C1CF922C2D}" destId="{11BA8852-C98D-4DBF-9B5B-D5BD23E65FD4}" srcOrd="1" destOrd="1" presId="urn:microsoft.com/office/officeart/2005/8/layout/vList4"/>
    <dgm:cxn modelId="{84CBB9E8-80F6-407A-A1A8-353C78370FF7}" srcId="{6E3EA383-262B-4B99-9617-2C9E896C0C05}" destId="{230E6750-6FD0-476D-96E9-2A04745A42A3}" srcOrd="0"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60D242EB-5D53-4511-BD92-98B99261B17B}" srcId="{0DF6B713-257B-463F-9B39-D65AD02F62EE}" destId="{2D789F7C-6952-4CDF-9F27-829E7E5EB43A}" srcOrd="1" destOrd="0" parTransId="{0C5FA93B-5779-40A7-8AC0-B6804619F8D9}" sibTransId="{7DB092CA-7B4E-47DE-ACCC-D801F0516E14}"/>
    <dgm:cxn modelId="{925D3EEC-7217-4E32-BEF9-9876EAB27EC4}" type="presOf" srcId="{764727C4-13C5-45A4-A06F-F4A463500119}" destId="{49E57448-7000-44BB-9629-4A6E1A8080CB}" srcOrd="1" destOrd="0"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a:t>Missing Characteristic to Group- Historic Nutrient Data Downloading  (WQP Timing Out)- https://app.breeze.pm/cards/3195061</a:t>
          </a:r>
          <a:endParaRPr lang="en-US"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b="0" i="0" dirty="0"/>
            <a:t>These 4 pollutants used to be assigned in STORETW Characteristic Group: </a:t>
          </a:r>
          <a:endParaRPr lang="en-US"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b="0" i="0" u="none" dirty="0"/>
            <a:t>Duplicating Results in WQP Downloads with Different Qualifiers</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440F6450-3A0D-4232-9CFF-DE1FED06B228}">
      <dgm:prSet phldrT="[Text]"/>
      <dgm:spPr/>
      <dgm:t>
        <a:bodyPr/>
        <a:lstStyle/>
        <a:p>
          <a:r>
            <a:rPr lang="en-US" b="0" i="0" u="none" dirty="0"/>
            <a:t>https://app.breeze.pm/cards/3355141</a:t>
          </a:r>
          <a:endParaRPr lang="en-US" dirty="0"/>
        </a:p>
      </dgm:t>
    </dgm:pt>
    <dgm:pt modelId="{FFFB5D36-0041-462D-B55D-ED04812BD32E}" type="parTrans" cxnId="{4623ED6E-1EB2-465B-808F-DDAA9DD3218C}">
      <dgm:prSet/>
      <dgm:spPr/>
      <dgm:t>
        <a:bodyPr/>
        <a:lstStyle/>
        <a:p>
          <a:endParaRPr lang="en-US"/>
        </a:p>
      </dgm:t>
    </dgm:pt>
    <dgm:pt modelId="{B49DE6C2-C12C-4958-B872-742BDFE66AA3}" type="sibTrans" cxnId="{4623ED6E-1EB2-465B-808F-DDAA9DD3218C}">
      <dgm:prSet/>
      <dgm:spPr/>
      <dgm:t>
        <a:bodyPr/>
        <a:lstStyle/>
        <a:p>
          <a:endParaRPr lang="en-US"/>
        </a:p>
      </dgm:t>
    </dgm:pt>
    <dgm:pt modelId="{230E6750-6FD0-476D-96E9-2A04745A42A3}">
      <dgm:prSet phldrT="[Text]"/>
      <dgm:spPr/>
      <dgm:t>
        <a:bodyPr/>
        <a:lstStyle/>
        <a:p>
          <a:r>
            <a:rPr lang="en-US" b="0" i="0" dirty="0"/>
            <a:t>We noticed that result records that we uploaded to the Water Quality Portal that have two or more result measure qualifiers are spawning extra results when downloaded/retrieved. </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b="0" i="0" u="none" dirty="0"/>
            <a:t>WQP - Web Map Service</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u="none" dirty="0"/>
            <a:t>https://app.breeze.pm/cards/3392197</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8DBFEDC3-BB57-488B-B63D-4B9A47B5AFC0}">
      <dgm:prSet phldrT="[Text]"/>
      <dgm:spPr/>
      <dgm:t>
        <a:bodyPr/>
        <a:lstStyle/>
        <a:p>
          <a:r>
            <a:rPr lang="en-US" b="0" i="0" dirty="0"/>
            <a:t>able to pull in the water quality portal data to a web map following the instructions under 'Show ArcGIS Online Parameters.' However, the popup is not working. When I click on any of the points in my map I get the following popup</a:t>
          </a:r>
          <a:endParaRPr lang="en-US" dirty="0"/>
        </a:p>
      </dgm:t>
    </dgm:pt>
    <dgm:pt modelId="{41976966-E9E5-4AA2-9BEA-7C534F9F1793}" type="parTrans" cxnId="{286EA676-15AF-4D47-9669-664A5BA7EBEC}">
      <dgm:prSet/>
      <dgm:spPr/>
      <dgm:t>
        <a:bodyPr/>
        <a:lstStyle/>
        <a:p>
          <a:endParaRPr lang="en-US"/>
        </a:p>
      </dgm:t>
    </dgm:pt>
    <dgm:pt modelId="{11795F15-2B10-45B4-9A6C-E430AA4AE002}" type="sibTrans" cxnId="{286EA676-15AF-4D47-9669-664A5BA7EBEC}">
      <dgm:prSet/>
      <dgm:spPr/>
      <dgm:t>
        <a:bodyPr/>
        <a:lstStyle/>
        <a:p>
          <a:endParaRPr lang="en-US"/>
        </a:p>
      </dgm:t>
    </dgm:pt>
    <dgm:pt modelId="{9C1A2B23-D0BF-4335-A55B-BE447302EDF4}">
      <dgm:prSet/>
      <dgm:spPr/>
      <dgm:t>
        <a:bodyPr/>
        <a:lstStyle/>
        <a:p>
          <a:r>
            <a:rPr lang="en-US" b="0" i="0" dirty="0"/>
            <a:t>Nitrate-Nitrogen, Nitrite-N, Nitrogen Kjeldahl, Ortho-Phosphate-Phosphorus</a:t>
          </a:r>
        </a:p>
      </dgm:t>
    </dgm:pt>
    <dgm:pt modelId="{DF467FCD-3015-4D39-B95D-0E4677243AF1}" type="sibTrans" cxnId="{625D1678-68E2-407F-9B10-F8D6044C68F2}">
      <dgm:prSet/>
      <dgm:spPr/>
      <dgm:t>
        <a:bodyPr/>
        <a:lstStyle/>
        <a:p>
          <a:endParaRPr lang="en-US"/>
        </a:p>
      </dgm:t>
    </dgm:pt>
    <dgm:pt modelId="{856756C0-1A81-4921-A561-DBE260465675}" type="parTrans" cxnId="{625D1678-68E2-407F-9B10-F8D6044C68F2}">
      <dgm:prSet/>
      <dgm:spPr/>
      <dgm:t>
        <a:bodyPr/>
        <a:lstStyle/>
        <a:p>
          <a:endParaRPr lang="en-US"/>
        </a:p>
      </dgm:t>
    </dgm:pt>
    <dgm:pt modelId="{8A6B350D-0F2E-401B-99C7-97586BD2BEE5}">
      <dgm:prSet/>
      <dgm:spPr/>
      <dgm:t>
        <a:bodyPr/>
        <a:lstStyle/>
        <a:p>
          <a:r>
            <a:rPr lang="en-US" b="0" i="0" dirty="0"/>
            <a:t>These 2 show up with modified names: Ammonium-Nitrogen now as Ammonium as N, Nitrate-Nitrite now as Nitrate + Nitrite – Provider STORET: STORETW and WQX</a:t>
          </a:r>
        </a:p>
      </dgm:t>
    </dgm:pt>
    <dgm:pt modelId="{80D12F71-6F27-4EED-B312-8F70F09FB543}" type="sibTrans" cxnId="{86D3E615-34A9-41D8-B91D-C2C0003E43BA}">
      <dgm:prSet/>
      <dgm:spPr/>
      <dgm:t>
        <a:bodyPr/>
        <a:lstStyle/>
        <a:p>
          <a:endParaRPr lang="en-US"/>
        </a:p>
      </dgm:t>
    </dgm:pt>
    <dgm:pt modelId="{E3A23D43-3C2E-4869-B900-0640EA307ADB}" type="parTrans" cxnId="{86D3E615-34A9-41D8-B91D-C2C0003E43BA}">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2" presId="urn:microsoft.com/office/officeart/2005/8/layout/vList4"/>
    <dgm:cxn modelId="{86D3E615-34A9-41D8-B91D-C2C0003E43BA}" srcId="{0DF6B713-257B-463F-9B39-D65AD02F62EE}" destId="{8A6B350D-0F2E-401B-99C7-97586BD2BEE5}" srcOrd="2" destOrd="0" parTransId="{E3A23D43-3C2E-4869-B900-0640EA307ADB}" sibTransId="{80D12F71-6F27-4EED-B312-8F70F09FB54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E62B983B-2740-4EE2-BD6B-E4FC77EE32A2}" type="presOf" srcId="{9C1A2B23-D0BF-4335-A55B-BE447302EDF4}" destId="{E5229666-29D3-4AF0-853F-55ACF0E19268}" srcOrd="0" destOrd="2" presId="urn:microsoft.com/office/officeart/2005/8/layout/vList4"/>
    <dgm:cxn modelId="{B4EC2B3E-F4A3-4DA3-9F05-6FE3B14714C3}" type="presOf" srcId="{8A6B350D-0F2E-401B-99C7-97586BD2BEE5}" destId="{E5229666-29D3-4AF0-853F-55ACF0E19268}" srcOrd="0" destOrd="3" presId="urn:microsoft.com/office/officeart/2005/8/layout/vList4"/>
    <dgm:cxn modelId="{09FDC548-104C-42BD-B604-87A709972CD9}" type="presOf" srcId="{8DBFEDC3-BB57-488B-B63D-4B9A47B5AFC0}" destId="{49E57448-7000-44BB-9629-4A6E1A8080CB}" srcOrd="1" destOrd="2"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286EA676-15AF-4D47-9669-664A5BA7EBEC}" srcId="{764727C4-13C5-45A4-A06F-F4A463500119}" destId="{8DBFEDC3-BB57-488B-B63D-4B9A47B5AFC0}" srcOrd="1" destOrd="0" parTransId="{41976966-E9E5-4AA2-9BEA-7C534F9F1793}" sibTransId="{11795F15-2B10-45B4-9A6C-E430AA4AE002}"/>
    <dgm:cxn modelId="{625D1678-68E2-407F-9B10-F8D6044C68F2}" srcId="{0DF6B713-257B-463F-9B39-D65AD02F62EE}" destId="{9C1A2B23-D0BF-4335-A55B-BE447302EDF4}" srcOrd="1" destOrd="0" parTransId="{856756C0-1A81-4921-A561-DBE260465675}" sibTransId="{DF467FCD-3015-4D39-B95D-0E4677243AF1}"/>
    <dgm:cxn modelId="{C4A0357C-D7C5-42E4-BDEF-ED271B8798B9}" type="presOf" srcId="{0DF6B713-257B-463F-9B39-D65AD02F62EE}" destId="{E5229666-29D3-4AF0-853F-55ACF0E19268}" srcOrd="0" destOrd="0" presId="urn:microsoft.com/office/officeart/2005/8/layout/vList4"/>
    <dgm:cxn modelId="{8501A37F-3810-4518-BE7F-EB01406D3F2D}" type="presOf" srcId="{9C1A2B23-D0BF-4335-A55B-BE447302EDF4}" destId="{11BA8852-C98D-4DBF-9B5B-D5BD23E65FD4}" srcOrd="1" destOrd="2"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2"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2" presId="urn:microsoft.com/office/officeart/2005/8/layout/vList4"/>
    <dgm:cxn modelId="{DD4A93E0-599D-449F-A875-A7E31B3CF04B}" type="presOf" srcId="{7812F232-62F1-4ACF-8463-72C1CF922C2D}" destId="{11BA8852-C98D-4DBF-9B5B-D5BD23E65FD4}" srcOrd="1" destOrd="1" presId="urn:microsoft.com/office/officeart/2005/8/layout/vList4"/>
    <dgm:cxn modelId="{63C5C9E4-301C-4960-9C7C-64A9A3634105}" type="presOf" srcId="{8A6B350D-0F2E-401B-99C7-97586BD2BEE5}" destId="{11BA8852-C98D-4DBF-9B5B-D5BD23E65FD4}" srcOrd="1" destOrd="3" presId="urn:microsoft.com/office/officeart/2005/8/layout/vList4"/>
    <dgm:cxn modelId="{84CBB9E8-80F6-407A-A1A8-353C78370FF7}" srcId="{6E3EA383-262B-4B99-9617-2C9E896C0C05}" destId="{230E6750-6FD0-476D-96E9-2A04745A42A3}" srcOrd="1"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1451113</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61FFEE61-3968-45BE-8AB5-A2E96D623CB8}">
      <dgm:prSet phldrT="[Text]"/>
      <dgm:spPr/>
      <dgm:t>
        <a:bodyPr/>
        <a:lstStyle/>
        <a:p>
          <a:r>
            <a:rPr lang="en-US" dirty="0"/>
            <a:t>Breeze ID # 3628474</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custT="1"/>
      <dgm:spPr/>
      <dgm:t>
        <a:bodyPr/>
        <a:lstStyle/>
        <a:p>
          <a:r>
            <a:rPr lang="en-US" sz="1400" dirty="0"/>
            <a:t>11/18/2020</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3576587</a:t>
          </a:r>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custT="1"/>
      <dgm:spPr/>
      <dgm:t>
        <a:bodyPr/>
        <a:lstStyle/>
        <a:p>
          <a:r>
            <a:rPr lang="en-US" sz="1400" dirty="0"/>
            <a:t>10/29/2020</a:t>
          </a:r>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D5B9E1EB-2D6A-419E-AE4B-7F26E4168BD6}">
      <dgm:prSet custT="1"/>
      <dgm:spPr/>
      <dgm:t>
        <a:bodyPr/>
        <a:lstStyle/>
        <a:p>
          <a:r>
            <a:rPr lang="en-US" sz="1300" dirty="0"/>
            <a:t>Identified 5/3/2017 </a:t>
          </a:r>
          <a:r>
            <a:rPr lang="en-US" sz="1300" i="1" dirty="0"/>
            <a:t>Reopened</a:t>
          </a:r>
          <a:r>
            <a:rPr lang="en-US" sz="1300" dirty="0"/>
            <a:t> </a:t>
          </a:r>
          <a:r>
            <a:rPr lang="en-US" sz="1300" i="1" dirty="0"/>
            <a:t>11/27/2020</a:t>
          </a:r>
        </a:p>
      </dgm:t>
    </dgm:pt>
    <dgm:pt modelId="{3D884266-73CF-409C-8FC3-B31867C392F4}" type="sibTrans" cxnId="{292E6676-2477-4672-976B-67CEFA01F776}">
      <dgm:prSet/>
      <dgm:spPr/>
      <dgm:t>
        <a:bodyPr/>
        <a:lstStyle/>
        <a:p>
          <a:endParaRPr lang="en-US"/>
        </a:p>
      </dgm:t>
    </dgm:pt>
    <dgm:pt modelId="{55E911ED-ADEC-4206-B8DE-E459A39735D5}" type="parTrans" cxnId="{292E6676-2477-4672-976B-67CEFA01F776}">
      <dgm:prSet/>
      <dgm:spPr/>
      <dgm:t>
        <a:bodyPr/>
        <a:lstStyle/>
        <a:p>
          <a:endParaRPr lang="en-US"/>
        </a:p>
      </dgm:t>
    </dgm:pt>
    <dgm:pt modelId="{5C3193FF-9D45-4589-9DF0-8379DBBA7242}">
      <dgm:prSet phldrT="[Text]" custT="1"/>
      <dgm:spPr/>
      <dgm:t>
        <a:bodyPr/>
        <a:lstStyle/>
        <a:p>
          <a:r>
            <a:rPr lang="en-US" sz="1400" dirty="0"/>
            <a:t>Proposed Development</a:t>
          </a:r>
        </a:p>
      </dgm:t>
    </dgm:pt>
    <dgm:pt modelId="{BD80BF74-EDE2-48F5-A8A5-3B8CF0277C55}" type="parTrans" cxnId="{B3A31A76-552B-48A4-828F-4903B1BFD0A8}">
      <dgm:prSet/>
      <dgm:spPr/>
      <dgm:t>
        <a:bodyPr/>
        <a:lstStyle/>
        <a:p>
          <a:endParaRPr lang="en-US"/>
        </a:p>
      </dgm:t>
    </dgm:pt>
    <dgm:pt modelId="{880CBAC9-CC7F-4CE8-972D-9051927D417D}" type="sibTrans" cxnId="{B3A31A76-552B-48A4-828F-4903B1BFD0A8}">
      <dgm:prSet/>
      <dgm:spPr/>
      <dgm:t>
        <a:bodyPr/>
        <a:lstStyle/>
        <a:p>
          <a:endParaRPr lang="en-US"/>
        </a:p>
      </dgm:t>
    </dgm:pt>
    <dgm:pt modelId="{19B1D214-AF10-4F61-B345-AEF523C52C94}">
      <dgm:prSet custT="1"/>
      <dgm:spPr/>
      <dgm:t>
        <a:bodyPr/>
        <a:lstStyle/>
        <a:p>
          <a:r>
            <a:rPr lang="en-US" sz="1300" i="0" dirty="0"/>
            <a:t>Proposed Development</a:t>
          </a:r>
        </a:p>
      </dgm:t>
    </dgm:pt>
    <dgm:pt modelId="{30E2DDA3-093E-4847-80CA-508871FB70D8}" type="parTrans" cxnId="{08C21DBA-CEB8-4042-9699-082DB5E4BC06}">
      <dgm:prSet/>
      <dgm:spPr/>
      <dgm:t>
        <a:bodyPr/>
        <a:lstStyle/>
        <a:p>
          <a:endParaRPr lang="en-US"/>
        </a:p>
      </dgm:t>
    </dgm:pt>
    <dgm:pt modelId="{1C453B0D-ED2E-4949-BFCF-7711E085C918}" type="sibTrans" cxnId="{08C21DBA-CEB8-4042-9699-082DB5E4BC06}">
      <dgm:prSet/>
      <dgm:spPr/>
      <dgm:t>
        <a:bodyPr/>
        <a:lstStyle/>
        <a:p>
          <a:endParaRPr lang="en-US"/>
        </a:p>
      </dgm:t>
    </dgm:pt>
    <dgm:pt modelId="{BAD89AD6-D13B-4105-ADA8-68A990282B10}">
      <dgm:prSet phldrT="[Text]" custT="1"/>
      <dgm:spPr/>
      <dgm:t>
        <a:bodyPr/>
        <a:lstStyle/>
        <a:p>
          <a:r>
            <a:rPr lang="en-US" sz="1400" dirty="0"/>
            <a:t>Proposed Development</a:t>
          </a:r>
        </a:p>
      </dgm:t>
    </dgm:pt>
    <dgm:pt modelId="{466620B5-762A-4154-9FDA-BA4508CB64D1}" type="parTrans" cxnId="{F542CC15-A1F9-4438-A80C-9DEDE03A6A48}">
      <dgm:prSet/>
      <dgm:spPr/>
      <dgm:t>
        <a:bodyPr/>
        <a:lstStyle/>
        <a:p>
          <a:endParaRPr lang="en-US"/>
        </a:p>
      </dgm:t>
    </dgm:pt>
    <dgm:pt modelId="{14C18B87-B955-4608-A987-872868D54EE3}" type="sibTrans" cxnId="{F542CC15-A1F9-4438-A80C-9DEDE03A6A48}">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custLinFactNeighborX="0" custLinFactNeighborY="0">
        <dgm:presLayoutVars>
          <dgm:bulletEnabled val="1"/>
        </dgm:presLayoutVars>
      </dgm:prSet>
      <dgm:spPr/>
    </dgm:pt>
  </dgm:ptLst>
  <dgm:cxnLst>
    <dgm:cxn modelId="{A187F204-8D02-4174-A6BD-0A2F892767D5}" type="presOf" srcId="{B1C356F6-0C87-438D-934B-DE345F0B5628}" destId="{95DD4E57-73EE-45D8-8B5A-6F601E400246}" srcOrd="0" destOrd="0" presId="urn:microsoft.com/office/officeart/2005/8/layout/vList6"/>
    <dgm:cxn modelId="{F542CC15-A1F9-4438-A80C-9DEDE03A6A48}" srcId="{338FC6C4-8FFA-4060-8DFB-B2FC3D6CD491}" destId="{BAD89AD6-D13B-4105-ADA8-68A990282B10}" srcOrd="1" destOrd="0" parTransId="{466620B5-762A-4154-9FDA-BA4508CB64D1}" sibTransId="{14C18B87-B955-4608-A987-872868D54EE3}"/>
    <dgm:cxn modelId="{744D3716-7D86-4C6F-9FCB-3ABAB265B4D2}" type="presOf" srcId="{D5B9E1EB-2D6A-419E-AE4B-7F26E4168BD6}" destId="{A26A6E9A-659C-49FD-9613-C0CA1FBFFBFF}" srcOrd="0" destOrd="0" presId="urn:microsoft.com/office/officeart/2005/8/layout/vList6"/>
    <dgm:cxn modelId="{B535FF19-96FB-4E04-8588-20BB7423C0C9}" type="presOf" srcId="{19B1D214-AF10-4F61-B345-AEF523C52C94}" destId="{A26A6E9A-659C-49FD-9613-C0CA1FBFFBFF}" srcOrd="0" destOrd="1" presId="urn:microsoft.com/office/officeart/2005/8/layout/vList6"/>
    <dgm:cxn modelId="{834AFA38-4B7F-4BE7-AF16-08F9CA552FCC}" type="presOf" srcId="{5C3193FF-9D45-4589-9DF0-8379DBBA7242}" destId="{CC98DFA3-5712-4060-8059-2D7C06A9DB24}"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B3A31A76-552B-48A4-828F-4903B1BFD0A8}" srcId="{61FFEE61-3968-45BE-8AB5-A2E96D623CB8}" destId="{5C3193FF-9D45-4589-9DF0-8379DBBA7242}" srcOrd="1" destOrd="0" parTransId="{BD80BF74-EDE2-48F5-A8A5-3B8CF0277C55}" sibTransId="{880CBAC9-CC7F-4CE8-972D-9051927D417D}"/>
    <dgm:cxn modelId="{292E6676-2477-4672-976B-67CEFA01F776}" srcId="{B1C356F6-0C87-438D-934B-DE345F0B5628}" destId="{D5B9E1EB-2D6A-419E-AE4B-7F26E4168BD6}" srcOrd="0" destOrd="0" parTransId="{55E911ED-ADEC-4206-B8DE-E459A39735D5}" sibTransId="{3D884266-73CF-409C-8FC3-B31867C392F4}"/>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EA6FD197-D27D-4CBF-8832-467813BE652F}" type="presOf" srcId="{32649E12-79D6-4126-9C3B-2979EAE12F5C}" destId="{65EB6296-89E7-43CC-859A-C5C52FA11540}"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08C21DBA-CEB8-4042-9699-082DB5E4BC06}" srcId="{B1C356F6-0C87-438D-934B-DE345F0B5628}" destId="{19B1D214-AF10-4F61-B345-AEF523C52C94}" srcOrd="1" destOrd="0" parTransId="{30E2DDA3-093E-4847-80CA-508871FB70D8}" sibTransId="{1C453B0D-ED2E-4949-BFCF-7711E085C918}"/>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BF5767D0-E6D7-4EEE-A055-D2DAC60D0CBF}" type="presOf" srcId="{BAD89AD6-D13B-4105-ADA8-68A990282B10}" destId="{65EB6296-89E7-43CC-859A-C5C52FA11540}" srcOrd="0" destOrd="1" presId="urn:microsoft.com/office/officeart/2005/8/layout/vList6"/>
    <dgm:cxn modelId="{E74717E5-9334-4A17-A152-A0C7DF7F07F9}" type="presOf" srcId="{338FC6C4-8FFA-4060-8DFB-B2FC3D6CD491}" destId="{7987ABE9-2460-4DE7-B89B-7B8DBA6EDA7F}" srcOrd="0" destOrd="0"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err="1"/>
            <a:t>TripQC</a:t>
          </a:r>
          <a:r>
            <a:rPr lang="en-US" b="0" i="0" u="none" dirty="0"/>
            <a:t> Data from Warehouse Doesn't Appear in the Water Quality Portal</a:t>
          </a:r>
          <a:endParaRPr lang="en-US" dirty="0"/>
        </a:p>
      </dgm:t>
    </dgm:pt>
    <dgm:pt modelId="{FB72A939-F6FE-4AEA-9F91-4C8AF3C7F813}" type="sibTrans" cxnId="{C0485BC7-A855-4D55-830F-337D4570DEE3}">
      <dgm:prSet/>
      <dgm:spPr/>
      <dgm:t>
        <a:bodyPr/>
        <a:lstStyle/>
        <a:p>
          <a:endParaRPr lang="en-US"/>
        </a:p>
      </dgm:t>
    </dgm:pt>
    <dgm:pt modelId="{BC5B8821-3E8A-4991-9B58-663B89C5FAE3}" type="parTrans" cxnId="{C0485BC7-A855-4D55-830F-337D4570DEE3}">
      <dgm:prSet/>
      <dgm:spPr/>
      <dgm:t>
        <a:bodyPr/>
        <a:lstStyle/>
        <a:p>
          <a:endParaRPr lang="en-US"/>
        </a:p>
      </dgm:t>
    </dgm:pt>
    <dgm:pt modelId="{8A6B350D-0F2E-401B-99C7-97586BD2BEE5}">
      <dgm:prSet/>
      <dgm:spPr/>
      <dgm:t>
        <a:bodyPr/>
        <a:lstStyle/>
        <a:p>
          <a:r>
            <a:rPr lang="en-US" b="0" i="0" u="none" dirty="0"/>
            <a:t>https://app.breeze.pm/cards/1451113</a:t>
          </a:r>
          <a:endParaRPr lang="en-US" b="0" i="0" dirty="0"/>
        </a:p>
      </dgm:t>
    </dgm:pt>
    <dgm:pt modelId="{80D12F71-6F27-4EED-B312-8F70F09FB543}" type="sibTrans" cxnId="{86D3E615-34A9-41D8-B91D-C2C0003E43BA}">
      <dgm:prSet/>
      <dgm:spPr/>
      <dgm:t>
        <a:bodyPr/>
        <a:lstStyle/>
        <a:p>
          <a:endParaRPr lang="en-US"/>
        </a:p>
      </dgm:t>
    </dgm:pt>
    <dgm:pt modelId="{E3A23D43-3C2E-4869-B900-0640EA307ADB}" type="parTrans" cxnId="{86D3E615-34A9-41D8-B91D-C2C0003E43BA}">
      <dgm:prSet/>
      <dgm:spPr/>
      <dgm:t>
        <a:bodyPr/>
        <a:lstStyle/>
        <a:p>
          <a:endParaRPr lang="en-US"/>
        </a:p>
      </dgm:t>
    </dgm:pt>
    <dgm:pt modelId="{6E3EA383-262B-4B99-9617-2C9E896C0C05}">
      <dgm:prSet phldrT="[Text]"/>
      <dgm:spPr/>
      <dgm:t>
        <a:bodyPr/>
        <a:lstStyle/>
        <a:p>
          <a:r>
            <a:rPr lang="en-US" dirty="0"/>
            <a:t>WQP Data Tracking To Determine Frequency of Downloads for Organization or Project</a:t>
          </a:r>
        </a:p>
      </dgm:t>
    </dgm:pt>
    <dgm:pt modelId="{119C4B36-EAAB-4557-814D-11F27EF1F46E}" type="sibTrans" cxnId="{DE009374-6A68-44C3-989F-34D9797B05BB}">
      <dgm:prSet/>
      <dgm:spPr/>
      <dgm:t>
        <a:bodyPr/>
        <a:lstStyle/>
        <a:p>
          <a:endParaRPr lang="en-US"/>
        </a:p>
      </dgm:t>
    </dgm:pt>
    <dgm:pt modelId="{C003B09E-1729-427D-8B53-17298ABD7564}" type="parTrans" cxnId="{DE009374-6A68-44C3-989F-34D9797B05BB}">
      <dgm:prSet/>
      <dgm:spPr/>
      <dgm:t>
        <a:bodyPr/>
        <a:lstStyle/>
        <a:p>
          <a:endParaRPr lang="en-US"/>
        </a:p>
      </dgm:t>
    </dgm:pt>
    <dgm:pt modelId="{E87C57C9-CF75-4C4A-970A-53D859E7DE49}">
      <dgm:prSet phldrT="[Text]"/>
      <dgm:spPr/>
      <dgm:t>
        <a:bodyPr/>
        <a:lstStyle/>
        <a:p>
          <a:r>
            <a:rPr lang="en-US" b="0" i="0" u="none" dirty="0"/>
            <a:t>https://app.breeze.pm/cards/3628474</a:t>
          </a:r>
          <a:endParaRPr lang="en-US" dirty="0"/>
        </a:p>
      </dgm:t>
    </dgm:pt>
    <dgm:pt modelId="{6AA32B85-85FD-43C3-B883-11ED6931CFE9}" type="sibTrans" cxnId="{28F0A306-8885-4CE5-91B6-660EAD53E109}">
      <dgm:prSet/>
      <dgm:spPr/>
      <dgm:t>
        <a:bodyPr/>
        <a:lstStyle/>
        <a:p>
          <a:endParaRPr lang="en-US"/>
        </a:p>
      </dgm:t>
    </dgm:pt>
    <dgm:pt modelId="{16504FB5-FDEC-428C-9A52-6E9EA4B33DC8}" type="parTrans" cxnId="{28F0A306-8885-4CE5-91B6-660EAD53E109}">
      <dgm:prSet/>
      <dgm:spPr/>
      <dgm:t>
        <a:bodyPr/>
        <a:lstStyle/>
        <a:p>
          <a:endParaRPr lang="en-US"/>
        </a:p>
      </dgm:t>
    </dgm:pt>
    <dgm:pt modelId="{440F6450-3A0D-4232-9CFF-DE1FED06B228}">
      <dgm:prSet phldrT="[Text]"/>
      <dgm:spPr/>
      <dgm:t>
        <a:bodyPr/>
        <a:lstStyle/>
        <a:p>
          <a:r>
            <a:rPr lang="en-US" b="0" i="0" dirty="0"/>
            <a:t>Create a tracking mechanism or counter to determine how frequently data from a particular organization or project is downloaded from the WQP</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764727C4-13C5-45A4-A06F-F4A463500119}">
      <dgm:prSet phldrT="[Text]"/>
      <dgm:spPr/>
      <dgm:t>
        <a:bodyPr/>
        <a:lstStyle/>
        <a:p>
          <a:r>
            <a:rPr lang="en-US" b="1" i="0" dirty="0"/>
            <a:t>Duplicate Records Returning for Projects</a:t>
          </a:r>
          <a:endParaRPr lang="en-US" dirty="0"/>
        </a:p>
      </dgm:t>
    </dgm:pt>
    <dgm:pt modelId="{8D02FE34-AF7D-474E-99FF-95E95B40D9C3}" type="sibTrans" cxnId="{5709520D-94AF-4209-84C5-DF919183DDA3}">
      <dgm:prSet/>
      <dgm:spPr/>
      <dgm:t>
        <a:bodyPr/>
        <a:lstStyle/>
        <a:p>
          <a:endParaRPr lang="en-US"/>
        </a:p>
      </dgm:t>
    </dgm:pt>
    <dgm:pt modelId="{FA7268EB-DC51-41A1-80B0-2884E5EAC426}" type="parTrans" cxnId="{5709520D-94AF-4209-84C5-DF919183DDA3}">
      <dgm:prSet/>
      <dgm:spPr/>
      <dgm:t>
        <a:bodyPr/>
        <a:lstStyle/>
        <a:p>
          <a:endParaRPr lang="en-US"/>
        </a:p>
      </dgm:t>
    </dgm:pt>
    <dgm:pt modelId="{009A0105-DDC8-47C4-883C-76284053C1B5}">
      <dgm:prSet phldrT="[Text]"/>
      <dgm:spPr/>
      <dgm:t>
        <a:bodyPr/>
        <a:lstStyle/>
        <a:p>
          <a:r>
            <a:rPr lang="en-US" b="0" i="0" u="none" dirty="0"/>
            <a:t>https://app.breeze.pm/cards/3</a:t>
          </a:r>
          <a:r>
            <a:rPr lang="en-US" b="0" i="0" dirty="0"/>
            <a:t>576587</a:t>
          </a:r>
          <a:endParaRPr lang="en-US" dirty="0"/>
        </a:p>
      </dgm:t>
    </dgm:pt>
    <dgm:pt modelId="{A928370B-EA2E-452B-AC2E-68FAF0EA359F}" type="sibTrans" cxnId="{2DE73ACD-1687-4283-B38F-165CC40E44C4}">
      <dgm:prSet/>
      <dgm:spPr/>
      <dgm:t>
        <a:bodyPr/>
        <a:lstStyle/>
        <a:p>
          <a:endParaRPr lang="en-US"/>
        </a:p>
      </dgm:t>
    </dgm:pt>
    <dgm:pt modelId="{48101219-D272-4BAF-9BC7-8F9B21335570}" type="parTrans" cxnId="{2DE73ACD-1687-4283-B38F-165CC40E44C4}">
      <dgm:prSet/>
      <dgm:spPr/>
      <dgm:t>
        <a:bodyPr/>
        <a:lstStyle/>
        <a:p>
          <a:endParaRPr lang="en-US"/>
        </a:p>
      </dgm:t>
    </dgm:pt>
    <dgm:pt modelId="{8DBFEDC3-BB57-488B-B63D-4B9A47B5AFC0}">
      <dgm:prSet phldrT="[Text]"/>
      <dgm:spPr/>
      <dgm:t>
        <a:bodyPr/>
        <a:lstStyle/>
        <a:p>
          <a:r>
            <a:rPr lang="en-US" b="0" i="0" dirty="0"/>
            <a:t>The WQP </a:t>
          </a:r>
          <a:r>
            <a:rPr lang="en-US" b="1" i="0" dirty="0"/>
            <a:t>projects</a:t>
          </a:r>
          <a:r>
            <a:rPr lang="en-US" b="0" i="0" dirty="0"/>
            <a:t> downloader logic contains an error. Selecting my Lead characteristics and click the download button I should receive 5,136 records.</a:t>
          </a:r>
          <a:endParaRPr lang="en-US" dirty="0"/>
        </a:p>
      </dgm:t>
    </dgm:pt>
    <dgm:pt modelId="{11795F15-2B10-45B4-9A6C-E430AA4AE002}" type="sibTrans" cxnId="{286EA676-15AF-4D47-9669-664A5BA7EBEC}">
      <dgm:prSet/>
      <dgm:spPr/>
      <dgm:t>
        <a:bodyPr/>
        <a:lstStyle/>
        <a:p>
          <a:endParaRPr lang="en-US"/>
        </a:p>
      </dgm:t>
    </dgm:pt>
    <dgm:pt modelId="{41976966-E9E5-4AA2-9BEA-7C534F9F1793}" type="parTrans" cxnId="{286EA676-15AF-4D47-9669-664A5BA7EBEC}">
      <dgm:prSet/>
      <dgm:spPr/>
      <dgm:t>
        <a:bodyPr/>
        <a:lstStyle/>
        <a:p>
          <a:endParaRPr lang="en-US"/>
        </a:p>
      </dgm:t>
    </dgm:pt>
    <dgm:pt modelId="{5F829F5E-BE5A-4E2C-A017-A5DF83B132D0}">
      <dgm:prSet/>
      <dgm:spPr/>
      <dgm:t>
        <a:bodyPr/>
        <a:lstStyle/>
        <a:p>
          <a:r>
            <a:rPr lang="en-US" b="0" i="0" dirty="0"/>
            <a:t>Deduplicating the file using </a:t>
          </a:r>
          <a:r>
            <a:rPr lang="en-US" b="0" i="0" dirty="0" err="1"/>
            <a:t>organizationID</a:t>
          </a:r>
          <a:r>
            <a:rPr lang="en-US" b="0" i="0" dirty="0"/>
            <a:t> and </a:t>
          </a:r>
          <a:r>
            <a:rPr lang="en-US" b="0" i="0" dirty="0" err="1"/>
            <a:t>projectID</a:t>
          </a:r>
          <a:r>
            <a:rPr lang="en-US" b="0" i="0" dirty="0"/>
            <a:t>, I end up with 5,128 records. </a:t>
          </a:r>
        </a:p>
      </dgm:t>
    </dgm:pt>
    <dgm:pt modelId="{7E12EE85-BFA2-4FC5-BDB4-3DCF01F09BA1}" type="parTrans" cxnId="{50D7306E-6ABB-4419-8131-B159D0CFD2C9}">
      <dgm:prSet/>
      <dgm:spPr/>
      <dgm:t>
        <a:bodyPr/>
        <a:lstStyle/>
        <a:p>
          <a:endParaRPr lang="en-US"/>
        </a:p>
      </dgm:t>
    </dgm:pt>
    <dgm:pt modelId="{56647CA9-6A34-473E-B5EA-FE2B00D9C94F}" type="sibTrans" cxnId="{50D7306E-6ABB-4419-8131-B159D0CFD2C9}">
      <dgm:prSet/>
      <dgm:spPr/>
      <dgm:t>
        <a:bodyPr/>
        <a:lstStyle/>
        <a:p>
          <a:endParaRPr lang="en-US"/>
        </a:p>
      </dgm:t>
    </dgm:pt>
    <dgm:pt modelId="{A98B24F6-A0CA-447F-BAAC-893AB137C1D9}">
      <dgm:prSet/>
      <dgm:spPr/>
      <dgm:t>
        <a:bodyPr/>
        <a:lstStyle/>
        <a:p>
          <a:r>
            <a:rPr lang="en-US" b="0" i="0" u="none" dirty="0"/>
            <a:t>Due to activities/sample not having assigned monitoring locations, their location ID fields are empty)</a:t>
          </a:r>
          <a:endParaRPr lang="en-US" b="0" i="0" dirty="0"/>
        </a:p>
      </dgm:t>
    </dgm:pt>
    <dgm:pt modelId="{9ECC5166-C206-4367-B347-7245CBE2A58A}" type="parTrans" cxnId="{3BD67A33-50C3-4496-B0E8-0CCE69F35D39}">
      <dgm:prSet/>
      <dgm:spPr/>
    </dgm:pt>
    <dgm:pt modelId="{7EFC6094-1A89-408C-A46F-B3F658B77896}" type="sibTrans" cxnId="{3BD67A33-50C3-4496-B0E8-0CCE69F35D39}">
      <dgm:prSet/>
      <dgm:spPr/>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28F0A306-8885-4CE5-91B6-660EAD53E109}" srcId="{6E3EA383-262B-4B99-9617-2C9E896C0C05}" destId="{E87C57C9-CF75-4C4A-970A-53D859E7DE49}" srcOrd="0" destOrd="0" parTransId="{16504FB5-FDEC-428C-9A52-6E9EA4B33DC8}" sibTransId="{6AA32B85-85FD-43C3-B883-11ED6931CFE9}"/>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2" presId="urn:microsoft.com/office/officeart/2005/8/layout/vList4"/>
    <dgm:cxn modelId="{D6C08612-7A06-42B8-9272-06E46251BCC5}" type="presOf" srcId="{A98B24F6-A0CA-447F-BAAC-893AB137C1D9}" destId="{E5229666-29D3-4AF0-853F-55ACF0E19268}" srcOrd="0" destOrd="2" presId="urn:microsoft.com/office/officeart/2005/8/layout/vList4"/>
    <dgm:cxn modelId="{86D3E615-34A9-41D8-B91D-C2C0003E43BA}" srcId="{0DF6B713-257B-463F-9B39-D65AD02F62EE}" destId="{8A6B350D-0F2E-401B-99C7-97586BD2BEE5}" srcOrd="0" destOrd="0" parTransId="{E3A23D43-3C2E-4869-B900-0640EA307ADB}" sibTransId="{80D12F71-6F27-4EED-B312-8F70F09FB543}"/>
    <dgm:cxn modelId="{958A4F32-079A-49F8-BD5B-4F769512CDA6}" type="presOf" srcId="{7B56A944-3ACA-4F37-B6D0-D0A1FC52441F}" destId="{B8C31645-DABF-42A3-A5BB-A13FFB135740}" srcOrd="0" destOrd="0" presId="urn:microsoft.com/office/officeart/2005/8/layout/vList4"/>
    <dgm:cxn modelId="{3BD67A33-50C3-4496-B0E8-0CCE69F35D39}" srcId="{0DF6B713-257B-463F-9B39-D65AD02F62EE}" destId="{A98B24F6-A0CA-447F-BAAC-893AB137C1D9}" srcOrd="1" destOrd="0" parTransId="{9ECC5166-C206-4367-B347-7245CBE2A58A}" sibTransId="{7EFC6094-1A89-408C-A46F-B3F658B77896}"/>
    <dgm:cxn modelId="{8E4EF836-9A8F-460B-9959-42E9BE58C185}" type="presOf" srcId="{764727C4-13C5-45A4-A06F-F4A463500119}" destId="{19C0B559-EFA3-4950-A9DF-B919D3EEB37A}" srcOrd="0" destOrd="0" presId="urn:microsoft.com/office/officeart/2005/8/layout/vList4"/>
    <dgm:cxn modelId="{B4EC2B3E-F4A3-4DA3-9F05-6FE3B14714C3}" type="presOf" srcId="{8A6B350D-0F2E-401B-99C7-97586BD2BEE5}" destId="{E5229666-29D3-4AF0-853F-55ACF0E19268}" srcOrd="0" destOrd="1" presId="urn:microsoft.com/office/officeart/2005/8/layout/vList4"/>
    <dgm:cxn modelId="{95125742-1296-42DB-8159-06767C123148}" type="presOf" srcId="{5F829F5E-BE5A-4E2C-A017-A5DF83B132D0}" destId="{19C0B559-EFA3-4950-A9DF-B919D3EEB37A}" srcOrd="0" destOrd="3" presId="urn:microsoft.com/office/officeart/2005/8/layout/vList4"/>
    <dgm:cxn modelId="{09FDC548-104C-42BD-B604-87A709972CD9}" type="presOf" srcId="{8DBFEDC3-BB57-488B-B63D-4B9A47B5AFC0}" destId="{49E57448-7000-44BB-9629-4A6E1A8080CB}" srcOrd="1" destOrd="2" presId="urn:microsoft.com/office/officeart/2005/8/layout/vList4"/>
    <dgm:cxn modelId="{60278A4B-7461-4B40-AF4D-BE867149CE83}" type="presOf" srcId="{5F829F5E-BE5A-4E2C-A017-A5DF83B132D0}" destId="{49E57448-7000-44BB-9629-4A6E1A8080CB}" srcOrd="1" destOrd="3" presId="urn:microsoft.com/office/officeart/2005/8/layout/vList4"/>
    <dgm:cxn modelId="{50D7306E-6ABB-4419-8131-B159D0CFD2C9}" srcId="{764727C4-13C5-45A4-A06F-F4A463500119}" destId="{5F829F5E-BE5A-4E2C-A017-A5DF83B132D0}" srcOrd="2" destOrd="0" parTransId="{7E12EE85-BFA2-4FC5-BDB4-3DCF01F09BA1}" sibTransId="{56647CA9-6A34-473E-B5EA-FE2B00D9C94F}"/>
    <dgm:cxn modelId="{4623ED6E-1EB2-465B-808F-DDAA9DD3218C}" srcId="{6E3EA383-262B-4B99-9617-2C9E896C0C05}" destId="{440F6450-3A0D-4232-9CFF-DE1FED06B228}" srcOrd="1"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2B4AD55-45E6-42E6-9ED6-9A4871DA21DA}" type="presOf" srcId="{E87C57C9-CF75-4C4A-970A-53D859E7DE49}" destId="{977674E7-4E42-4A18-B867-A915F4F25A0F}" srcOrd="1" destOrd="1" presId="urn:microsoft.com/office/officeart/2005/8/layout/vList4"/>
    <dgm:cxn modelId="{286EA676-15AF-4D47-9669-664A5BA7EBEC}" srcId="{764727C4-13C5-45A4-A06F-F4A463500119}" destId="{8DBFEDC3-BB57-488B-B63D-4B9A47B5AFC0}" srcOrd="1" destOrd="0" parTransId="{41976966-E9E5-4AA2-9BEA-7C534F9F1793}" sibTransId="{11795F15-2B10-45B4-9A6C-E430AA4AE002}"/>
    <dgm:cxn modelId="{C1D5817A-BBBD-4CB2-B5B5-F119FACEDB5B}" type="presOf" srcId="{E87C57C9-CF75-4C4A-970A-53D859E7DE49}" destId="{AE5FF5A4-65D1-404D-9BBD-699A2DB38365}" srcOrd="0" destOrd="1" presId="urn:microsoft.com/office/officeart/2005/8/layout/vList4"/>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63C5C9E4-301C-4960-9C7C-64A9A3634105}" type="presOf" srcId="{8A6B350D-0F2E-401B-99C7-97586BD2BEE5}"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2" presId="urn:microsoft.com/office/officeart/2005/8/layout/vList4"/>
    <dgm:cxn modelId="{E274E0F4-1856-47AF-A7D5-66A96512F877}" type="presOf" srcId="{A98B24F6-A0CA-447F-BAAC-893AB137C1D9}" destId="{11BA8852-C98D-4DBF-9B5B-D5BD23E65FD4}" srcOrd="1" destOrd="2"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3437398</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b="0" i="0" u="none" dirty="0"/>
            <a:t>7/22/2020</a:t>
          </a:r>
          <a:endParaRPr lang="en-US" dirty="0"/>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C22C1FFA-FFA9-4DEA-A844-6318FF28672E}">
      <dgm:prSet phldrT="[Text]"/>
      <dgm:spPr/>
      <dgm:t>
        <a:bodyPr/>
        <a:lstStyle/>
        <a:p>
          <a:r>
            <a:rPr lang="en-US" b="0" i="0" u="none" dirty="0"/>
            <a:t>In progress WQP Profiles workgroup</a:t>
          </a:r>
          <a:endParaRPr lang="en-US" dirty="0"/>
        </a:p>
      </dgm:t>
    </dgm:pt>
    <dgm:pt modelId="{3A0E6ED2-E718-42FC-9A4D-30E0ADD7E0AE}" type="parTrans" cxnId="{8CBB665D-29A8-4336-B605-4974D36BA276}">
      <dgm:prSet/>
      <dgm:spPr/>
      <dgm:t>
        <a:bodyPr/>
        <a:lstStyle/>
        <a:p>
          <a:endParaRPr lang="en-US"/>
        </a:p>
      </dgm:t>
    </dgm:pt>
    <dgm:pt modelId="{5ACA7D5C-5C8E-4C33-A277-472D92C8F43B}" type="sibTrans" cxnId="{8CBB665D-29A8-4336-B605-4974D36BA276}">
      <dgm:prSet/>
      <dgm:spPr/>
      <dgm:t>
        <a:bodyPr/>
        <a:lstStyle/>
        <a:p>
          <a:endParaRPr lang="en-US"/>
        </a:p>
      </dgm:t>
    </dgm:pt>
    <dgm:pt modelId="{61FFEE61-3968-45BE-8AB5-A2E96D623CB8}">
      <dgm:prSet phldrT="[Text]"/>
      <dgm:spPr/>
      <dgm:t>
        <a:bodyPr/>
        <a:lstStyle/>
        <a:p>
          <a:r>
            <a:rPr lang="en-US" dirty="0"/>
            <a:t>Breeze ID # </a:t>
          </a:r>
          <a:r>
            <a:rPr lang="en-US" b="0" i="0" u="none" dirty="0"/>
            <a:t>3468425</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8/13/2020</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6F9F85DF-7FFC-45EB-BEF4-8F3805F8F382}">
      <dgm:prSet phldrT="[Text]"/>
      <dgm:spPr/>
      <dgm:t>
        <a:bodyPr/>
        <a:lstStyle/>
        <a:p>
          <a:r>
            <a:rPr lang="en-US" b="0" i="0" u="none" dirty="0"/>
            <a:t>In progress</a:t>
          </a:r>
          <a:endParaRPr lang="en-US" dirty="0"/>
        </a:p>
      </dgm:t>
    </dgm:pt>
    <dgm:pt modelId="{2FD30CB5-C82A-4C60-B530-6F9DBE47D946}" type="parTrans" cxnId="{1A1FCC9B-60F5-4ADD-A47F-AC9DFF9CCDF0}">
      <dgm:prSet/>
      <dgm:spPr/>
      <dgm:t>
        <a:bodyPr/>
        <a:lstStyle/>
        <a:p>
          <a:endParaRPr lang="en-US"/>
        </a:p>
      </dgm:t>
    </dgm:pt>
    <dgm:pt modelId="{12DB5782-B406-4D48-9E2B-D9E2F476E7EE}" type="sibTrans" cxnId="{1A1FCC9B-60F5-4ADD-A47F-AC9DFF9CCDF0}">
      <dgm:prSet/>
      <dgm:spPr/>
      <dgm:t>
        <a:bodyPr/>
        <a:lstStyle/>
        <a:p>
          <a:endParaRPr lang="en-US"/>
        </a:p>
      </dgm:t>
    </dgm:pt>
    <dgm:pt modelId="{338FC6C4-8FFA-4060-8DFB-B2FC3D6CD491}">
      <dgm:prSet phldrT="[Text]"/>
      <dgm:spPr/>
      <dgm:t>
        <a:bodyPr/>
        <a:lstStyle/>
        <a:p>
          <a:r>
            <a:rPr lang="en-US" dirty="0"/>
            <a:t>Breeze ID # </a:t>
          </a:r>
          <a:r>
            <a:rPr lang="en-US" b="0" i="0" u="none" dirty="0"/>
            <a:t>3261134</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6379095A-1A07-4BFF-BE7B-245E98001E7C}">
      <dgm:prSet phldrT="[Text]"/>
      <dgm:spPr/>
      <dgm:t>
        <a:bodyPr/>
        <a:lstStyle/>
        <a:p>
          <a:r>
            <a:rPr lang="en-US" b="0" i="0" u="none" dirty="0"/>
            <a:t>3/30/2020</a:t>
          </a:r>
          <a:endParaRPr lang="en-US" dirty="0"/>
        </a:p>
      </dgm:t>
    </dgm:pt>
    <dgm:pt modelId="{05EAC9B7-61BA-4E2B-A565-FC1DED189A69}" type="parTrans" cxnId="{F3D4A271-BE99-4040-AEF4-D1BF6F52F9E0}">
      <dgm:prSet/>
      <dgm:spPr/>
      <dgm:t>
        <a:bodyPr/>
        <a:lstStyle/>
        <a:p>
          <a:endParaRPr lang="en-US"/>
        </a:p>
      </dgm:t>
    </dgm:pt>
    <dgm:pt modelId="{8B344E65-D1FD-4A49-AC56-2752FFD220A3}" type="sibTrans" cxnId="{F3D4A271-BE99-4040-AEF4-D1BF6F52F9E0}">
      <dgm:prSet/>
      <dgm:spPr/>
      <dgm:t>
        <a:bodyPr/>
        <a:lstStyle/>
        <a:p>
          <a:endParaRPr lang="en-US"/>
        </a:p>
      </dgm:t>
    </dgm:pt>
    <dgm:pt modelId="{E062E305-EB98-48B0-81FA-35A86678D880}">
      <dgm:prSet phldrT="[Text]"/>
      <dgm:spPr/>
      <dgm:t>
        <a:bodyPr/>
        <a:lstStyle/>
        <a:p>
          <a:r>
            <a:rPr lang="en-US" dirty="0"/>
            <a:t>Proposed Development</a:t>
          </a:r>
        </a:p>
      </dgm:t>
    </dgm:pt>
    <dgm:pt modelId="{EE581C23-5C92-459C-A2BC-4FF030A6B18B}" type="parTrans" cxnId="{C369E914-5340-465B-9DFA-C4B250222FBE}">
      <dgm:prSet/>
      <dgm:spPr/>
      <dgm:t>
        <a:bodyPr/>
        <a:lstStyle/>
        <a:p>
          <a:endParaRPr lang="en-US"/>
        </a:p>
      </dgm:t>
    </dgm:pt>
    <dgm:pt modelId="{6C9D0934-A3EE-4CE4-9A26-A55FF097E3F8}" type="sibTrans" cxnId="{C369E914-5340-465B-9DFA-C4B250222FBE}">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custLinFactNeighborX="745" custLinFactNeighborY="-1965">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8650CF03-B5BF-47F2-86E8-5AE237350CC1}" type="presOf" srcId="{E062E305-EB98-48B0-81FA-35A86678D880}" destId="{65EB6296-89E7-43CC-859A-C5C52FA11540}" srcOrd="0" destOrd="1" presId="urn:microsoft.com/office/officeart/2005/8/layout/vList6"/>
    <dgm:cxn modelId="{A187F204-8D02-4174-A6BD-0A2F892767D5}" type="presOf" srcId="{B1C356F6-0C87-438D-934B-DE345F0B5628}" destId="{95DD4E57-73EE-45D8-8B5A-6F601E400246}" srcOrd="0" destOrd="0" presId="urn:microsoft.com/office/officeart/2005/8/layout/vList6"/>
    <dgm:cxn modelId="{C369E914-5340-465B-9DFA-C4B250222FBE}" srcId="{338FC6C4-8FFA-4060-8DFB-B2FC3D6CD491}" destId="{E062E305-EB98-48B0-81FA-35A86678D880}" srcOrd="1" destOrd="0" parTransId="{EE581C23-5C92-459C-A2BC-4FF030A6B18B}" sibTransId="{6C9D0934-A3EE-4CE4-9A26-A55FF097E3F8}"/>
    <dgm:cxn modelId="{8CBB665D-29A8-4336-B605-4974D36BA276}" srcId="{B1C356F6-0C87-438D-934B-DE345F0B5628}" destId="{C22C1FFA-FFA9-4DEA-A844-6318FF28672E}" srcOrd="1" destOrd="0" parTransId="{3A0E6ED2-E718-42FC-9A4D-30E0ADD7E0AE}" sibTransId="{5ACA7D5C-5C8E-4C33-A277-472D92C8F43B}"/>
    <dgm:cxn modelId="{71C05247-EF2A-4416-AAA1-E012257F50E2}" srcId="{8C08A8F0-704F-45AF-80E6-E9CC4F448662}" destId="{338FC6C4-8FFA-4060-8DFB-B2FC3D6CD491}" srcOrd="2" destOrd="0" parTransId="{7910CF59-5532-485F-AAD4-21F0657D10BB}" sibTransId="{D6254B20-61C2-4BFA-B4BE-C5B85943AE69}"/>
    <dgm:cxn modelId="{F3D4A271-BE99-4040-AEF4-D1BF6F52F9E0}" srcId="{338FC6C4-8FFA-4060-8DFB-B2FC3D6CD491}" destId="{6379095A-1A07-4BFF-BE7B-245E98001E7C}" srcOrd="0" destOrd="0" parTransId="{05EAC9B7-61BA-4E2B-A565-FC1DED189A69}" sibTransId="{8B344E65-D1FD-4A49-AC56-2752FFD220A3}"/>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1A1FCC9B-60F5-4ADD-A47F-AC9DFF9CCDF0}" srcId="{61FFEE61-3968-45BE-8AB5-A2E96D623CB8}" destId="{6F9F85DF-7FFC-45EB-BEF4-8F3805F8F382}" srcOrd="1" destOrd="0" parTransId="{2FD30CB5-C82A-4C60-B530-6F9DBE47D946}" sibTransId="{12DB5782-B406-4D48-9E2B-D9E2F476E7EE}"/>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684F71C2-46DB-46FD-91E5-EE54BC4B50AB}" type="presOf" srcId="{6379095A-1A07-4BFF-BE7B-245E98001E7C}" destId="{65EB6296-89E7-43CC-859A-C5C52FA11540}" srcOrd="0" destOrd="0" presId="urn:microsoft.com/office/officeart/2005/8/layout/vList6"/>
    <dgm:cxn modelId="{E74717E5-9334-4A17-A152-A0C7DF7F07F9}" type="presOf" srcId="{338FC6C4-8FFA-4060-8DFB-B2FC3D6CD491}" destId="{7987ABE9-2460-4DE7-B89B-7B8DBA6EDA7F}" srcOrd="0" destOrd="0" presId="urn:microsoft.com/office/officeart/2005/8/layout/vList6"/>
    <dgm:cxn modelId="{DF75F9E8-47A6-488E-8824-D3CED70CF09F}" type="presOf" srcId="{C22C1FFA-FFA9-4DEA-A844-6318FF28672E}" destId="{A26A6E9A-659C-49FD-9613-C0CA1FBFFBFF}" srcOrd="0" destOrd="1" presId="urn:microsoft.com/office/officeart/2005/8/layout/vList6"/>
    <dgm:cxn modelId="{681940F3-72E7-43C4-9AE1-C7010178FE43}" type="presOf" srcId="{6F9F85DF-7FFC-45EB-BEF4-8F3805F8F382}" destId="{CC98DFA3-5712-4060-8059-2D7C06A9DB24}" srcOrd="0" destOrd="1"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err="1"/>
            <a:t>MethodSpecificationName</a:t>
          </a:r>
          <a:r>
            <a:rPr lang="en-US" b="0" i="0" u="none" dirty="0"/>
            <a:t>/Speciation Missing Physical/Chemical - https://app.breeze.pm/cards/3437398</a:t>
          </a:r>
          <a:endParaRPr lang="en-US"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b="0" i="0" dirty="0"/>
            <a:t>nutrient data missing method speciation in the Water Quality Portal. I thought we had provided that info, but in doing the ‘Sample results (physical/chemical metadata)’ retrieval you don’t get method speciation. I did find ‘</a:t>
          </a:r>
          <a:r>
            <a:rPr lang="en-US" b="0" i="0" dirty="0" err="1"/>
            <a:t>MethodSpecificationName</a:t>
          </a:r>
          <a:r>
            <a:rPr lang="en-US" b="0" i="0" dirty="0"/>
            <a:t>’ in the ‘Sample results (biological metadata)’ retrieval.</a:t>
          </a:r>
          <a:endParaRPr lang="en-US"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b="0" i="0" u="none" dirty="0"/>
            <a:t>Timeout Issues with Sampling Parameter PROJECT ID yields 504 Error</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764727C4-13C5-45A4-A06F-F4A463500119}">
      <dgm:prSet phldrT="[Text]"/>
      <dgm:spPr/>
      <dgm:t>
        <a:bodyPr/>
        <a:lstStyle/>
        <a:p>
          <a:r>
            <a:rPr lang="en-US" sz="1600" b="1" i="0" dirty="0" err="1"/>
            <a:t>FrequencyClassDescriptorCode</a:t>
          </a:r>
          <a:r>
            <a:rPr lang="en-US" sz="1600" b="1" i="0" dirty="0"/>
            <a:t> Field Not Being Populated in Retrieval </a:t>
          </a:r>
          <a:endParaRPr lang="en-US" sz="1600"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custT="1"/>
      <dgm:spPr/>
      <dgm:t>
        <a:bodyPr/>
        <a:lstStyle/>
        <a:p>
          <a:r>
            <a:rPr lang="en-US" sz="1600" b="0" i="0" u="none" dirty="0"/>
            <a:t>https://app.breeze.pm/cards/3261134</a:t>
          </a:r>
          <a:endParaRPr lang="en-US" sz="1600"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440F6450-3A0D-4232-9CFF-DE1FED06B228}">
      <dgm:prSet phldrT="[Text]"/>
      <dgm:spPr/>
      <dgm:t>
        <a:bodyPr/>
        <a:lstStyle/>
        <a:p>
          <a:r>
            <a:rPr lang="en-US" b="0" i="0" u="none" dirty="0"/>
            <a:t>https://www.waterqualitydata.us/data/Station/search? project=</a:t>
          </a:r>
          <a:r>
            <a:rPr lang="en-US" b="0" i="0" u="none" dirty="0" err="1"/>
            <a:t>LindsayCr&amp;mimeType</a:t>
          </a:r>
          <a:r>
            <a:rPr lang="en-US" b="0" i="0" u="none" dirty="0"/>
            <a:t>=csv &amp;zip=yes</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3D0F8AC6-A0F7-4832-BB88-4079B14E6A48}">
      <dgm:prSet phldrT="[Text]"/>
      <dgm:spPr/>
      <dgm:t>
        <a:bodyPr/>
        <a:lstStyle/>
        <a:p>
          <a:r>
            <a:rPr lang="en-US" b="0" i="0" u="none" dirty="0"/>
            <a:t>https://app.breeze.pm/cards/3468425</a:t>
          </a:r>
          <a:endParaRPr lang="en-US" dirty="0"/>
        </a:p>
      </dgm:t>
    </dgm:pt>
    <dgm:pt modelId="{FFD1019E-E1BB-4DB8-B0A9-CFDEFDC6E1E8}" type="sibTrans" cxnId="{6AEEBFD1-8A37-4DDB-B751-AF18558CD3EB}">
      <dgm:prSet/>
      <dgm:spPr/>
      <dgm:t>
        <a:bodyPr/>
        <a:lstStyle/>
        <a:p>
          <a:endParaRPr lang="en-US"/>
        </a:p>
      </dgm:t>
    </dgm:pt>
    <dgm:pt modelId="{35F85FF3-99F5-41EA-A4EC-6D912B122C1B}" type="parTrans" cxnId="{6AEEBFD1-8A37-4DDB-B751-AF18558CD3EB}">
      <dgm:prSet/>
      <dgm:spPr/>
      <dgm:t>
        <a:bodyPr/>
        <a:lstStyle/>
        <a:p>
          <a:endParaRPr lang="en-US"/>
        </a:p>
      </dgm:t>
    </dgm:pt>
    <dgm:pt modelId="{D413B77C-D311-4634-AECB-EECE49185DC2}">
      <dgm:prSet phldrT="[Text]" custT="1"/>
      <dgm:spPr/>
      <dgm:t>
        <a:bodyPr/>
        <a:lstStyle/>
        <a:p>
          <a:pPr>
            <a:buFont typeface="+mj-lt"/>
            <a:buAutoNum type="arabicPeriod"/>
          </a:pPr>
          <a:r>
            <a:rPr lang="en-US" sz="1200" b="0" i="0" dirty="0"/>
            <a:t>frequency class descriptor is in WQX</a:t>
          </a:r>
          <a:endParaRPr lang="en-US" sz="1200" dirty="0"/>
        </a:p>
      </dgm:t>
    </dgm:pt>
    <dgm:pt modelId="{A4738B2D-8D53-4D65-B342-08BA3A00E960}" type="parTrans" cxnId="{7C8B92FE-4B01-4A96-892E-FB2783CB0A95}">
      <dgm:prSet/>
      <dgm:spPr/>
      <dgm:t>
        <a:bodyPr/>
        <a:lstStyle/>
        <a:p>
          <a:endParaRPr lang="en-US"/>
        </a:p>
      </dgm:t>
    </dgm:pt>
    <dgm:pt modelId="{59FC2C5B-4496-49FE-83BB-B4789B1F12FD}" type="sibTrans" cxnId="{7C8B92FE-4B01-4A96-892E-FB2783CB0A95}">
      <dgm:prSet/>
      <dgm:spPr/>
      <dgm:t>
        <a:bodyPr/>
        <a:lstStyle/>
        <a:p>
          <a:endParaRPr lang="en-US"/>
        </a:p>
      </dgm:t>
    </dgm:pt>
    <dgm:pt modelId="{A29646AE-3A9E-4E0B-9A5D-6A25E8AA6CEB}">
      <dgm:prSet custT="1"/>
      <dgm:spPr/>
      <dgm:t>
        <a:bodyPr/>
        <a:lstStyle/>
        <a:p>
          <a:pPr>
            <a:buFont typeface="+mj-lt"/>
            <a:buAutoNum type="arabicPeriod" startAt="2"/>
          </a:pPr>
          <a:r>
            <a:rPr lang="en-US" sz="1200" b="1" i="0" dirty="0"/>
            <a:t>frequency class descriptor via </a:t>
          </a:r>
          <a:r>
            <a:rPr lang="en-US" sz="1200" b="0" i="0" dirty="0"/>
            <a:t>Provider STORET </a:t>
          </a:r>
          <a:r>
            <a:rPr lang="en-US" sz="1200" b="1" i="0" dirty="0"/>
            <a:t>is NOT in Water Quality Portal</a:t>
          </a:r>
          <a:endParaRPr lang="en-US" sz="1200" b="0" i="0" dirty="0"/>
        </a:p>
      </dgm:t>
    </dgm:pt>
    <dgm:pt modelId="{3852B46D-00B2-4A1B-8089-4A505C08A4CC}" type="parTrans" cxnId="{66B73AC9-850A-453C-882C-0DC2CA7B7614}">
      <dgm:prSet/>
      <dgm:spPr/>
      <dgm:t>
        <a:bodyPr/>
        <a:lstStyle/>
        <a:p>
          <a:endParaRPr lang="en-US"/>
        </a:p>
      </dgm:t>
    </dgm:pt>
    <dgm:pt modelId="{078AD248-856A-4A4F-BDF7-B143474E8118}" type="sibTrans" cxnId="{66B73AC9-850A-453C-882C-0DC2CA7B7614}">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B6BB2E24-41C6-42DC-85C8-4CB518DC756C}" type="presOf" srcId="{D413B77C-D311-4634-AECB-EECE49185DC2}" destId="{19C0B559-EFA3-4950-A9DF-B919D3EEB37A}" srcOrd="0" destOrd="2" presId="urn:microsoft.com/office/officeart/2005/8/layout/vList4"/>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5666C83B-3B6A-4684-AD5E-BC6A472C7896}" type="presOf" srcId="{3D0F8AC6-A0F7-4832-BB88-4079B14E6A48}" destId="{977674E7-4E42-4A18-B867-A915F4F25A0F}" srcOrd="1" destOrd="1" presId="urn:microsoft.com/office/officeart/2005/8/layout/vList4"/>
    <dgm:cxn modelId="{64609B63-8CFD-434F-98CB-2E96B2D46E9B}" type="presOf" srcId="{A29646AE-3A9E-4E0B-9A5D-6A25E8AA6CEB}" destId="{49E57448-7000-44BB-9629-4A6E1A8080CB}" srcOrd="1" destOrd="3" presId="urn:microsoft.com/office/officeart/2005/8/layout/vList4"/>
    <dgm:cxn modelId="{8E53EF6B-A15E-4C5B-9D07-0A4161FDC4D3}" type="presOf" srcId="{A29646AE-3A9E-4E0B-9A5D-6A25E8AA6CEB}" destId="{19C0B559-EFA3-4950-A9DF-B919D3EEB37A}" srcOrd="0" destOrd="3" presId="urn:microsoft.com/office/officeart/2005/8/layout/vList4"/>
    <dgm:cxn modelId="{4623ED6E-1EB2-465B-808F-DDAA9DD3218C}" srcId="{6E3EA383-262B-4B99-9617-2C9E896C0C05}" destId="{440F6450-3A0D-4232-9CFF-DE1FED06B228}" srcOrd="1"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6E3356BB-1253-4CF4-913A-158EB61BEABC}" type="presOf" srcId="{D413B77C-D311-4634-AECB-EECE49185DC2}" destId="{49E57448-7000-44BB-9629-4A6E1A8080CB}" srcOrd="1" destOrd="2"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98F595C8-A651-4CE8-A170-33E1E459698C}" type="presOf" srcId="{3D0F8AC6-A0F7-4832-BB88-4079B14E6A48}" destId="{AE5FF5A4-65D1-404D-9BBD-699A2DB38365}" srcOrd="0" destOrd="1" presId="urn:microsoft.com/office/officeart/2005/8/layout/vList4"/>
    <dgm:cxn modelId="{66B73AC9-850A-453C-882C-0DC2CA7B7614}" srcId="{764727C4-13C5-45A4-A06F-F4A463500119}" destId="{A29646AE-3A9E-4E0B-9A5D-6A25E8AA6CEB}" srcOrd="2" destOrd="0" parTransId="{3852B46D-00B2-4A1B-8089-4A505C08A4CC}" sibTransId="{078AD248-856A-4A4F-BDF7-B143474E8118}"/>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6AEEBFD1-8A37-4DDB-B751-AF18558CD3EB}" srcId="{6E3EA383-262B-4B99-9617-2C9E896C0C05}" destId="{3D0F8AC6-A0F7-4832-BB88-4079B14E6A48}" srcOrd="0" destOrd="0" parTransId="{35F85FF3-99F5-41EA-A4EC-6D912B122C1B}" sibTransId="{FFD1019E-E1BB-4DB8-B0A9-CFDEFDC6E1E8}"/>
    <dgm:cxn modelId="{DD4A93E0-599D-449F-A875-A7E31B3CF04B}" type="presOf" srcId="{7812F232-62F1-4ACF-8463-72C1CF922C2D}"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2" presId="urn:microsoft.com/office/officeart/2005/8/layout/vList4"/>
    <dgm:cxn modelId="{7C8B92FE-4B01-4A96-892E-FB2783CB0A95}" srcId="{764727C4-13C5-45A4-A06F-F4A463500119}" destId="{D413B77C-D311-4634-AECB-EECE49185DC2}" srcOrd="1" destOrd="0" parTransId="{A4738B2D-8D53-4D65-B342-08BA3A00E960}" sibTransId="{59FC2C5B-4496-49FE-83BB-B4789B1F12FD}"/>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2977899</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b="0" i="0" u="none" dirty="0"/>
            <a:t>10/11/2019</a:t>
          </a:r>
          <a:endParaRPr lang="en-US" dirty="0"/>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a:t>
          </a:r>
          <a:r>
            <a:rPr lang="en-US" b="0" i="0" u="none" dirty="0"/>
            <a:t>2767483</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6/5/2019</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a:t>
          </a:r>
          <a:r>
            <a:rPr lang="en-US" b="0" i="0" u="none" dirty="0"/>
            <a:t>3084170</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dgm:spPr/>
      <dgm:t>
        <a:bodyPr/>
        <a:lstStyle/>
        <a:p>
          <a:r>
            <a:rPr lang="en-US" b="0" i="0" u="none" dirty="0"/>
            <a:t>12/9/2019</a:t>
          </a:r>
          <a:endParaRPr lang="en-US" dirty="0"/>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EBE3B3EA-54C7-404B-BDF8-9601723BC674}">
      <dgm:prSet phldrT="[Text]"/>
      <dgm:spPr/>
      <dgm:t>
        <a:bodyPr/>
        <a:lstStyle/>
        <a:p>
          <a:r>
            <a:rPr lang="en-US" dirty="0"/>
            <a:t>Proposed Development</a:t>
          </a:r>
        </a:p>
      </dgm:t>
    </dgm:pt>
    <dgm:pt modelId="{551E55C3-EBF0-48D0-99D5-6F5428734D9D}" type="parTrans" cxnId="{43079106-AB24-4F24-9A63-BFE1759945D5}">
      <dgm:prSet/>
      <dgm:spPr/>
    </dgm:pt>
    <dgm:pt modelId="{A963255F-37CC-4FAF-8DAA-71E66FF1C2CF}" type="sibTrans" cxnId="{43079106-AB24-4F24-9A63-BFE1759945D5}">
      <dgm:prSet/>
      <dgm:spPr/>
    </dgm:pt>
    <dgm:pt modelId="{21BD245E-3665-4173-A8DF-09C8D8907622}">
      <dgm:prSet phldrT="[Text]"/>
      <dgm:spPr/>
      <dgm:t>
        <a:bodyPr/>
        <a:lstStyle/>
        <a:p>
          <a:r>
            <a:rPr lang="en-US" dirty="0"/>
            <a:t>Proposed Development</a:t>
          </a:r>
        </a:p>
      </dgm:t>
    </dgm:pt>
    <dgm:pt modelId="{4A30AC00-C3FC-42C3-858D-35981E3A11BE}" type="parTrans" cxnId="{002FB0E8-EFC0-4B4C-9BFF-1AEBCFE1A3C1}">
      <dgm:prSet/>
      <dgm:spPr/>
    </dgm:pt>
    <dgm:pt modelId="{454C3F62-3CD8-46B9-B5C3-8CF49028C782}" type="sibTrans" cxnId="{002FB0E8-EFC0-4B4C-9BFF-1AEBCFE1A3C1}">
      <dgm:prSet/>
      <dgm:spPr/>
    </dgm:pt>
    <dgm:pt modelId="{A4B5F799-CACF-41A5-8175-1D1C87FC48C8}">
      <dgm:prSet phldrT="[Text]"/>
      <dgm:spPr/>
      <dgm:t>
        <a:bodyPr/>
        <a:lstStyle/>
        <a:p>
          <a:r>
            <a:rPr lang="en-US" b="0" i="0" u="none" dirty="0"/>
            <a:t>Proposed Development</a:t>
          </a:r>
          <a:endParaRPr lang="en-US" dirty="0"/>
        </a:p>
      </dgm:t>
    </dgm:pt>
    <dgm:pt modelId="{833CF209-26B2-48C7-B30D-29D694CDC224}" type="parTrans" cxnId="{17F0E4E8-DBFB-45EB-825C-940C8B2DA8BF}">
      <dgm:prSet/>
      <dgm:spPr/>
    </dgm:pt>
    <dgm:pt modelId="{E7AEB34E-E289-45FD-A5E5-25ED7F196165}" type="sibTrans" cxnId="{17F0E4E8-DBFB-45EB-825C-940C8B2DA8BF}">
      <dgm:prSet/>
      <dgm:spPr/>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43079106-AB24-4F24-9A63-BFE1759945D5}" srcId="{B1C356F6-0C87-438D-934B-DE345F0B5628}" destId="{EBE3B3EA-54C7-404B-BDF8-9601723BC674}" srcOrd="1" destOrd="0" parTransId="{551E55C3-EBF0-48D0-99D5-6F5428734D9D}" sibTransId="{A963255F-37CC-4FAF-8DAA-71E66FF1C2CF}"/>
    <dgm:cxn modelId="{14E40733-E9F4-46DD-8458-DFDF35159672}" type="presOf" srcId="{21BD245E-3665-4173-A8DF-09C8D8907622}" destId="{CC98DFA3-5712-4060-8059-2D7C06A9DB24}" srcOrd="0" destOrd="1" presId="urn:microsoft.com/office/officeart/2005/8/layout/vList6"/>
    <dgm:cxn modelId="{23764D46-A80E-40D6-944D-8B87F63D2046}" type="presOf" srcId="{EBE3B3EA-54C7-404B-BDF8-9601723BC674}" destId="{A26A6E9A-659C-49FD-9613-C0CA1FBFFBFF}"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93E1D655-3FF7-4AAE-9F25-1E054579FCAC}" type="presOf" srcId="{54FDAF63-96AB-493C-ABCA-DDB7D57F049B}" destId="{A26A6E9A-659C-49FD-9613-C0CA1FBFFBFF}" srcOrd="0" destOrd="0" presId="urn:microsoft.com/office/officeart/2005/8/layout/vList6"/>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EA6FD197-D27D-4CBF-8832-467813BE652F}" type="presOf" srcId="{32649E12-79D6-4126-9C3B-2979EAE12F5C}" destId="{65EB6296-89E7-43CC-859A-C5C52FA11540}" srcOrd="0" destOrd="0" presId="urn:microsoft.com/office/officeart/2005/8/layout/vList6"/>
    <dgm:cxn modelId="{30A8A49F-C9BA-405A-9DEC-B8852FCBB153}" type="presOf" srcId="{A4B5F799-CACF-41A5-8175-1D1C87FC48C8}" destId="{65EB6296-89E7-43CC-859A-C5C52FA11540}" srcOrd="0" destOrd="1"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E74717E5-9334-4A17-A152-A0C7DF7F07F9}" type="presOf" srcId="{338FC6C4-8FFA-4060-8DFB-B2FC3D6CD491}" destId="{7987ABE9-2460-4DE7-B89B-7B8DBA6EDA7F}" srcOrd="0" destOrd="0" presId="urn:microsoft.com/office/officeart/2005/8/layout/vList6"/>
    <dgm:cxn modelId="{002FB0E8-EFC0-4B4C-9BFF-1AEBCFE1A3C1}" srcId="{61FFEE61-3968-45BE-8AB5-A2E96D623CB8}" destId="{21BD245E-3665-4173-A8DF-09C8D8907622}" srcOrd="1" destOrd="0" parTransId="{4A30AC00-C3FC-42C3-858D-35981E3A11BE}" sibTransId="{454C3F62-3CD8-46B9-B5C3-8CF49028C782}"/>
    <dgm:cxn modelId="{17F0E4E8-DBFB-45EB-825C-940C8B2DA8BF}" srcId="{338FC6C4-8FFA-4060-8DFB-B2FC3D6CD491}" destId="{A4B5F799-CACF-41A5-8175-1D1C87FC48C8}" srcOrd="1" destOrd="0" parTransId="{833CF209-26B2-48C7-B30D-29D694CDC224}" sibTransId="{E7AEB34E-E289-45FD-A5E5-25ED7F196165}"/>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a:t>NJDEP Missing Fish data – Missing STORET Biological data in WQP - https://app.breeze.pm/cards/2977899 </a:t>
          </a:r>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dirty="0"/>
            <a:t>Organization ID – 21NJDEP1 is missing it’s fish data</a:t>
          </a:r>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custT="1"/>
      <dgm:spPr/>
      <dgm:t>
        <a:bodyPr/>
        <a:lstStyle/>
        <a:p>
          <a:r>
            <a:rPr lang="en-US" sz="1500" b="0" i="0" u="none" dirty="0"/>
            <a:t>WQX Wells Data Incomplete in WQP https://app.breeze.pm/cards/2767483</a:t>
          </a:r>
          <a:endParaRPr lang="en-US" sz="1500"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764727C4-13C5-45A4-A06F-F4A463500119}">
      <dgm:prSet phldrT="[Text]"/>
      <dgm:spPr/>
      <dgm:t>
        <a:bodyPr/>
        <a:lstStyle/>
        <a:p>
          <a:r>
            <a:rPr lang="en-US" b="0" i="0" u="none" dirty="0"/>
            <a:t>WQP Suggestion - Add Date Submitted  (Enhancement to consider in 2020)  </a:t>
          </a:r>
        </a:p>
        <a:p>
          <a:r>
            <a:rPr lang="en-US" b="0" i="0" u="none" dirty="0"/>
            <a:t>https://app.breeze.pm/cards/3084170</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8DBFEDC3-BB57-488B-B63D-4B9A47B5AFC0}">
      <dgm:prSet phldrT="[Text]"/>
      <dgm:spPr/>
      <dgm:t>
        <a:bodyPr/>
        <a:lstStyle/>
        <a:p>
          <a:r>
            <a:rPr lang="en-US" b="0" i="0" dirty="0"/>
            <a:t>Add ‘date submitted’ from the provider</a:t>
          </a:r>
          <a:endParaRPr lang="en-US" dirty="0"/>
        </a:p>
      </dgm:t>
    </dgm:pt>
    <dgm:pt modelId="{41976966-E9E5-4AA2-9BEA-7C534F9F1793}" type="parTrans" cxnId="{286EA676-15AF-4D47-9669-664A5BA7EBEC}">
      <dgm:prSet/>
      <dgm:spPr/>
      <dgm:t>
        <a:bodyPr/>
        <a:lstStyle/>
        <a:p>
          <a:endParaRPr lang="en-US"/>
        </a:p>
      </dgm:t>
    </dgm:pt>
    <dgm:pt modelId="{11795F15-2B10-45B4-9A6C-E430AA4AE002}" type="sibTrans" cxnId="{286EA676-15AF-4D47-9669-664A5BA7EBEC}">
      <dgm:prSet/>
      <dgm:spPr/>
      <dgm:t>
        <a:bodyPr/>
        <a:lstStyle/>
        <a:p>
          <a:endParaRPr lang="en-US"/>
        </a:p>
      </dgm:t>
    </dgm:pt>
    <dgm:pt modelId="{440F6450-3A0D-4232-9CFF-DE1FED06B228}">
      <dgm:prSet phldrT="[Text]"/>
      <dgm:spPr/>
      <dgm:t>
        <a:bodyPr/>
        <a:lstStyle/>
        <a:p>
          <a:r>
            <a:rPr lang="en-US" sz="1200" b="0" i="0" dirty="0"/>
            <a:t>Provider = STORET and WQX, Not all his wells data is coming over from WQX to WQP.  Data was loaded to STORET 10 years ago and used to be available.</a:t>
          </a:r>
          <a:endParaRPr lang="en-US" sz="1200"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586F79AE-3296-4738-B233-3338C25B76CE}">
      <dgm:prSet phldrT="[Text]"/>
      <dgm:spPr/>
      <dgm:t>
        <a:bodyPr/>
        <a:lstStyle/>
        <a:p>
          <a:r>
            <a:rPr lang="en-US" dirty="0"/>
            <a:t>Biological Data needs to be migrated to the WQP</a:t>
          </a:r>
        </a:p>
      </dgm:t>
    </dgm:pt>
    <dgm:pt modelId="{2508773C-7134-49BE-9879-9CAF7FC42EB3}" type="parTrans" cxnId="{0F72A5D5-FD19-42A8-ABCA-EA750587DB82}">
      <dgm:prSet/>
      <dgm:spPr/>
    </dgm:pt>
    <dgm:pt modelId="{2284ACC8-8B9E-4E7D-A2E2-46EFF4681681}" type="sibTrans" cxnId="{0F72A5D5-FD19-42A8-ABCA-EA750587DB82}">
      <dgm:prSet/>
      <dgm:spPr/>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1" presId="urn:microsoft.com/office/officeart/2005/8/layout/vList4"/>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09FDC548-104C-42BD-B604-87A709972CD9}" type="presOf" srcId="{8DBFEDC3-BB57-488B-B63D-4B9A47B5AFC0}" destId="{49E57448-7000-44BB-9629-4A6E1A8080CB}" srcOrd="1" destOrd="1"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286EA676-15AF-4D47-9669-664A5BA7EBEC}" srcId="{764727C4-13C5-45A4-A06F-F4A463500119}" destId="{8DBFEDC3-BB57-488B-B63D-4B9A47B5AFC0}" srcOrd="0" destOrd="0" parTransId="{41976966-E9E5-4AA2-9BEA-7C534F9F1793}" sibTransId="{11795F15-2B10-45B4-9A6C-E430AA4AE002}"/>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8C217DD0-2036-4A7F-874F-5B19BA76F896}" type="presOf" srcId="{586F79AE-3296-4738-B233-3338C25B76CE}" destId="{11BA8852-C98D-4DBF-9B5B-D5BD23E65FD4}" srcOrd="1" destOrd="2" presId="urn:microsoft.com/office/officeart/2005/8/layout/vList4"/>
    <dgm:cxn modelId="{0F72A5D5-FD19-42A8-ABCA-EA750587DB82}" srcId="{0DF6B713-257B-463F-9B39-D65AD02F62EE}" destId="{586F79AE-3296-4738-B233-3338C25B76CE}" srcOrd="1" destOrd="0" parTransId="{2508773C-7134-49BE-9879-9CAF7FC42EB3}" sibTransId="{2284ACC8-8B9E-4E7D-A2E2-46EFF4681681}"/>
    <dgm:cxn modelId="{DD4A93E0-599D-449F-A875-A7E31B3CF04B}" type="presOf" srcId="{7812F232-62F1-4ACF-8463-72C1CF922C2D}"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33D0DDFF-5286-4B23-9D65-FD1D82A353EF}" type="presOf" srcId="{586F79AE-3296-4738-B233-3338C25B76CE}" destId="{E5229666-29D3-4AF0-853F-55ACF0E19268}" srcOrd="0" destOrd="2"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1762247</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a:t>
          </a:r>
        </a:p>
        <a:p>
          <a:r>
            <a:rPr lang="en-US" dirty="0"/>
            <a:t>1861408 </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a:t>
          </a:r>
        </a:p>
        <a:p>
          <a:r>
            <a:rPr lang="en-US" b="0" i="0" dirty="0"/>
            <a:t>1939988</a:t>
          </a:r>
          <a:endParaRPr lang="en-US" dirty="0"/>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6142F93C-BD45-4CB0-97B8-E618B4AFB841}">
      <dgm:prSet phldrT="[Text]"/>
      <dgm:spPr/>
      <dgm:t>
        <a:bodyPr/>
        <a:lstStyle/>
        <a:p>
          <a:r>
            <a:rPr lang="en-US" b="1" dirty="0">
              <a:solidFill>
                <a:srgbClr val="00B050"/>
              </a:solidFill>
            </a:rPr>
            <a:t>FIXED In PROD Environment On 2020-11-13</a:t>
          </a:r>
        </a:p>
      </dgm:t>
    </dgm:pt>
    <dgm:pt modelId="{D0CA0646-85D1-497F-8282-4033D3D2AA9B}" type="parTrans" cxnId="{B5076D9C-42B1-482B-947D-562829E0905C}">
      <dgm:prSet/>
      <dgm:spPr/>
      <dgm:t>
        <a:bodyPr/>
        <a:lstStyle/>
        <a:p>
          <a:endParaRPr lang="en-US"/>
        </a:p>
      </dgm:t>
    </dgm:pt>
    <dgm:pt modelId="{CF73D901-9D25-40E8-82A6-3E41E0FED81C}" type="sibTrans" cxnId="{B5076D9C-42B1-482B-947D-562829E0905C}">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custLinFactNeighborY="0">
        <dgm:presLayoutVars>
          <dgm:bulletEnabled val="1"/>
        </dgm:presLayoutVars>
      </dgm:prSet>
      <dgm:spPr/>
    </dgm:pt>
    <dgm:pt modelId="{78D694E4-477D-4039-B73C-91FFDDC9CC4D}" type="pres">
      <dgm:prSet presAssocID="{F1E67FAC-E98B-4B81-AE8B-A8489FA471C2}" presName="childShp" presStyleLbl="bgAccFollowNode1" presStyleIdx="2" presStyleCnt="3">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B5076D9C-42B1-482B-947D-562829E0905C}" srcId="{61FFEE61-3968-45BE-8AB5-A2E96D623CB8}" destId="{6142F93C-BD45-4CB0-97B8-E618B4AFB841}" srcOrd="1" destOrd="0" parTransId="{D0CA0646-85D1-497F-8282-4033D3D2AA9B}" sibTransId="{CF73D901-9D25-40E8-82A6-3E41E0FED81C}"/>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891FFED5-2A79-4C9D-8EA9-15D82427A29D}" type="presOf" srcId="{6142F93C-BD45-4CB0-97B8-E618B4AFB841}" destId="{CC98DFA3-5712-4060-8059-2D7C06A9DB24}" srcOrd="0" destOrd="1"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1/27/2020</a:t>
          </a:r>
        </a:p>
        <a:p>
          <a:pPr marL="171450" lvl="1" indent="-171450" algn="l" defTabSz="711200">
            <a:lnSpc>
              <a:spcPct val="90000"/>
            </a:lnSpc>
            <a:spcBef>
              <a:spcPct val="0"/>
            </a:spcBef>
            <a:spcAft>
              <a:spcPct val="15000"/>
            </a:spcAft>
            <a:buChar char="•"/>
          </a:pPr>
          <a:r>
            <a:rPr lang="en-US" sz="1600" kern="1200" dirty="0"/>
            <a:t>FIXED In TEST Environment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3195061</a:t>
          </a:r>
          <a:endParaRPr lang="en-US" sz="2300" kern="1200" dirty="0"/>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b="0" i="0" u="none" kern="1200" dirty="0"/>
            <a:t>5/27/2020</a:t>
          </a:r>
          <a:endParaRPr lang="en-US" sz="1600" kern="1200" dirty="0"/>
        </a:p>
        <a:p>
          <a:pPr marL="171450" lvl="1" indent="-171450" algn="l" defTabSz="711200">
            <a:lnSpc>
              <a:spcPct val="90000"/>
            </a:lnSpc>
            <a:spcBef>
              <a:spcPct val="0"/>
            </a:spcBef>
            <a:spcAft>
              <a:spcPct val="15000"/>
            </a:spcAft>
            <a:buChar char="•"/>
          </a:pPr>
          <a:r>
            <a:rPr lang="en-US" sz="1600" b="1" kern="1200" dirty="0">
              <a:solidFill>
                <a:srgbClr val="00B050"/>
              </a:solidFill>
            </a:rPr>
            <a:t>FIXED In PROD Environment On 2020-11-13</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3355141</a:t>
          </a:r>
          <a:endParaRPr lang="en-US" sz="2300" kern="1200" dirty="0"/>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b="0" i="0" u="none" kern="1200" dirty="0"/>
            <a:t>6/22/2020</a:t>
          </a:r>
          <a:endParaRPr lang="en-US" sz="1600" kern="1200" dirty="0"/>
        </a:p>
        <a:p>
          <a:pPr marL="171450" lvl="1" indent="-171450" algn="l" defTabSz="711200">
            <a:lnSpc>
              <a:spcPct val="90000"/>
            </a:lnSpc>
            <a:spcBef>
              <a:spcPct val="0"/>
            </a:spcBef>
            <a:spcAft>
              <a:spcPct val="15000"/>
            </a:spcAft>
            <a:buChar char="•"/>
          </a:pPr>
          <a:r>
            <a:rPr lang="en-US" sz="1600" b="1" kern="1200" dirty="0">
              <a:solidFill>
                <a:srgbClr val="00B050"/>
              </a:solidFill>
            </a:rPr>
            <a:t>FIXED in PROD Environment On 2020-10-22</a:t>
          </a:r>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3392197</a:t>
          </a:r>
          <a:endParaRPr lang="en-US" sz="2300" kern="1200" dirty="0"/>
        </a:p>
      </dsp:txBody>
      <dsp:txXfrm>
        <a:off x="67732" y="3221089"/>
        <a:ext cx="1252038" cy="129788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Pesticide data download – Management of characteristic group</a:t>
          </a:r>
        </a:p>
        <a:p>
          <a:pPr marL="0" lvl="0" indent="0" algn="l" defTabSz="666750">
            <a:lnSpc>
              <a:spcPct val="90000"/>
            </a:lnSpc>
            <a:spcBef>
              <a:spcPct val="0"/>
            </a:spcBef>
            <a:spcAft>
              <a:spcPct val="35000"/>
            </a:spcAft>
            <a:buNone/>
          </a:pPr>
          <a:r>
            <a:rPr lang="en-US" sz="1500" kern="1200" dirty="0"/>
            <a:t>https://app.breeze.pm/cards/1762247</a:t>
          </a:r>
        </a:p>
        <a:p>
          <a:pPr marL="0" lvl="0" indent="0" algn="l" defTabSz="666750">
            <a:lnSpc>
              <a:spcPct val="90000"/>
            </a:lnSpc>
            <a:spcBef>
              <a:spcPct val="0"/>
            </a:spcBef>
            <a:spcAft>
              <a:spcPct val="35000"/>
            </a:spcAft>
            <a:buNone/>
          </a:pPr>
          <a:r>
            <a:rPr lang="en-US" sz="1300" b="0" i="0" kern="1200" dirty="0"/>
            <a:t>WQP query tool services should support characteristic search by SYNONYMS names </a:t>
          </a:r>
        </a:p>
        <a:p>
          <a:pPr marL="0" lvl="0" indent="0" algn="l" defTabSz="666750">
            <a:lnSpc>
              <a:spcPct val="90000"/>
            </a:lnSpc>
            <a:spcBef>
              <a:spcPct val="0"/>
            </a:spcBef>
            <a:spcAft>
              <a:spcPct val="35000"/>
            </a:spcAft>
            <a:buNone/>
          </a:pPr>
          <a:r>
            <a:rPr lang="en-US" sz="1300" b="0" i="0" u="sng" kern="1200" dirty="0"/>
            <a:t>Assignment</a:t>
          </a:r>
          <a:r>
            <a:rPr lang="en-US" sz="1300" b="0" i="0" kern="1200" dirty="0"/>
            <a:t> or adoption </a:t>
          </a:r>
          <a:r>
            <a:rPr lang="en-US" sz="1300" b="0" i="0" u="sng" kern="1200" dirty="0"/>
            <a:t>requests for </a:t>
          </a:r>
          <a:r>
            <a:rPr lang="en-US" sz="1300" b="0" i="0" kern="1200" dirty="0"/>
            <a:t>characteristics  to </a:t>
          </a:r>
          <a:r>
            <a:rPr lang="en-US" sz="1300" b="0" i="0" u="sng" kern="1200" dirty="0"/>
            <a:t>WQP characteristic group</a:t>
          </a:r>
          <a:r>
            <a:rPr lang="en-US" sz="1300" b="0" i="0" kern="1200" dirty="0"/>
            <a:t> list</a:t>
          </a:r>
          <a:endParaRPr lang="en-US" sz="1300" kern="1200" dirty="0"/>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WQP - Can't pull Data for Sites Not Associated with State or County </a:t>
          </a:r>
        </a:p>
        <a:p>
          <a:pPr marL="0" lvl="0" indent="0" algn="l" defTabSz="755650">
            <a:lnSpc>
              <a:spcPct val="90000"/>
            </a:lnSpc>
            <a:spcBef>
              <a:spcPct val="0"/>
            </a:spcBef>
            <a:spcAft>
              <a:spcPct val="35000"/>
            </a:spcAft>
            <a:buNone/>
          </a:pPr>
          <a:r>
            <a:rPr lang="en-US" sz="1700" kern="1200" dirty="0"/>
            <a:t>https://app.breeze.pm/cards/1861408</a:t>
          </a:r>
        </a:p>
        <a:p>
          <a:pPr marL="114300" lvl="1" indent="-114300" algn="l" defTabSz="577850">
            <a:lnSpc>
              <a:spcPct val="90000"/>
            </a:lnSpc>
            <a:spcBef>
              <a:spcPct val="0"/>
            </a:spcBef>
            <a:spcAft>
              <a:spcPct val="15000"/>
            </a:spcAft>
            <a:buChar char="•"/>
          </a:pPr>
          <a:r>
            <a:rPr lang="en-US" sz="1300" b="0" i="0" kern="1200" dirty="0"/>
            <a:t>WQP loading job ETL is not properly doing the point-in-polygon analysis to back-calculate the state and county,</a:t>
          </a:r>
          <a:endParaRPr lang="en-US" sz="13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Add Org query for project ID and Auto Complete for HUC search parameter</a:t>
          </a:r>
        </a:p>
        <a:p>
          <a:pPr marL="0" lvl="0" indent="0" algn="l" defTabSz="755650">
            <a:lnSpc>
              <a:spcPct val="90000"/>
            </a:lnSpc>
            <a:spcBef>
              <a:spcPct val="0"/>
            </a:spcBef>
            <a:spcAft>
              <a:spcPct val="35000"/>
            </a:spcAft>
            <a:buNone/>
          </a:pPr>
          <a:r>
            <a:rPr lang="en-US" sz="1700" b="0" i="0" kern="1200" dirty="0"/>
            <a:t>https://app.breeze.pm/cards/1939988</a:t>
          </a:r>
          <a:endParaRPr lang="en-US" sz="17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1992100</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2263382</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2456767</a:t>
          </a:r>
        </a:p>
      </dsp:txBody>
      <dsp:txXfrm>
        <a:off x="65145" y="3149459"/>
        <a:ext cx="1204204" cy="127167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Return results as a JSON, not a file</a:t>
          </a:r>
        </a:p>
        <a:p>
          <a:pPr marL="0" lvl="0" indent="0" algn="l" defTabSz="889000">
            <a:lnSpc>
              <a:spcPct val="90000"/>
            </a:lnSpc>
            <a:spcBef>
              <a:spcPct val="0"/>
            </a:spcBef>
            <a:spcAft>
              <a:spcPct val="35000"/>
            </a:spcAft>
            <a:buNone/>
          </a:pPr>
          <a:r>
            <a:rPr lang="en-US" sz="1400" kern="1200" dirty="0"/>
            <a:t>https://app.breeze.pm/cards/1992100 </a:t>
          </a:r>
        </a:p>
        <a:p>
          <a:pPr marL="0" lvl="0" indent="0" algn="l" defTabSz="889000">
            <a:lnSpc>
              <a:spcPct val="90000"/>
            </a:lnSpc>
            <a:spcBef>
              <a:spcPct val="0"/>
            </a:spcBef>
            <a:spcAft>
              <a:spcPct val="35000"/>
            </a:spcAft>
            <a:buNone/>
          </a:pPr>
          <a:r>
            <a:rPr lang="en-US" sz="1400" kern="1200" dirty="0"/>
            <a:t>Additional download report format: CSV, XML, JSON</a:t>
          </a:r>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WQP report and locations not stored in NLDI</a:t>
          </a:r>
        </a:p>
        <a:p>
          <a:pPr marL="0" lvl="0" indent="0" algn="l" defTabSz="622300">
            <a:lnSpc>
              <a:spcPct val="90000"/>
            </a:lnSpc>
            <a:spcBef>
              <a:spcPct val="0"/>
            </a:spcBef>
            <a:spcAft>
              <a:spcPct val="35000"/>
            </a:spcAft>
            <a:buNone/>
          </a:pPr>
          <a:r>
            <a:rPr lang="en-US" sz="1400" kern="1200" dirty="0"/>
            <a:t>https://app.breeze.pm/cards/2263382</a:t>
          </a:r>
        </a:p>
        <a:p>
          <a:pPr marL="57150" lvl="1" indent="-57150" algn="l" defTabSz="488950">
            <a:lnSpc>
              <a:spcPct val="90000"/>
            </a:lnSpc>
            <a:spcBef>
              <a:spcPct val="0"/>
            </a:spcBef>
            <a:spcAft>
              <a:spcPct val="15000"/>
            </a:spcAft>
            <a:buChar char="•"/>
          </a:pPr>
          <a:r>
            <a:rPr lang="en-US" sz="1100" b="0" i="1" kern="1200" dirty="0"/>
            <a:t>Have map component detect the lack of information in the NLDI and if no info, then just put the blue circle alone on the map at the location.  Tweak the surrounding text to indicate that the map may or may not show the NLDI upstream downstream information. (Add</a:t>
          </a:r>
          <a:r>
            <a:rPr lang="en-US" sz="1100" b="0" i="0" kern="1200" dirty="0"/>
            <a:t> a simple point to allow for graceful degradation.)</a:t>
          </a:r>
          <a:endParaRPr lang="en-US" sz="11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WMS functionality Bounding Box &amp; Monitoring Location Type as an Input Parameter</a:t>
          </a:r>
        </a:p>
        <a:p>
          <a:pPr marL="0" lvl="0" indent="0" algn="l" defTabSz="622300">
            <a:lnSpc>
              <a:spcPct val="90000"/>
            </a:lnSpc>
            <a:spcBef>
              <a:spcPct val="0"/>
            </a:spcBef>
            <a:spcAft>
              <a:spcPct val="35000"/>
            </a:spcAft>
            <a:buNone/>
          </a:pPr>
          <a:r>
            <a:rPr lang="en-US" sz="1400" kern="1200" dirty="0"/>
            <a:t>https://app.breeze.pm/cards/2456767</a:t>
          </a:r>
        </a:p>
        <a:p>
          <a:pPr marL="57150" lvl="1" indent="-57150" algn="l" defTabSz="488950">
            <a:lnSpc>
              <a:spcPct val="90000"/>
            </a:lnSpc>
            <a:spcBef>
              <a:spcPct val="0"/>
            </a:spcBef>
            <a:spcAft>
              <a:spcPct val="15000"/>
            </a:spcAft>
            <a:buChar char="•"/>
          </a:pPr>
          <a:r>
            <a:rPr lang="en-US" sz="1100" b="0" i="0" kern="1200" dirty="0"/>
            <a:t>Performance of the service is bad when specifying only the BBOX parameter.</a:t>
          </a:r>
          <a:endParaRPr lang="en-US" sz="1100" kern="1200" dirty="0"/>
        </a:p>
        <a:p>
          <a:pPr marL="57150" lvl="1" indent="-57150" algn="l" defTabSz="488950">
            <a:lnSpc>
              <a:spcPct val="90000"/>
            </a:lnSpc>
            <a:spcBef>
              <a:spcPct val="0"/>
            </a:spcBef>
            <a:spcAft>
              <a:spcPct val="15000"/>
            </a:spcAft>
            <a:buChar char="•"/>
          </a:pPr>
          <a:r>
            <a:rPr lang="en-US" sz="1100" b="0" i="0" kern="1200" dirty="0"/>
            <a:t>Monitoring Location Type is a data element that gets returned in the results, we are not able to specify it as an input parameter to limit the results. Please add functionality.</a:t>
          </a:r>
          <a:endParaRPr lang="en-US" sz="11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2858664</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3009243</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3173642</a:t>
          </a:r>
        </a:p>
      </dsp:txBody>
      <dsp:txXfrm>
        <a:off x="65145" y="3149459"/>
        <a:ext cx="1204204" cy="127167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 </a:t>
          </a:r>
          <a:r>
            <a:rPr lang="en-US" sz="1700" b="1" i="0" kern="1200" dirty="0"/>
            <a:t>WMS services does not work with AGO </a:t>
          </a:r>
        </a:p>
        <a:p>
          <a:pPr marL="0" lvl="0" indent="0" algn="l" defTabSz="755650">
            <a:lnSpc>
              <a:spcPct val="90000"/>
            </a:lnSpc>
            <a:spcBef>
              <a:spcPct val="0"/>
            </a:spcBef>
            <a:spcAft>
              <a:spcPct val="35000"/>
            </a:spcAft>
            <a:buNone/>
          </a:pPr>
          <a:r>
            <a:rPr lang="en-US" sz="1700" b="1" i="0" kern="1200" dirty="0"/>
            <a:t>https://app.breeze.pm/cards/2858664</a:t>
          </a:r>
          <a:endParaRPr lang="en-US" sz="1700" kern="1200" dirty="0"/>
        </a:p>
        <a:p>
          <a:pPr marL="114300" lvl="1" indent="-114300" algn="l" defTabSz="577850">
            <a:lnSpc>
              <a:spcPct val="90000"/>
            </a:lnSpc>
            <a:spcBef>
              <a:spcPct val="0"/>
            </a:spcBef>
            <a:spcAft>
              <a:spcPct val="15000"/>
            </a:spcAft>
            <a:buChar char="•"/>
          </a:pPr>
          <a:r>
            <a:rPr lang="en-US" sz="1300" b="0" i="1" kern="1200" dirty="0"/>
            <a:t>Added the connection to the AGO map.  The layer shows in the table of contents but does not draw.</a:t>
          </a:r>
          <a:endParaRPr lang="en-US" sz="1300" kern="1200" dirty="0"/>
        </a:p>
        <a:p>
          <a:pPr marL="114300" lvl="1" indent="-114300" algn="l" defTabSz="577850">
            <a:lnSpc>
              <a:spcPct val="90000"/>
            </a:lnSpc>
            <a:spcBef>
              <a:spcPct val="0"/>
            </a:spcBef>
            <a:spcAft>
              <a:spcPct val="15000"/>
            </a:spcAft>
            <a:buChar char="•"/>
          </a:pPr>
          <a:endParaRPr lang="en-US" sz="1300" kern="1200" dirty="0"/>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Create a validation error for CamelCase Use </a:t>
          </a:r>
          <a:r>
            <a:rPr lang="en-US" sz="1700" b="0" i="0" kern="1200" dirty="0"/>
            <a:t>https://app.breeze.pm/cards/3009243</a:t>
          </a:r>
          <a:endParaRPr lang="en-US" sz="1700" kern="1200" dirty="0"/>
        </a:p>
        <a:p>
          <a:pPr marL="114300" lvl="1" indent="-114300" algn="l" defTabSz="577850">
            <a:lnSpc>
              <a:spcPct val="90000"/>
            </a:lnSpc>
            <a:spcBef>
              <a:spcPct val="0"/>
            </a:spcBef>
            <a:spcAft>
              <a:spcPct val="15000"/>
            </a:spcAft>
            <a:buChar char="•"/>
          </a:pPr>
          <a:r>
            <a:rPr lang="en-US" sz="1300" b="0" i="1" kern="1200" dirty="0"/>
            <a:t>Used </a:t>
          </a:r>
          <a:r>
            <a:rPr lang="en-US" sz="1300" b="0" i="1" kern="1200" dirty="0" err="1"/>
            <a:t>siteId</a:t>
          </a:r>
          <a:r>
            <a:rPr lang="en-US" sz="1300" b="0" i="1" kern="1200" dirty="0"/>
            <a:t> (camelCase) as the parameter name which per the documentation should be </a:t>
          </a:r>
          <a:r>
            <a:rPr lang="en-US" sz="1300" b="0" i="1" kern="1200" dirty="0" err="1"/>
            <a:t>siteid</a:t>
          </a:r>
          <a:r>
            <a:rPr lang="en-US" sz="1300" b="0" i="1" kern="1200" dirty="0"/>
            <a:t> (all lowercase). When we do use </a:t>
          </a:r>
          <a:r>
            <a:rPr lang="en-US" sz="1300" b="0" i="1" kern="1200" dirty="0" err="1"/>
            <a:t>SiteId</a:t>
          </a:r>
          <a:r>
            <a:rPr lang="en-US" sz="1300" b="0" i="1" kern="1200" dirty="0"/>
            <a:t> (camelCase), WQP seems to go off an query the entire data repo.  T</a:t>
          </a:r>
          <a:r>
            <a:rPr lang="en-US" sz="1300" b="0" i="0" kern="1200" dirty="0"/>
            <a:t>hrow a validation error for that case.</a:t>
          </a:r>
          <a:endParaRPr lang="en-US" sz="13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i="0" kern="1200" dirty="0"/>
            <a:t>Organization ID and Project ID cannot be queried together</a:t>
          </a:r>
        </a:p>
        <a:p>
          <a:pPr marL="0" lvl="0" indent="0" algn="l" defTabSz="755650">
            <a:lnSpc>
              <a:spcPct val="90000"/>
            </a:lnSpc>
            <a:spcBef>
              <a:spcPct val="0"/>
            </a:spcBef>
            <a:spcAft>
              <a:spcPct val="35000"/>
            </a:spcAft>
            <a:buNone/>
          </a:pPr>
          <a:r>
            <a:rPr lang="en-US" sz="1700" b="0" i="0" kern="1200" dirty="0"/>
            <a:t>https://app.breeze.pm/cards/3173642</a:t>
          </a:r>
          <a:endParaRPr lang="en-US" sz="1700" kern="1200" dirty="0"/>
        </a:p>
        <a:p>
          <a:pPr marL="114300" lvl="1" indent="-114300" algn="l" defTabSz="577850">
            <a:lnSpc>
              <a:spcPct val="90000"/>
            </a:lnSpc>
            <a:spcBef>
              <a:spcPct val="0"/>
            </a:spcBef>
            <a:spcAft>
              <a:spcPct val="15000"/>
            </a:spcAft>
            <a:buChar char="•"/>
          </a:pPr>
          <a:r>
            <a:rPr lang="en-US" sz="1300" b="0" i="0" kern="1200" dirty="0"/>
            <a:t>Organization (11NPSWRD_WQX) and the Project (NPS_3P), no sites are returned and WQP also freezes</a:t>
          </a:r>
          <a:endParaRPr lang="en-US" sz="13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Missing Characteristic to Group- Historic Nutrient Data Downloading  (WQP Timing Out)- https://app.breeze.pm/cards/3195061</a:t>
          </a:r>
          <a:endParaRPr lang="en-US" sz="1500" kern="1200" dirty="0"/>
        </a:p>
        <a:p>
          <a:pPr marL="114300" lvl="1" indent="-114300" algn="l" defTabSz="533400">
            <a:lnSpc>
              <a:spcPct val="90000"/>
            </a:lnSpc>
            <a:spcBef>
              <a:spcPct val="0"/>
            </a:spcBef>
            <a:spcAft>
              <a:spcPct val="15000"/>
            </a:spcAft>
            <a:buChar char="•"/>
          </a:pPr>
          <a:r>
            <a:rPr lang="en-US" sz="1200" b="0" i="0" kern="1200" dirty="0"/>
            <a:t>These 4 pollutants used to be assigned in STORETW Characteristic Group: </a:t>
          </a:r>
          <a:endParaRPr lang="en-US" sz="1200" kern="1200" dirty="0"/>
        </a:p>
        <a:p>
          <a:pPr marL="114300" lvl="1" indent="-114300" algn="l" defTabSz="533400">
            <a:lnSpc>
              <a:spcPct val="90000"/>
            </a:lnSpc>
            <a:spcBef>
              <a:spcPct val="0"/>
            </a:spcBef>
            <a:spcAft>
              <a:spcPct val="15000"/>
            </a:spcAft>
            <a:buChar char="•"/>
          </a:pPr>
          <a:r>
            <a:rPr lang="en-US" sz="1200" b="0" i="0" kern="1200" dirty="0"/>
            <a:t>Nitrate-Nitrogen, Nitrite-N, Nitrogen Kjeldahl, Ortho-Phosphate-Phosphorus</a:t>
          </a:r>
        </a:p>
        <a:p>
          <a:pPr marL="114300" lvl="1" indent="-114300" algn="l" defTabSz="533400">
            <a:lnSpc>
              <a:spcPct val="90000"/>
            </a:lnSpc>
            <a:spcBef>
              <a:spcPct val="0"/>
            </a:spcBef>
            <a:spcAft>
              <a:spcPct val="15000"/>
            </a:spcAft>
            <a:buChar char="•"/>
          </a:pPr>
          <a:r>
            <a:rPr lang="en-US" sz="1200" b="0" i="0" kern="1200" dirty="0"/>
            <a:t>These 2 show up with modified names: Ammonium-Nitrogen now as Ammonium as N, Nitrate-Nitrite now as Nitrate + Nitrite – Provider STORET: STORETW and WQX</a:t>
          </a:r>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Duplicating Results in WQP Downloads with Different Qualifiers</a:t>
          </a:r>
          <a:endParaRPr lang="en-US" sz="1500" kern="1200" dirty="0"/>
        </a:p>
        <a:p>
          <a:pPr marL="114300" lvl="1" indent="-114300" algn="l" defTabSz="533400">
            <a:lnSpc>
              <a:spcPct val="90000"/>
            </a:lnSpc>
            <a:spcBef>
              <a:spcPct val="0"/>
            </a:spcBef>
            <a:spcAft>
              <a:spcPct val="15000"/>
            </a:spcAft>
            <a:buChar char="•"/>
          </a:pPr>
          <a:r>
            <a:rPr lang="en-US" sz="1200" b="0" i="0" u="none" kern="1200" dirty="0"/>
            <a:t>https://app.breeze.pm/cards/3355141</a:t>
          </a:r>
          <a:endParaRPr lang="en-US" sz="1200" kern="1200" dirty="0"/>
        </a:p>
        <a:p>
          <a:pPr marL="114300" lvl="1" indent="-114300" algn="l" defTabSz="533400">
            <a:lnSpc>
              <a:spcPct val="90000"/>
            </a:lnSpc>
            <a:spcBef>
              <a:spcPct val="0"/>
            </a:spcBef>
            <a:spcAft>
              <a:spcPct val="15000"/>
            </a:spcAft>
            <a:buChar char="•"/>
          </a:pPr>
          <a:r>
            <a:rPr lang="en-US" sz="1200" b="0" i="0" kern="1200" dirty="0"/>
            <a:t>We noticed that result records that we uploaded to the Water Quality Portal that have two or more result measure qualifiers are spawning extra results when downloaded/retrieved. </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WQP - Web Map Service</a:t>
          </a:r>
          <a:endParaRPr lang="en-US" sz="1500" kern="1200" dirty="0"/>
        </a:p>
        <a:p>
          <a:pPr marL="114300" lvl="1" indent="-114300" algn="l" defTabSz="533400">
            <a:lnSpc>
              <a:spcPct val="90000"/>
            </a:lnSpc>
            <a:spcBef>
              <a:spcPct val="0"/>
            </a:spcBef>
            <a:spcAft>
              <a:spcPct val="15000"/>
            </a:spcAft>
            <a:buChar char="•"/>
          </a:pPr>
          <a:r>
            <a:rPr lang="en-US" sz="1200" b="0" i="0" u="none" kern="1200" dirty="0"/>
            <a:t>https://app.breeze.pm/cards/3392197</a:t>
          </a:r>
          <a:endParaRPr lang="en-US" sz="1200" kern="1200" dirty="0"/>
        </a:p>
        <a:p>
          <a:pPr marL="114300" lvl="1" indent="-114300" algn="l" defTabSz="533400">
            <a:lnSpc>
              <a:spcPct val="90000"/>
            </a:lnSpc>
            <a:spcBef>
              <a:spcPct val="0"/>
            </a:spcBef>
            <a:spcAft>
              <a:spcPct val="15000"/>
            </a:spcAft>
            <a:buChar char="•"/>
          </a:pPr>
          <a:r>
            <a:rPr lang="en-US" sz="1200" b="0" i="0" kern="1200" dirty="0"/>
            <a:t>able to pull in the water quality portal data to a web map following the instructions under 'Show ArcGIS Online Parameters.' However, the popup is not working. When I click on any of the points in my map I get the following popup</a:t>
          </a:r>
          <a:endParaRPr lang="en-US" sz="120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en-US" sz="1300" kern="1200" dirty="0"/>
            <a:t>Identified 5/3/2017 </a:t>
          </a:r>
          <a:r>
            <a:rPr lang="en-US" sz="1300" i="1" kern="1200" dirty="0"/>
            <a:t>Reopened</a:t>
          </a:r>
          <a:r>
            <a:rPr lang="en-US" sz="1300" kern="1200" dirty="0"/>
            <a:t> </a:t>
          </a:r>
          <a:r>
            <a:rPr lang="en-US" sz="1300" i="1" kern="1200" dirty="0"/>
            <a:t>11/27/2020</a:t>
          </a:r>
        </a:p>
        <a:p>
          <a:pPr marL="114300" lvl="1" indent="-114300" algn="l" defTabSz="577850">
            <a:lnSpc>
              <a:spcPct val="90000"/>
            </a:lnSpc>
            <a:spcBef>
              <a:spcPct val="0"/>
            </a:spcBef>
            <a:spcAft>
              <a:spcPct val="15000"/>
            </a:spcAft>
            <a:buChar char="•"/>
          </a:pPr>
          <a:r>
            <a:rPr lang="en-US" sz="1300" i="0" kern="1200" dirty="0"/>
            <a:t>Proposed Development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1451113</a:t>
          </a:r>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11/18/2020</a:t>
          </a:r>
        </a:p>
        <a:p>
          <a:pPr marL="114300" lvl="1" indent="-114300" algn="l" defTabSz="622300">
            <a:lnSpc>
              <a:spcPct val="90000"/>
            </a:lnSpc>
            <a:spcBef>
              <a:spcPct val="0"/>
            </a:spcBef>
            <a:spcAft>
              <a:spcPct val="15000"/>
            </a:spcAft>
            <a:buChar char="•"/>
          </a:pPr>
          <a:r>
            <a:rPr lang="en-US" sz="1400" kern="1200" dirty="0"/>
            <a:t>Proposed Development</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3628474</a:t>
          </a:r>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10/29/2020</a:t>
          </a:r>
        </a:p>
        <a:p>
          <a:pPr marL="114300" lvl="1" indent="-114300" algn="l" defTabSz="622300">
            <a:lnSpc>
              <a:spcPct val="90000"/>
            </a:lnSpc>
            <a:spcBef>
              <a:spcPct val="0"/>
            </a:spcBef>
            <a:spcAft>
              <a:spcPct val="15000"/>
            </a:spcAft>
            <a:buChar char="•"/>
          </a:pPr>
          <a:r>
            <a:rPr lang="en-US" sz="1400" kern="1200" dirty="0"/>
            <a:t>Proposed Development</a:t>
          </a:r>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3576587</a:t>
          </a:r>
        </a:p>
      </dsp:txBody>
      <dsp:txXfrm>
        <a:off x="67732" y="3221089"/>
        <a:ext cx="1252038" cy="12978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u="none" kern="1200" dirty="0" err="1"/>
            <a:t>TripQC</a:t>
          </a:r>
          <a:r>
            <a:rPr lang="en-US" sz="1700" b="0" i="0" u="none" kern="1200" dirty="0"/>
            <a:t> Data from Warehouse Doesn't Appear in the Water Quality Portal</a:t>
          </a:r>
          <a:endParaRPr lang="en-US" sz="1700" kern="1200" dirty="0"/>
        </a:p>
        <a:p>
          <a:pPr marL="114300" lvl="1" indent="-114300" algn="l" defTabSz="577850">
            <a:lnSpc>
              <a:spcPct val="90000"/>
            </a:lnSpc>
            <a:spcBef>
              <a:spcPct val="0"/>
            </a:spcBef>
            <a:spcAft>
              <a:spcPct val="15000"/>
            </a:spcAft>
            <a:buChar char="•"/>
          </a:pPr>
          <a:r>
            <a:rPr lang="en-US" sz="1300" b="0" i="0" u="none" kern="1200" dirty="0"/>
            <a:t>https://app.breeze.pm/cards/1451113</a:t>
          </a:r>
          <a:endParaRPr lang="en-US" sz="1300" b="0" i="0" kern="1200" dirty="0"/>
        </a:p>
        <a:p>
          <a:pPr marL="114300" lvl="1" indent="-114300" algn="l" defTabSz="577850">
            <a:lnSpc>
              <a:spcPct val="90000"/>
            </a:lnSpc>
            <a:spcBef>
              <a:spcPct val="0"/>
            </a:spcBef>
            <a:spcAft>
              <a:spcPct val="15000"/>
            </a:spcAft>
            <a:buChar char="•"/>
          </a:pPr>
          <a:r>
            <a:rPr lang="en-US" sz="1300" b="0" i="0" u="none" kern="1200" dirty="0"/>
            <a:t>Due to activities/sample not having assigned monitoring locations, their location ID fields are empty)</a:t>
          </a:r>
          <a:endParaRPr lang="en-US" sz="1300" b="0" i="0" kern="1200" dirty="0"/>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WQP Data Tracking To Determine Frequency of Downloads for Organization or Project</a:t>
          </a:r>
        </a:p>
        <a:p>
          <a:pPr marL="114300" lvl="1" indent="-114300" algn="l" defTabSz="577850">
            <a:lnSpc>
              <a:spcPct val="90000"/>
            </a:lnSpc>
            <a:spcBef>
              <a:spcPct val="0"/>
            </a:spcBef>
            <a:spcAft>
              <a:spcPct val="15000"/>
            </a:spcAft>
            <a:buChar char="•"/>
          </a:pPr>
          <a:r>
            <a:rPr lang="en-US" sz="1300" b="0" i="0" u="none" kern="1200" dirty="0"/>
            <a:t>https://app.breeze.pm/cards/3628474</a:t>
          </a:r>
          <a:endParaRPr lang="en-US" sz="1300" kern="1200" dirty="0"/>
        </a:p>
        <a:p>
          <a:pPr marL="114300" lvl="1" indent="-114300" algn="l" defTabSz="577850">
            <a:lnSpc>
              <a:spcPct val="90000"/>
            </a:lnSpc>
            <a:spcBef>
              <a:spcPct val="0"/>
            </a:spcBef>
            <a:spcAft>
              <a:spcPct val="15000"/>
            </a:spcAft>
            <a:buChar char="•"/>
          </a:pPr>
          <a:r>
            <a:rPr lang="en-US" sz="1300" b="0" i="0" kern="1200" dirty="0"/>
            <a:t>Create a tracking mechanism or counter to determine how frequently data from a particular organization or project is downloaded from the WQP</a:t>
          </a:r>
          <a:endParaRPr lang="en-US" sz="13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i="0" kern="1200" dirty="0"/>
            <a:t>Duplicate Records Returning for Projects</a:t>
          </a:r>
          <a:endParaRPr lang="en-US" sz="1700" kern="1200" dirty="0"/>
        </a:p>
        <a:p>
          <a:pPr marL="114300" lvl="1" indent="-114300" algn="l" defTabSz="577850">
            <a:lnSpc>
              <a:spcPct val="90000"/>
            </a:lnSpc>
            <a:spcBef>
              <a:spcPct val="0"/>
            </a:spcBef>
            <a:spcAft>
              <a:spcPct val="15000"/>
            </a:spcAft>
            <a:buChar char="•"/>
          </a:pPr>
          <a:r>
            <a:rPr lang="en-US" sz="1300" b="0" i="0" u="none" kern="1200" dirty="0"/>
            <a:t>https://app.breeze.pm/cards/3</a:t>
          </a:r>
          <a:r>
            <a:rPr lang="en-US" sz="1300" b="0" i="0" kern="1200" dirty="0"/>
            <a:t>576587</a:t>
          </a:r>
          <a:endParaRPr lang="en-US" sz="1300" kern="1200" dirty="0"/>
        </a:p>
        <a:p>
          <a:pPr marL="114300" lvl="1" indent="-114300" algn="l" defTabSz="577850">
            <a:lnSpc>
              <a:spcPct val="90000"/>
            </a:lnSpc>
            <a:spcBef>
              <a:spcPct val="0"/>
            </a:spcBef>
            <a:spcAft>
              <a:spcPct val="15000"/>
            </a:spcAft>
            <a:buChar char="•"/>
          </a:pPr>
          <a:r>
            <a:rPr lang="en-US" sz="1300" b="0" i="0" kern="1200" dirty="0"/>
            <a:t>The WQP </a:t>
          </a:r>
          <a:r>
            <a:rPr lang="en-US" sz="1300" b="1" i="0" kern="1200" dirty="0"/>
            <a:t>projects</a:t>
          </a:r>
          <a:r>
            <a:rPr lang="en-US" sz="1300" b="0" i="0" kern="1200" dirty="0"/>
            <a:t> downloader logic contains an error. Selecting my Lead characteristics and click the download button I should receive 5,136 records.</a:t>
          </a:r>
          <a:endParaRPr lang="en-US" sz="1300" kern="1200" dirty="0"/>
        </a:p>
        <a:p>
          <a:pPr marL="114300" lvl="1" indent="-114300" algn="l" defTabSz="577850">
            <a:lnSpc>
              <a:spcPct val="90000"/>
            </a:lnSpc>
            <a:spcBef>
              <a:spcPct val="0"/>
            </a:spcBef>
            <a:spcAft>
              <a:spcPct val="15000"/>
            </a:spcAft>
            <a:buChar char="•"/>
          </a:pPr>
          <a:r>
            <a:rPr lang="en-US" sz="1300" b="0" i="0" kern="1200" dirty="0"/>
            <a:t>Deduplicating the file using </a:t>
          </a:r>
          <a:r>
            <a:rPr lang="en-US" sz="1300" b="0" i="0" kern="1200" dirty="0" err="1"/>
            <a:t>organizationID</a:t>
          </a:r>
          <a:r>
            <a:rPr lang="en-US" sz="1300" b="0" i="0" kern="1200" dirty="0"/>
            <a:t> and </a:t>
          </a:r>
          <a:r>
            <a:rPr lang="en-US" sz="1300" b="0" i="0" kern="1200" dirty="0" err="1"/>
            <a:t>projectID</a:t>
          </a:r>
          <a:r>
            <a:rPr lang="en-US" sz="1300" b="0" i="0" kern="1200" dirty="0"/>
            <a:t>, I end up with 5,128 records. </a:t>
          </a:r>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67790" y="0"/>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7/22/2020</a:t>
          </a:r>
          <a:endParaRPr lang="en-US" sz="1500" kern="1200" dirty="0"/>
        </a:p>
        <a:p>
          <a:pPr marL="114300" lvl="1" indent="-114300" algn="l" defTabSz="666750">
            <a:lnSpc>
              <a:spcPct val="90000"/>
            </a:lnSpc>
            <a:spcBef>
              <a:spcPct val="0"/>
            </a:spcBef>
            <a:spcAft>
              <a:spcPct val="15000"/>
            </a:spcAft>
            <a:buChar char="•"/>
          </a:pPr>
          <a:r>
            <a:rPr lang="en-US" sz="1500" b="0" i="0" u="none" kern="1200" dirty="0"/>
            <a:t>In progress WQP Profiles workgroup</a:t>
          </a:r>
          <a:endParaRPr lang="en-US" sz="1500" kern="1200" dirty="0"/>
        </a:p>
      </dsp:txBody>
      <dsp:txXfrm>
        <a:off x="1367790" y="181756"/>
        <a:ext cx="1506416" cy="1090539"/>
      </dsp:txXfrm>
    </dsp:sp>
    <dsp:sp modelId="{95DD4E57-73EE-45D8-8B5A-6F601E400246}">
      <dsp:nvSpPr>
        <dsp:cNvPr id="0" name=""/>
        <dsp:cNvSpPr/>
      </dsp:nvSpPr>
      <dsp:spPr>
        <a:xfrm>
          <a:off x="0" y="0"/>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3437398</a:t>
          </a:r>
          <a:endParaRPr lang="en-US" sz="2300" kern="1200" dirty="0"/>
        </a:p>
      </dsp:txBody>
      <dsp:txXfrm>
        <a:off x="66770" y="66770"/>
        <a:ext cx="1234250" cy="1320511"/>
      </dsp:txXfrm>
    </dsp:sp>
    <dsp:sp modelId="{CC98DFA3-5712-4060-8059-2D7C06A9DB24}">
      <dsp:nvSpPr>
        <dsp:cNvPr id="0" name=""/>
        <dsp:cNvSpPr/>
      </dsp:nvSpPr>
      <dsp:spPr>
        <a:xfrm>
          <a:off x="1367790" y="1599456"/>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8/13/2020</a:t>
          </a:r>
          <a:endParaRPr lang="en-US" sz="1500" kern="1200" dirty="0"/>
        </a:p>
        <a:p>
          <a:pPr marL="114300" lvl="1" indent="-114300" algn="l" defTabSz="666750">
            <a:lnSpc>
              <a:spcPct val="90000"/>
            </a:lnSpc>
            <a:spcBef>
              <a:spcPct val="0"/>
            </a:spcBef>
            <a:spcAft>
              <a:spcPct val="15000"/>
            </a:spcAft>
            <a:buChar char="•"/>
          </a:pPr>
          <a:r>
            <a:rPr lang="en-US" sz="1500" b="0" i="0" u="none" kern="1200" dirty="0"/>
            <a:t>In progress</a:t>
          </a:r>
          <a:endParaRPr lang="en-US" sz="1500" kern="1200" dirty="0"/>
        </a:p>
      </dsp:txBody>
      <dsp:txXfrm>
        <a:off x="1367790" y="1781212"/>
        <a:ext cx="1506416" cy="1090539"/>
      </dsp:txXfrm>
    </dsp:sp>
    <dsp:sp modelId="{3039C7ED-D96C-4239-855D-17DFC3D8459D}">
      <dsp:nvSpPr>
        <dsp:cNvPr id="0" name=""/>
        <dsp:cNvSpPr/>
      </dsp:nvSpPr>
      <dsp:spPr>
        <a:xfrm>
          <a:off x="0" y="1599456"/>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3468425</a:t>
          </a:r>
          <a:endParaRPr lang="en-US" sz="2300" kern="1200" dirty="0"/>
        </a:p>
      </dsp:txBody>
      <dsp:txXfrm>
        <a:off x="66770" y="1666226"/>
        <a:ext cx="1234250" cy="1320511"/>
      </dsp:txXfrm>
    </dsp:sp>
    <dsp:sp modelId="{65EB6296-89E7-43CC-859A-C5C52FA11540}">
      <dsp:nvSpPr>
        <dsp:cNvPr id="0" name=""/>
        <dsp:cNvSpPr/>
      </dsp:nvSpPr>
      <dsp:spPr>
        <a:xfrm>
          <a:off x="1367789" y="3170340"/>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3/30/2020</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67789" y="3352096"/>
        <a:ext cx="1506416" cy="1090539"/>
      </dsp:txXfrm>
    </dsp:sp>
    <dsp:sp modelId="{7987ABE9-2460-4DE7-B89B-7B8DBA6EDA7F}">
      <dsp:nvSpPr>
        <dsp:cNvPr id="0" name=""/>
        <dsp:cNvSpPr/>
      </dsp:nvSpPr>
      <dsp:spPr>
        <a:xfrm>
          <a:off x="0" y="3198912"/>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3261134</a:t>
          </a:r>
          <a:endParaRPr lang="en-US" sz="2300" kern="1200" dirty="0"/>
        </a:p>
      </dsp:txBody>
      <dsp:txXfrm>
        <a:off x="66770" y="3265682"/>
        <a:ext cx="1234250" cy="132051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i="0" u="none" kern="1200" dirty="0" err="1"/>
            <a:t>MethodSpecificationName</a:t>
          </a:r>
          <a:r>
            <a:rPr lang="en-US" sz="1600" b="0" i="0" u="none" kern="1200" dirty="0"/>
            <a:t>/Speciation Missing Physical/Chemical - https://app.breeze.pm/cards/3437398</a:t>
          </a:r>
          <a:endParaRPr lang="en-US" sz="1600" kern="1200" dirty="0"/>
        </a:p>
        <a:p>
          <a:pPr marL="114300" lvl="1" indent="-114300" algn="l" defTabSz="533400">
            <a:lnSpc>
              <a:spcPct val="90000"/>
            </a:lnSpc>
            <a:spcBef>
              <a:spcPct val="0"/>
            </a:spcBef>
            <a:spcAft>
              <a:spcPct val="15000"/>
            </a:spcAft>
            <a:buChar char="•"/>
          </a:pPr>
          <a:r>
            <a:rPr lang="en-US" sz="1200" b="0" i="0" kern="1200" dirty="0"/>
            <a:t>nutrient data missing method speciation in the Water Quality Portal. I thought we had provided that info, but in doing the ‘Sample results (physical/chemical metadata)’ retrieval you don’t get method speciation. I did find ‘</a:t>
          </a:r>
          <a:r>
            <a:rPr lang="en-US" sz="1200" b="0" i="0" kern="1200" dirty="0" err="1"/>
            <a:t>MethodSpecificationName</a:t>
          </a:r>
          <a:r>
            <a:rPr lang="en-US" sz="1200" b="0" i="0" kern="1200" dirty="0"/>
            <a:t>’ in the ‘Sample results (biological metadata)’ retrieval.</a:t>
          </a:r>
          <a:endParaRPr lang="en-US" sz="1200" kern="1200" dirty="0"/>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i="0" u="none" kern="1200" dirty="0"/>
            <a:t>Timeout Issues with Sampling Parameter PROJECT ID yields 504 Error</a:t>
          </a:r>
          <a:endParaRPr lang="en-US" sz="1600" kern="1200" dirty="0"/>
        </a:p>
        <a:p>
          <a:pPr marL="114300" lvl="1" indent="-114300" algn="l" defTabSz="533400">
            <a:lnSpc>
              <a:spcPct val="90000"/>
            </a:lnSpc>
            <a:spcBef>
              <a:spcPct val="0"/>
            </a:spcBef>
            <a:spcAft>
              <a:spcPct val="15000"/>
            </a:spcAft>
            <a:buChar char="•"/>
          </a:pPr>
          <a:r>
            <a:rPr lang="en-US" sz="1200" b="0" i="0" u="none" kern="1200" dirty="0"/>
            <a:t>https://app.breeze.pm/cards/3468425</a:t>
          </a:r>
          <a:endParaRPr lang="en-US" sz="1200" kern="1200" dirty="0"/>
        </a:p>
        <a:p>
          <a:pPr marL="114300" lvl="1" indent="-114300" algn="l" defTabSz="533400">
            <a:lnSpc>
              <a:spcPct val="90000"/>
            </a:lnSpc>
            <a:spcBef>
              <a:spcPct val="0"/>
            </a:spcBef>
            <a:spcAft>
              <a:spcPct val="15000"/>
            </a:spcAft>
            <a:buChar char="•"/>
          </a:pPr>
          <a:r>
            <a:rPr lang="en-US" sz="1200" b="0" i="0" u="none" kern="1200" dirty="0"/>
            <a:t>https://www.waterqualitydata.us/data/Station/search? project=</a:t>
          </a:r>
          <a:r>
            <a:rPr lang="en-US" sz="1200" b="0" i="0" u="none" kern="1200" dirty="0" err="1"/>
            <a:t>LindsayCr&amp;mimeType</a:t>
          </a:r>
          <a:r>
            <a:rPr lang="en-US" sz="1200" b="0" i="0" u="none" kern="1200" dirty="0"/>
            <a:t>=csv &amp;zip=yes</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i="0" kern="1200" dirty="0" err="1"/>
            <a:t>FrequencyClassDescriptorCode</a:t>
          </a:r>
          <a:r>
            <a:rPr lang="en-US" sz="1600" b="1" i="0" kern="1200" dirty="0"/>
            <a:t> Field Not Being Populated in Retrieval </a:t>
          </a:r>
          <a:endParaRPr lang="en-US" sz="1600" kern="1200" dirty="0"/>
        </a:p>
        <a:p>
          <a:pPr marL="171450" lvl="1" indent="-171450" algn="l" defTabSz="711200">
            <a:lnSpc>
              <a:spcPct val="90000"/>
            </a:lnSpc>
            <a:spcBef>
              <a:spcPct val="0"/>
            </a:spcBef>
            <a:spcAft>
              <a:spcPct val="15000"/>
            </a:spcAft>
            <a:buChar char="•"/>
          </a:pPr>
          <a:r>
            <a:rPr lang="en-US" sz="1600" b="0" i="0" u="none" kern="1200" dirty="0"/>
            <a:t>https://app.breeze.pm/cards/3261134</a:t>
          </a:r>
          <a:endParaRPr lang="en-US" sz="1600" kern="1200" dirty="0"/>
        </a:p>
        <a:p>
          <a:pPr marL="114300" lvl="1" indent="-114300" algn="l" defTabSz="533400">
            <a:lnSpc>
              <a:spcPct val="90000"/>
            </a:lnSpc>
            <a:spcBef>
              <a:spcPct val="0"/>
            </a:spcBef>
            <a:spcAft>
              <a:spcPct val="15000"/>
            </a:spcAft>
            <a:buFont typeface="+mj-lt"/>
            <a:buAutoNum type="arabicPeriod"/>
          </a:pPr>
          <a:r>
            <a:rPr lang="en-US" sz="1200" b="0" i="0" kern="1200" dirty="0"/>
            <a:t>frequency class descriptor is in WQX</a:t>
          </a:r>
          <a:endParaRPr lang="en-US" sz="1200" kern="1200" dirty="0"/>
        </a:p>
        <a:p>
          <a:pPr marL="114300" lvl="1" indent="-114300" algn="l" defTabSz="533400">
            <a:lnSpc>
              <a:spcPct val="90000"/>
            </a:lnSpc>
            <a:spcBef>
              <a:spcPct val="0"/>
            </a:spcBef>
            <a:spcAft>
              <a:spcPct val="15000"/>
            </a:spcAft>
            <a:buFont typeface="+mj-lt"/>
            <a:buAutoNum type="arabicPeriod" startAt="2"/>
          </a:pPr>
          <a:r>
            <a:rPr lang="en-US" sz="1200" b="1" i="0" kern="1200" dirty="0"/>
            <a:t>frequency class descriptor via </a:t>
          </a:r>
          <a:r>
            <a:rPr lang="en-US" sz="1200" b="0" i="0" kern="1200" dirty="0"/>
            <a:t>Provider STORET </a:t>
          </a:r>
          <a:r>
            <a:rPr lang="en-US" sz="1200" b="1" i="0" kern="1200" dirty="0"/>
            <a:t>is NOT in Water Quality Portal</a:t>
          </a:r>
          <a:endParaRPr lang="en-US" sz="1200" b="0" i="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10/11/2019</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2977899</a:t>
          </a:r>
          <a:endParaRPr lang="en-US" sz="2300" kern="1200" dirty="0"/>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6/5/2019</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2767483</a:t>
          </a:r>
          <a:endParaRPr lang="en-US" sz="2300" kern="1200" dirty="0"/>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12/9/2019</a:t>
          </a:r>
          <a:endParaRPr lang="en-US" sz="1500" kern="1200" dirty="0"/>
        </a:p>
        <a:p>
          <a:pPr marL="114300" lvl="1" indent="-114300" algn="l" defTabSz="666750">
            <a:lnSpc>
              <a:spcPct val="90000"/>
            </a:lnSpc>
            <a:spcBef>
              <a:spcPct val="0"/>
            </a:spcBef>
            <a:spcAft>
              <a:spcPct val="15000"/>
            </a:spcAft>
            <a:buChar char="•"/>
          </a:pPr>
          <a:r>
            <a:rPr lang="en-US" sz="1500" b="0" i="0" u="none" kern="1200" dirty="0"/>
            <a:t>Proposed Development</a:t>
          </a:r>
          <a:endParaRPr lang="en-US" sz="1500" kern="1200" dirty="0"/>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3084170</a:t>
          </a:r>
          <a:endParaRPr lang="en-US" sz="2300" kern="1200" dirty="0"/>
        </a:p>
      </dsp:txBody>
      <dsp:txXfrm>
        <a:off x="67732" y="3221089"/>
        <a:ext cx="1252038" cy="129788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b="0" i="0" u="none" kern="1200" dirty="0"/>
            <a:t>NJDEP Missing Fish data – Missing STORET Biological data in WQP - https://app.breeze.pm/cards/2977899 </a:t>
          </a:r>
        </a:p>
        <a:p>
          <a:pPr marL="114300" lvl="1" indent="-114300" algn="l" defTabSz="666750">
            <a:lnSpc>
              <a:spcPct val="90000"/>
            </a:lnSpc>
            <a:spcBef>
              <a:spcPct val="0"/>
            </a:spcBef>
            <a:spcAft>
              <a:spcPct val="15000"/>
            </a:spcAft>
            <a:buChar char="•"/>
          </a:pPr>
          <a:r>
            <a:rPr lang="en-US" sz="1500" kern="1200" dirty="0"/>
            <a:t>Organization ID – 21NJDEP1 is missing it’s fish data</a:t>
          </a:r>
        </a:p>
        <a:p>
          <a:pPr marL="114300" lvl="1" indent="-114300" algn="l" defTabSz="666750">
            <a:lnSpc>
              <a:spcPct val="90000"/>
            </a:lnSpc>
            <a:spcBef>
              <a:spcPct val="0"/>
            </a:spcBef>
            <a:spcAft>
              <a:spcPct val="15000"/>
            </a:spcAft>
            <a:buChar char="•"/>
          </a:pPr>
          <a:r>
            <a:rPr lang="en-US" sz="1500" kern="1200" dirty="0"/>
            <a:t>Biological Data needs to be migrated to the WQP</a:t>
          </a:r>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WQX Wells Data Incomplete in WQP https://app.breeze.pm/cards/2767483</a:t>
          </a:r>
          <a:endParaRPr lang="en-US" sz="1500" kern="1200" dirty="0"/>
        </a:p>
        <a:p>
          <a:pPr marL="114300" lvl="1" indent="-114300" algn="l" defTabSz="533400">
            <a:lnSpc>
              <a:spcPct val="90000"/>
            </a:lnSpc>
            <a:spcBef>
              <a:spcPct val="0"/>
            </a:spcBef>
            <a:spcAft>
              <a:spcPct val="15000"/>
            </a:spcAft>
            <a:buChar char="•"/>
          </a:pPr>
          <a:r>
            <a:rPr lang="en-US" sz="1200" b="0" i="0" kern="1200" dirty="0"/>
            <a:t>Provider = STORET and WQX, Not all his wells data is coming over from WQX to WQP.  Data was loaded to STORET 10 years ago and used to be available.</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b="0" i="0" u="none" kern="1200" dirty="0"/>
            <a:t>WQP Suggestion - Add Date Submitted  (Enhancement to consider in 2020)  </a:t>
          </a:r>
        </a:p>
        <a:p>
          <a:pPr marL="0" lvl="0" indent="0" algn="l" defTabSz="844550">
            <a:lnSpc>
              <a:spcPct val="90000"/>
            </a:lnSpc>
            <a:spcBef>
              <a:spcPct val="0"/>
            </a:spcBef>
            <a:spcAft>
              <a:spcPct val="35000"/>
            </a:spcAft>
            <a:buNone/>
          </a:pPr>
          <a:r>
            <a:rPr lang="en-US" sz="1900" b="0" i="0" u="none" kern="1200" dirty="0"/>
            <a:t>https://app.breeze.pm/cards/3084170</a:t>
          </a:r>
          <a:endParaRPr lang="en-US" sz="1900" kern="1200" dirty="0"/>
        </a:p>
        <a:p>
          <a:pPr marL="114300" lvl="1" indent="-114300" algn="l" defTabSz="666750">
            <a:lnSpc>
              <a:spcPct val="90000"/>
            </a:lnSpc>
            <a:spcBef>
              <a:spcPct val="0"/>
            </a:spcBef>
            <a:spcAft>
              <a:spcPct val="15000"/>
            </a:spcAft>
            <a:buChar char="•"/>
          </a:pPr>
          <a:r>
            <a:rPr lang="en-US" sz="1500" b="0" i="0" kern="1200" dirty="0"/>
            <a:t>Add ‘date submitted’ from the provider</a:t>
          </a:r>
          <a:endParaRPr lang="en-US" sz="150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1762247</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a:t>
          </a:r>
        </a:p>
        <a:p>
          <a:pPr marL="114300" lvl="1" indent="-114300" algn="l" defTabSz="666750">
            <a:lnSpc>
              <a:spcPct val="90000"/>
            </a:lnSpc>
            <a:spcBef>
              <a:spcPct val="0"/>
            </a:spcBef>
            <a:spcAft>
              <a:spcPct val="15000"/>
            </a:spcAft>
            <a:buChar char="•"/>
          </a:pPr>
          <a:r>
            <a:rPr lang="en-US" sz="1500" b="1" kern="1200" dirty="0">
              <a:solidFill>
                <a:srgbClr val="00B050"/>
              </a:solidFill>
            </a:rPr>
            <a:t>FIXED In PROD Environment On 2020-11-13</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a:t>
          </a:r>
        </a:p>
        <a:p>
          <a:pPr marL="0" lvl="0" indent="0" algn="ctr" defTabSz="977900">
            <a:lnSpc>
              <a:spcPct val="90000"/>
            </a:lnSpc>
            <a:spcBef>
              <a:spcPct val="0"/>
            </a:spcBef>
            <a:spcAft>
              <a:spcPct val="35000"/>
            </a:spcAft>
            <a:buNone/>
          </a:pPr>
          <a:r>
            <a:rPr lang="en-US" sz="2200" kern="1200" dirty="0"/>
            <a:t>1861408 </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p>
        <a:p>
          <a:pPr marL="0" lvl="0" indent="0" algn="ctr" defTabSz="977900">
            <a:lnSpc>
              <a:spcPct val="90000"/>
            </a:lnSpc>
            <a:spcBef>
              <a:spcPct val="0"/>
            </a:spcBef>
            <a:spcAft>
              <a:spcPct val="35000"/>
            </a:spcAft>
            <a:buNone/>
          </a:pPr>
          <a:r>
            <a:rPr lang="en-US" sz="2200" b="0" i="0" kern="1200" dirty="0"/>
            <a:t>1939988</a:t>
          </a:r>
          <a:endParaRPr lang="en-US" sz="2200" kern="1200" dirty="0"/>
        </a:p>
      </dsp:txBody>
      <dsp:txXfrm>
        <a:off x="65145" y="3149459"/>
        <a:ext cx="1204204" cy="1271670"/>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90D8D-8FBD-4FE6-8FFE-838E598671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E36EB2C-D1D3-4558-B840-B194592034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8FCB42-789F-4EC0-B033-FF09F9A30D74}"/>
              </a:ext>
            </a:extLst>
          </p:cNvPr>
          <p:cNvSpPr>
            <a:spLocks noGrp="1"/>
          </p:cNvSpPr>
          <p:nvPr>
            <p:ph type="dt" sz="half" idx="10"/>
          </p:nvPr>
        </p:nvSpPr>
        <p:spPr/>
        <p:txBody>
          <a:bodyPr/>
          <a:lstStyle/>
          <a:p>
            <a:fld id="{4348EDFA-157A-4C62-B4E0-F34FF244EA51}" type="datetimeFigureOut">
              <a:rPr lang="en-US" smtClean="0"/>
              <a:t>12/8/2020</a:t>
            </a:fld>
            <a:endParaRPr lang="en-US"/>
          </a:p>
        </p:txBody>
      </p:sp>
      <p:sp>
        <p:nvSpPr>
          <p:cNvPr id="5" name="Footer Placeholder 4">
            <a:extLst>
              <a:ext uri="{FF2B5EF4-FFF2-40B4-BE49-F238E27FC236}">
                <a16:creationId xmlns:a16="http://schemas.microsoft.com/office/drawing/2014/main" id="{6E8BFACE-A91E-4949-B392-F482955EFF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F77439-63B3-4905-AFD0-B6627E013FB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914238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9A6D-B97D-4123-95E3-E77EF023819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11911CC-A22B-491B-9500-6AC14AEF94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6AE47-A345-447A-85DC-1058DD24C085}"/>
              </a:ext>
            </a:extLst>
          </p:cNvPr>
          <p:cNvSpPr>
            <a:spLocks noGrp="1"/>
          </p:cNvSpPr>
          <p:nvPr>
            <p:ph type="dt" sz="half" idx="10"/>
          </p:nvPr>
        </p:nvSpPr>
        <p:spPr/>
        <p:txBody>
          <a:bodyPr/>
          <a:lstStyle/>
          <a:p>
            <a:fld id="{4348EDFA-157A-4C62-B4E0-F34FF244EA51}" type="datetimeFigureOut">
              <a:rPr lang="en-US" smtClean="0"/>
              <a:t>12/8/2020</a:t>
            </a:fld>
            <a:endParaRPr lang="en-US"/>
          </a:p>
        </p:txBody>
      </p:sp>
      <p:sp>
        <p:nvSpPr>
          <p:cNvPr id="5" name="Footer Placeholder 4">
            <a:extLst>
              <a:ext uri="{FF2B5EF4-FFF2-40B4-BE49-F238E27FC236}">
                <a16:creationId xmlns:a16="http://schemas.microsoft.com/office/drawing/2014/main" id="{631BC840-DE84-4887-8BE2-122C7AF15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15FD1D-B508-4D7A-A45A-25157060F68E}"/>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717744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C1E141-6033-4110-B32D-1F0F5F47DE1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BB7270-56D2-43A6-A699-BB15638D68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A9EA1E-31A1-40B8-9DE3-8F1912C8315E}"/>
              </a:ext>
            </a:extLst>
          </p:cNvPr>
          <p:cNvSpPr>
            <a:spLocks noGrp="1"/>
          </p:cNvSpPr>
          <p:nvPr>
            <p:ph type="dt" sz="half" idx="10"/>
          </p:nvPr>
        </p:nvSpPr>
        <p:spPr/>
        <p:txBody>
          <a:bodyPr/>
          <a:lstStyle/>
          <a:p>
            <a:fld id="{4348EDFA-157A-4C62-B4E0-F34FF244EA51}" type="datetimeFigureOut">
              <a:rPr lang="en-US" smtClean="0"/>
              <a:t>12/8/2020</a:t>
            </a:fld>
            <a:endParaRPr lang="en-US"/>
          </a:p>
        </p:txBody>
      </p:sp>
      <p:sp>
        <p:nvSpPr>
          <p:cNvPr id="5" name="Footer Placeholder 4">
            <a:extLst>
              <a:ext uri="{FF2B5EF4-FFF2-40B4-BE49-F238E27FC236}">
                <a16:creationId xmlns:a16="http://schemas.microsoft.com/office/drawing/2014/main" id="{2563C868-B307-44AF-BE80-8E26DDB937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E36A08-2236-47B7-85E3-5389B53E5198}"/>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388883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8E278-B531-47B6-826D-3F61181E19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3445F7-0FC8-4E1B-88F8-DC4535EF20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7C9342-4AB1-4D91-9C7D-DCC010A9B7CE}"/>
              </a:ext>
            </a:extLst>
          </p:cNvPr>
          <p:cNvSpPr>
            <a:spLocks noGrp="1"/>
          </p:cNvSpPr>
          <p:nvPr>
            <p:ph type="dt" sz="half" idx="10"/>
          </p:nvPr>
        </p:nvSpPr>
        <p:spPr/>
        <p:txBody>
          <a:bodyPr/>
          <a:lstStyle/>
          <a:p>
            <a:fld id="{4348EDFA-157A-4C62-B4E0-F34FF244EA51}" type="datetimeFigureOut">
              <a:rPr lang="en-US" smtClean="0"/>
              <a:t>12/8/2020</a:t>
            </a:fld>
            <a:endParaRPr lang="en-US"/>
          </a:p>
        </p:txBody>
      </p:sp>
      <p:sp>
        <p:nvSpPr>
          <p:cNvPr id="5" name="Footer Placeholder 4">
            <a:extLst>
              <a:ext uri="{FF2B5EF4-FFF2-40B4-BE49-F238E27FC236}">
                <a16:creationId xmlns:a16="http://schemas.microsoft.com/office/drawing/2014/main" id="{0377488E-3F4F-4C46-9DAF-67353B05B3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47B613-3E8A-42BF-80D0-477DE851D4A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765558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087C2-F686-4272-8D4F-D9C45C9959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5346613-3771-42C9-9519-402D5334FD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7F8205-9A8F-4567-8336-CABA6F9C0ADE}"/>
              </a:ext>
            </a:extLst>
          </p:cNvPr>
          <p:cNvSpPr>
            <a:spLocks noGrp="1"/>
          </p:cNvSpPr>
          <p:nvPr>
            <p:ph type="dt" sz="half" idx="10"/>
          </p:nvPr>
        </p:nvSpPr>
        <p:spPr/>
        <p:txBody>
          <a:bodyPr/>
          <a:lstStyle/>
          <a:p>
            <a:fld id="{4348EDFA-157A-4C62-B4E0-F34FF244EA51}" type="datetimeFigureOut">
              <a:rPr lang="en-US" smtClean="0"/>
              <a:t>12/8/2020</a:t>
            </a:fld>
            <a:endParaRPr lang="en-US"/>
          </a:p>
        </p:txBody>
      </p:sp>
      <p:sp>
        <p:nvSpPr>
          <p:cNvPr id="5" name="Footer Placeholder 4">
            <a:extLst>
              <a:ext uri="{FF2B5EF4-FFF2-40B4-BE49-F238E27FC236}">
                <a16:creationId xmlns:a16="http://schemas.microsoft.com/office/drawing/2014/main" id="{4653F917-4117-4CCD-B7C6-A5DB7EAE5A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8EA4FC-51FE-41A5-A487-653194F69B61}"/>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839341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57ACD-427C-456F-BD26-7D284F6C81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B1F0EB-A8F1-4454-91E3-871ED8B4178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97EE11-713E-4BE6-A241-FB201C4903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A9E0A4-2225-4ECF-ABEA-589029BAAB4E}"/>
              </a:ext>
            </a:extLst>
          </p:cNvPr>
          <p:cNvSpPr>
            <a:spLocks noGrp="1"/>
          </p:cNvSpPr>
          <p:nvPr>
            <p:ph type="dt" sz="half" idx="10"/>
          </p:nvPr>
        </p:nvSpPr>
        <p:spPr/>
        <p:txBody>
          <a:bodyPr/>
          <a:lstStyle/>
          <a:p>
            <a:fld id="{4348EDFA-157A-4C62-B4E0-F34FF244EA51}" type="datetimeFigureOut">
              <a:rPr lang="en-US" smtClean="0"/>
              <a:t>12/8/2020</a:t>
            </a:fld>
            <a:endParaRPr lang="en-US"/>
          </a:p>
        </p:txBody>
      </p:sp>
      <p:sp>
        <p:nvSpPr>
          <p:cNvPr id="6" name="Footer Placeholder 5">
            <a:extLst>
              <a:ext uri="{FF2B5EF4-FFF2-40B4-BE49-F238E27FC236}">
                <a16:creationId xmlns:a16="http://schemas.microsoft.com/office/drawing/2014/main" id="{552BC9C3-1D8C-4ACC-B408-C7DDB43C0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49993-CDD4-4B5A-9F9E-58FEBC0CDD01}"/>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2314653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E8632-DDD6-4248-B60B-27B6C5D6A5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565699-737A-4DAF-A6AB-4D63CF112B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DBAEFE-2FA3-4AB3-B746-7B4B7A1DC9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429B85-605A-495F-B69A-22E7E770C3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357F0E-87A5-4813-A9FF-6F94D5A427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90970-4D50-4637-8C0D-ECFA0211E259}"/>
              </a:ext>
            </a:extLst>
          </p:cNvPr>
          <p:cNvSpPr>
            <a:spLocks noGrp="1"/>
          </p:cNvSpPr>
          <p:nvPr>
            <p:ph type="dt" sz="half" idx="10"/>
          </p:nvPr>
        </p:nvSpPr>
        <p:spPr/>
        <p:txBody>
          <a:bodyPr/>
          <a:lstStyle/>
          <a:p>
            <a:fld id="{4348EDFA-157A-4C62-B4E0-F34FF244EA51}" type="datetimeFigureOut">
              <a:rPr lang="en-US" smtClean="0"/>
              <a:t>12/8/2020</a:t>
            </a:fld>
            <a:endParaRPr lang="en-US"/>
          </a:p>
        </p:txBody>
      </p:sp>
      <p:sp>
        <p:nvSpPr>
          <p:cNvPr id="8" name="Footer Placeholder 7">
            <a:extLst>
              <a:ext uri="{FF2B5EF4-FFF2-40B4-BE49-F238E27FC236}">
                <a16:creationId xmlns:a16="http://schemas.microsoft.com/office/drawing/2014/main" id="{83224A40-D649-4EE1-9B5F-7E859E983B1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18561D-A17E-40D1-B122-9DF760CDCC9A}"/>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457638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F510B-3D2B-4699-BDA6-D851397FCE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2C5668-53BB-465E-87F3-F6D00AC192E9}"/>
              </a:ext>
            </a:extLst>
          </p:cNvPr>
          <p:cNvSpPr>
            <a:spLocks noGrp="1"/>
          </p:cNvSpPr>
          <p:nvPr>
            <p:ph type="dt" sz="half" idx="10"/>
          </p:nvPr>
        </p:nvSpPr>
        <p:spPr/>
        <p:txBody>
          <a:bodyPr/>
          <a:lstStyle/>
          <a:p>
            <a:fld id="{4348EDFA-157A-4C62-B4E0-F34FF244EA51}" type="datetimeFigureOut">
              <a:rPr lang="en-US" smtClean="0"/>
              <a:t>12/8/2020</a:t>
            </a:fld>
            <a:endParaRPr lang="en-US"/>
          </a:p>
        </p:txBody>
      </p:sp>
      <p:sp>
        <p:nvSpPr>
          <p:cNvPr id="4" name="Footer Placeholder 3">
            <a:extLst>
              <a:ext uri="{FF2B5EF4-FFF2-40B4-BE49-F238E27FC236}">
                <a16:creationId xmlns:a16="http://schemas.microsoft.com/office/drawing/2014/main" id="{16B060AD-6E52-44A0-9D73-EBAF140F00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A2C38A1-1E59-456E-9CB0-7A2D4DDA2FBB}"/>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597159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63A2BC-B864-4D84-B013-17507F5134F8}"/>
              </a:ext>
            </a:extLst>
          </p:cNvPr>
          <p:cNvSpPr>
            <a:spLocks noGrp="1"/>
          </p:cNvSpPr>
          <p:nvPr>
            <p:ph type="dt" sz="half" idx="10"/>
          </p:nvPr>
        </p:nvSpPr>
        <p:spPr/>
        <p:txBody>
          <a:bodyPr/>
          <a:lstStyle/>
          <a:p>
            <a:fld id="{4348EDFA-157A-4C62-B4E0-F34FF244EA51}" type="datetimeFigureOut">
              <a:rPr lang="en-US" smtClean="0"/>
              <a:t>12/8/2020</a:t>
            </a:fld>
            <a:endParaRPr lang="en-US"/>
          </a:p>
        </p:txBody>
      </p:sp>
      <p:sp>
        <p:nvSpPr>
          <p:cNvPr id="3" name="Footer Placeholder 2">
            <a:extLst>
              <a:ext uri="{FF2B5EF4-FFF2-40B4-BE49-F238E27FC236}">
                <a16:creationId xmlns:a16="http://schemas.microsoft.com/office/drawing/2014/main" id="{73209CF7-B414-4537-8379-7808B88E284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BA2DC7-5093-4481-8A32-4693FF2282B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96891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DE8AF-8A2B-45DB-BCCA-E29DF2E8AE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A02BDE-72EF-46B2-A596-C13B7224A6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152B8CE-B06D-438D-A168-953A3C078E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7D0123-B2EE-4D98-884D-04F67A7F9B33}"/>
              </a:ext>
            </a:extLst>
          </p:cNvPr>
          <p:cNvSpPr>
            <a:spLocks noGrp="1"/>
          </p:cNvSpPr>
          <p:nvPr>
            <p:ph type="dt" sz="half" idx="10"/>
          </p:nvPr>
        </p:nvSpPr>
        <p:spPr/>
        <p:txBody>
          <a:bodyPr/>
          <a:lstStyle/>
          <a:p>
            <a:fld id="{4348EDFA-157A-4C62-B4E0-F34FF244EA51}" type="datetimeFigureOut">
              <a:rPr lang="en-US" smtClean="0"/>
              <a:t>12/8/2020</a:t>
            </a:fld>
            <a:endParaRPr lang="en-US"/>
          </a:p>
        </p:txBody>
      </p:sp>
      <p:sp>
        <p:nvSpPr>
          <p:cNvPr id="6" name="Footer Placeholder 5">
            <a:extLst>
              <a:ext uri="{FF2B5EF4-FFF2-40B4-BE49-F238E27FC236}">
                <a16:creationId xmlns:a16="http://schemas.microsoft.com/office/drawing/2014/main" id="{15C0FFC6-337D-420F-B5A4-07F1BD2A11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CF14DD-D996-49AC-BF25-FB64BA615282}"/>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326459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AA117-2B41-4728-ABD8-81B825F174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D1F2BC3-F9BB-4DEB-A17B-37E79C320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179E7A2-DF8B-4299-B06C-C9BDB2DD0A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BA4811-C8AD-4198-A057-BE30E1E0CF10}"/>
              </a:ext>
            </a:extLst>
          </p:cNvPr>
          <p:cNvSpPr>
            <a:spLocks noGrp="1"/>
          </p:cNvSpPr>
          <p:nvPr>
            <p:ph type="dt" sz="half" idx="10"/>
          </p:nvPr>
        </p:nvSpPr>
        <p:spPr/>
        <p:txBody>
          <a:bodyPr/>
          <a:lstStyle/>
          <a:p>
            <a:fld id="{4348EDFA-157A-4C62-B4E0-F34FF244EA51}" type="datetimeFigureOut">
              <a:rPr lang="en-US" smtClean="0"/>
              <a:t>12/8/2020</a:t>
            </a:fld>
            <a:endParaRPr lang="en-US"/>
          </a:p>
        </p:txBody>
      </p:sp>
      <p:sp>
        <p:nvSpPr>
          <p:cNvPr id="6" name="Footer Placeholder 5">
            <a:extLst>
              <a:ext uri="{FF2B5EF4-FFF2-40B4-BE49-F238E27FC236}">
                <a16:creationId xmlns:a16="http://schemas.microsoft.com/office/drawing/2014/main" id="{745E80FA-DE94-4BA3-B3AA-CD42F5C9B2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B75F64-9874-4A9B-B449-BF4D939A2209}"/>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2657603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B91C80-E3E3-45CC-9B53-2382CBD7C2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6C1AB68-DEFC-46AF-85D7-FDBC8E44E6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E5C500-2089-40BB-8B9A-135CCCA594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48EDFA-157A-4C62-B4E0-F34FF244EA51}" type="datetimeFigureOut">
              <a:rPr lang="en-US" smtClean="0"/>
              <a:t>12/8/2020</a:t>
            </a:fld>
            <a:endParaRPr lang="en-US"/>
          </a:p>
        </p:txBody>
      </p:sp>
      <p:sp>
        <p:nvSpPr>
          <p:cNvPr id="5" name="Footer Placeholder 4">
            <a:extLst>
              <a:ext uri="{FF2B5EF4-FFF2-40B4-BE49-F238E27FC236}">
                <a16:creationId xmlns:a16="http://schemas.microsoft.com/office/drawing/2014/main" id="{893E2A65-94B6-4CF4-9364-6D358E4F68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7D50073-C3D8-4EED-8D8F-B8C8A04405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11598E-CFFC-4211-B69E-8EE6F9BC220E}" type="slidenum">
              <a:rPr lang="en-US" smtClean="0"/>
              <a:t>‹#›</a:t>
            </a:fld>
            <a:endParaRPr lang="en-US"/>
          </a:p>
        </p:txBody>
      </p:sp>
    </p:spTree>
    <p:extLst>
      <p:ext uri="{BB962C8B-B14F-4D97-AF65-F5344CB8AC3E}">
        <p14:creationId xmlns:p14="http://schemas.microsoft.com/office/powerpoint/2010/main" val="3962549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6AFF7-5F39-4B98-B6B3-F29DFE3B780C}"/>
              </a:ext>
            </a:extLst>
          </p:cNvPr>
          <p:cNvSpPr>
            <a:spLocks noGrp="1"/>
          </p:cNvSpPr>
          <p:nvPr>
            <p:ph type="ctrTitle"/>
          </p:nvPr>
        </p:nvSpPr>
        <p:spPr/>
        <p:txBody>
          <a:bodyPr/>
          <a:lstStyle/>
          <a:p>
            <a:r>
              <a:rPr lang="en-US" dirty="0"/>
              <a:t>Water Quality Portal </a:t>
            </a:r>
            <a:br>
              <a:rPr lang="en-US" dirty="0"/>
            </a:br>
            <a:r>
              <a:rPr lang="en-US" dirty="0"/>
              <a:t>Open Tickets</a:t>
            </a:r>
          </a:p>
        </p:txBody>
      </p:sp>
      <p:sp>
        <p:nvSpPr>
          <p:cNvPr id="3" name="Subtitle 2">
            <a:extLst>
              <a:ext uri="{FF2B5EF4-FFF2-40B4-BE49-F238E27FC236}">
                <a16:creationId xmlns:a16="http://schemas.microsoft.com/office/drawing/2014/main" id="{D9F49CF1-0EC5-49E4-86FD-8BC8AEAC4A65}"/>
              </a:ext>
            </a:extLst>
          </p:cNvPr>
          <p:cNvSpPr>
            <a:spLocks noGrp="1"/>
          </p:cNvSpPr>
          <p:nvPr>
            <p:ph type="subTitle" idx="1"/>
          </p:nvPr>
        </p:nvSpPr>
        <p:spPr/>
        <p:txBody>
          <a:bodyPr/>
          <a:lstStyle/>
          <a:p>
            <a:r>
              <a:rPr lang="en-US" dirty="0"/>
              <a:t>Summary of User reported issues</a:t>
            </a:r>
          </a:p>
        </p:txBody>
      </p:sp>
    </p:spTree>
    <p:extLst>
      <p:ext uri="{BB962C8B-B14F-4D97-AF65-F5344CB8AC3E}">
        <p14:creationId xmlns:p14="http://schemas.microsoft.com/office/powerpoint/2010/main" val="1111775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3275813675"/>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2260939548"/>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61220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2656132375"/>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1163922250"/>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923864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1956382740"/>
              </p:ext>
            </p:extLst>
          </p:nvPr>
        </p:nvGraphicFramePr>
        <p:xfrm>
          <a:off x="838200" y="1524000"/>
          <a:ext cx="3419475" cy="46529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3230262269"/>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4564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3378356809"/>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2982425194"/>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887983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a:xfrm>
            <a:off x="838200" y="346075"/>
            <a:ext cx="10515600" cy="1325563"/>
          </a:xfrm>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673498230"/>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1939368865"/>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706974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42E90-D876-4715-A03C-82487B48719D}"/>
              </a:ext>
            </a:extLst>
          </p:cNvPr>
          <p:cNvSpPr txBox="1">
            <a:spLocks/>
          </p:cNvSpPr>
          <p:nvPr/>
        </p:nvSpPr>
        <p:spPr>
          <a:xfrm>
            <a:off x="838200" y="35877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Water Quality Portal Open Tickets</a:t>
            </a:r>
          </a:p>
        </p:txBody>
      </p:sp>
      <p:graphicFrame>
        <p:nvGraphicFramePr>
          <p:cNvPr id="3" name="Content Placeholder 6">
            <a:extLst>
              <a:ext uri="{FF2B5EF4-FFF2-40B4-BE49-F238E27FC236}">
                <a16:creationId xmlns:a16="http://schemas.microsoft.com/office/drawing/2014/main" id="{D2FB42FC-C1E1-47AA-8877-059C7C675659}"/>
              </a:ext>
            </a:extLst>
          </p:cNvPr>
          <p:cNvGraphicFramePr>
            <a:graphicFrameLocks/>
          </p:cNvGraphicFramePr>
          <p:nvPr>
            <p:extLst>
              <p:ext uri="{D42A27DB-BD31-4B8C-83A1-F6EECF244321}">
                <p14:modId xmlns:p14="http://schemas.microsoft.com/office/powerpoint/2010/main" val="2919322592"/>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7">
            <a:extLst>
              <a:ext uri="{FF2B5EF4-FFF2-40B4-BE49-F238E27FC236}">
                <a16:creationId xmlns:a16="http://schemas.microsoft.com/office/drawing/2014/main" id="{C9A97B9A-009B-452B-96D2-8A814821D284}"/>
              </a:ext>
            </a:extLst>
          </p:cNvPr>
          <p:cNvGraphicFramePr>
            <a:graphicFrameLocks/>
          </p:cNvGraphicFramePr>
          <p:nvPr>
            <p:extLst>
              <p:ext uri="{D42A27DB-BD31-4B8C-83A1-F6EECF244321}">
                <p14:modId xmlns:p14="http://schemas.microsoft.com/office/powerpoint/2010/main" val="636607121"/>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113361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42E90-D876-4715-A03C-82487B48719D}"/>
              </a:ext>
            </a:extLst>
          </p:cNvPr>
          <p:cNvSpPr txBox="1">
            <a:spLocks/>
          </p:cNvSpPr>
          <p:nvPr/>
        </p:nvSpPr>
        <p:spPr>
          <a:xfrm>
            <a:off x="838200" y="35877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Water Quality Portal Open Tickets</a:t>
            </a:r>
          </a:p>
        </p:txBody>
      </p:sp>
      <p:graphicFrame>
        <p:nvGraphicFramePr>
          <p:cNvPr id="3" name="Content Placeholder 6">
            <a:extLst>
              <a:ext uri="{FF2B5EF4-FFF2-40B4-BE49-F238E27FC236}">
                <a16:creationId xmlns:a16="http://schemas.microsoft.com/office/drawing/2014/main" id="{D2FB42FC-C1E1-47AA-8877-059C7C675659}"/>
              </a:ext>
            </a:extLst>
          </p:cNvPr>
          <p:cNvGraphicFramePr>
            <a:graphicFrameLocks/>
          </p:cNvGraphicFramePr>
          <p:nvPr>
            <p:extLst>
              <p:ext uri="{D42A27DB-BD31-4B8C-83A1-F6EECF244321}">
                <p14:modId xmlns:p14="http://schemas.microsoft.com/office/powerpoint/2010/main" val="1780847764"/>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7">
            <a:extLst>
              <a:ext uri="{FF2B5EF4-FFF2-40B4-BE49-F238E27FC236}">
                <a16:creationId xmlns:a16="http://schemas.microsoft.com/office/drawing/2014/main" id="{C9A97B9A-009B-452B-96D2-8A814821D284}"/>
              </a:ext>
            </a:extLst>
          </p:cNvPr>
          <p:cNvGraphicFramePr>
            <a:graphicFrameLocks/>
          </p:cNvGraphicFramePr>
          <p:nvPr>
            <p:extLst>
              <p:ext uri="{D42A27DB-BD31-4B8C-83A1-F6EECF244321}">
                <p14:modId xmlns:p14="http://schemas.microsoft.com/office/powerpoint/2010/main" val="4187180042"/>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637416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9AB5E307-67EA-45D0-AE8D-5D82B261429C}">
  <ds:schemaRefs>
    <ds:schemaRef ds:uri="ESRI.ArcGIS.Mapping.OfficeIntegration.PowerPointInfo"/>
  </ds:schemaRefs>
</ds:datastoreItem>
</file>

<file path=customXml/itemProps10.xml><?xml version="1.0" encoding="utf-8"?>
<ds:datastoreItem xmlns:ds="http://schemas.openxmlformats.org/officeDocument/2006/customXml" ds:itemID="{C03C60D1-E27F-48ED-A739-78FD44BE5406}">
  <ds:schemaRefs>
    <ds:schemaRef ds:uri="ESRI.ArcGIS.Mapping.OfficeIntegration.PowerPointInfo"/>
  </ds:schemaRefs>
</ds:datastoreItem>
</file>

<file path=customXml/itemProps11.xml><?xml version="1.0" encoding="utf-8"?>
<ds:datastoreItem xmlns:ds="http://schemas.openxmlformats.org/officeDocument/2006/customXml" ds:itemID="{68E0363F-2EC2-41F5-84A8-779A482D4581}">
  <ds:schemaRefs>
    <ds:schemaRef ds:uri="ESRI.ArcGIS.Mapping.OfficeIntegration.PowerPointInfo"/>
  </ds:schemaRefs>
</ds:datastoreItem>
</file>

<file path=customXml/itemProps2.xml><?xml version="1.0" encoding="utf-8"?>
<ds:datastoreItem xmlns:ds="http://schemas.openxmlformats.org/officeDocument/2006/customXml" ds:itemID="{ED18F45C-566D-4317-8C79-7B5D6A1D3EB9}">
  <ds:schemaRefs>
    <ds:schemaRef ds:uri="ESRI.ArcGIS.Mapping.OfficeIntegration.PowerPointInfo"/>
  </ds:schemaRefs>
</ds:datastoreItem>
</file>

<file path=customXml/itemProps3.xml><?xml version="1.0" encoding="utf-8"?>
<ds:datastoreItem xmlns:ds="http://schemas.openxmlformats.org/officeDocument/2006/customXml" ds:itemID="{B4E8DCC8-8E06-406A-BD67-2D9C4F26AF91}">
  <ds:schemaRefs>
    <ds:schemaRef ds:uri="ESRI.ArcGIS.Mapping.OfficeIntegration.PowerPointInfo"/>
  </ds:schemaRefs>
</ds:datastoreItem>
</file>

<file path=customXml/itemProps4.xml><?xml version="1.0" encoding="utf-8"?>
<ds:datastoreItem xmlns:ds="http://schemas.openxmlformats.org/officeDocument/2006/customXml" ds:itemID="{26B8210E-20D4-4685-8247-E397378A9494}">
  <ds:schemaRefs>
    <ds:schemaRef ds:uri="ESRI.ArcGIS.Mapping.OfficeIntegration.PowerPointInfo"/>
  </ds:schemaRefs>
</ds:datastoreItem>
</file>

<file path=customXml/itemProps5.xml><?xml version="1.0" encoding="utf-8"?>
<ds:datastoreItem xmlns:ds="http://schemas.openxmlformats.org/officeDocument/2006/customXml" ds:itemID="{D3A1207B-8143-4C2B-BF1A-EFB1E62A3FE3}">
  <ds:schemaRefs>
    <ds:schemaRef ds:uri="ESRI.ArcGIS.Mapping.OfficeIntegration.PowerPointInfo"/>
  </ds:schemaRefs>
</ds:datastoreItem>
</file>

<file path=customXml/itemProps6.xml><?xml version="1.0" encoding="utf-8"?>
<ds:datastoreItem xmlns:ds="http://schemas.openxmlformats.org/officeDocument/2006/customXml" ds:itemID="{D02A96E3-E6F8-43DE-BA38-FBEF97736C6F}">
  <ds:schemaRefs>
    <ds:schemaRef ds:uri="ESRI.ArcGIS.Mapping.OfficeIntegration.PowerPointInfo"/>
  </ds:schemaRefs>
</ds:datastoreItem>
</file>

<file path=customXml/itemProps7.xml><?xml version="1.0" encoding="utf-8"?>
<ds:datastoreItem xmlns:ds="http://schemas.openxmlformats.org/officeDocument/2006/customXml" ds:itemID="{90A9884B-540F-493C-94B2-14E3F61E7B16}">
  <ds:schemaRefs>
    <ds:schemaRef ds:uri="ESRI.ArcGIS.Mapping.OfficeIntegration.PowerPointInfo"/>
  </ds:schemaRefs>
</ds:datastoreItem>
</file>

<file path=customXml/itemProps8.xml><?xml version="1.0" encoding="utf-8"?>
<ds:datastoreItem xmlns:ds="http://schemas.openxmlformats.org/officeDocument/2006/customXml" ds:itemID="{0671234C-E3A8-442F-B669-76B9D63ABC46}">
  <ds:schemaRefs>
    <ds:schemaRef ds:uri="ESRI.ArcGIS.Mapping.OfficeIntegration.PowerPointInfo"/>
  </ds:schemaRefs>
</ds:datastoreItem>
</file>

<file path=customXml/itemProps9.xml><?xml version="1.0" encoding="utf-8"?>
<ds:datastoreItem xmlns:ds="http://schemas.openxmlformats.org/officeDocument/2006/customXml" ds:itemID="{E10DF2AB-B8A3-438B-9F6E-5E2560CD031B}">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829</TotalTime>
  <Words>1243</Words>
  <Application>Microsoft Office PowerPoint</Application>
  <PresentationFormat>Widescreen</PresentationFormat>
  <Paragraphs>130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Water Quality Portal  Open Tickets</vt:lpstr>
      <vt:lpstr>Water Quality Portal Open Tickets</vt:lpstr>
      <vt:lpstr>Water Quality Portal Open Tickets</vt:lpstr>
      <vt:lpstr>Water Quality Portal Open Tickets</vt:lpstr>
      <vt:lpstr>Water Quality Portal Open Tickets</vt:lpstr>
      <vt:lpstr>Water Quality Portal Open Tickets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Quality Portal  Open Tickets</dc:title>
  <dc:creator>Christian, Kevin</dc:creator>
  <cp:lastModifiedBy>Pamela Blasdell</cp:lastModifiedBy>
  <cp:revision>54</cp:revision>
  <dcterms:created xsi:type="dcterms:W3CDTF">2020-10-13T12:03:40Z</dcterms:created>
  <dcterms:modified xsi:type="dcterms:W3CDTF">2020-12-08T21:03:30Z</dcterms:modified>
</cp:coreProperties>
</file>