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3"/>
  </p:notesMasterIdLst>
  <p:handoutMasterIdLst>
    <p:handoutMasterId r:id="rId34"/>
  </p:handoutMasterIdLst>
  <p:sldIdLst>
    <p:sldId id="393" r:id="rId2"/>
    <p:sldId id="354" r:id="rId3"/>
    <p:sldId id="355" r:id="rId4"/>
    <p:sldId id="356" r:id="rId5"/>
    <p:sldId id="357" r:id="rId6"/>
    <p:sldId id="358" r:id="rId7"/>
    <p:sldId id="359" r:id="rId8"/>
    <p:sldId id="360" r:id="rId9"/>
    <p:sldId id="384" r:id="rId10"/>
    <p:sldId id="376" r:id="rId11"/>
    <p:sldId id="368" r:id="rId12"/>
    <p:sldId id="377" r:id="rId13"/>
    <p:sldId id="361" r:id="rId14"/>
    <p:sldId id="375" r:id="rId15"/>
    <p:sldId id="378" r:id="rId16"/>
    <p:sldId id="385" r:id="rId17"/>
    <p:sldId id="367" r:id="rId18"/>
    <p:sldId id="379" r:id="rId19"/>
    <p:sldId id="362" r:id="rId20"/>
    <p:sldId id="380" r:id="rId21"/>
    <p:sldId id="364" r:id="rId22"/>
    <p:sldId id="381" r:id="rId23"/>
    <p:sldId id="366" r:id="rId24"/>
    <p:sldId id="382" r:id="rId25"/>
    <p:sldId id="387" r:id="rId26"/>
    <p:sldId id="386" r:id="rId27"/>
    <p:sldId id="388" r:id="rId28"/>
    <p:sldId id="389" r:id="rId29"/>
    <p:sldId id="391" r:id="rId30"/>
    <p:sldId id="392" r:id="rId31"/>
    <p:sldId id="390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yan Jorgensen" initials="R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0" autoAdjust="0"/>
    <p:restoredTop sz="98605" autoAdjust="0"/>
  </p:normalViewPr>
  <p:slideViewPr>
    <p:cSldViewPr>
      <p:cViewPr>
        <p:scale>
          <a:sx n="100" d="100"/>
          <a:sy n="100" d="100"/>
        </p:scale>
        <p:origin x="-109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73399-16D0-4796-84FC-EF0F768D566A}" type="datetimeFigureOut">
              <a:rPr lang="en-US" smtClean="0"/>
              <a:pPr/>
              <a:t>8/13/2013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EAE0FD-09FC-4B28-B170-1EF152BBC7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948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4DC9A8-289E-4DF7-9C7A-5C4755760F0B}" type="datetimeFigureOut">
              <a:rPr lang="en-US" smtClean="0"/>
              <a:pPr/>
              <a:t>8/13/2013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211D10-96B2-4BBE-94D5-E26A7F2DAA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43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D203794-C3B1-45CC-9CC7-DE6C214B5EE6}" type="datetimeFigureOut">
              <a:rPr lang="en-US" smtClean="0"/>
              <a:pPr/>
              <a:t>8/13/2013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5D93419-AB0B-4275-BDCA-DAF56B2292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03794-C3B1-45CC-9CC7-DE6C214B5EE6}" type="datetimeFigureOut">
              <a:rPr lang="en-US" smtClean="0"/>
              <a:pPr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93419-AB0B-4275-BDCA-DAF56B2292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03794-C3B1-45CC-9CC7-DE6C214B5EE6}" type="datetimeFigureOut">
              <a:rPr lang="en-US" smtClean="0"/>
              <a:pPr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93419-AB0B-4275-BDCA-DAF56B2292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03794-C3B1-45CC-9CC7-DE6C214B5EE6}" type="datetimeFigureOut">
              <a:rPr lang="en-US" smtClean="0"/>
              <a:pPr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93419-AB0B-4275-BDCA-DAF56B2292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03794-C3B1-45CC-9CC7-DE6C214B5EE6}" type="datetimeFigureOut">
              <a:rPr lang="en-US" smtClean="0"/>
              <a:pPr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93419-AB0B-4275-BDCA-DAF56B2292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03794-C3B1-45CC-9CC7-DE6C214B5EE6}" type="datetimeFigureOut">
              <a:rPr lang="en-US" smtClean="0"/>
              <a:pPr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93419-AB0B-4275-BDCA-DAF56B2292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03794-C3B1-45CC-9CC7-DE6C214B5EE6}" type="datetimeFigureOut">
              <a:rPr lang="en-US" smtClean="0"/>
              <a:pPr/>
              <a:t>8/13/2013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93419-AB0B-4275-BDCA-DAF56B2292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03794-C3B1-45CC-9CC7-DE6C214B5EE6}" type="datetimeFigureOut">
              <a:rPr lang="en-US" smtClean="0"/>
              <a:pPr/>
              <a:t>8/13/2013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93419-AB0B-4275-BDCA-DAF56B2292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203794-C3B1-45CC-9CC7-DE6C214B5EE6}" type="datetimeFigureOut">
              <a:rPr lang="en-US" smtClean="0"/>
              <a:pPr/>
              <a:t>8/13/2013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93419-AB0B-4275-BDCA-DAF56B2292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D203794-C3B1-45CC-9CC7-DE6C214B5EE6}" type="datetimeFigureOut">
              <a:rPr lang="en-US" smtClean="0"/>
              <a:pPr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D93419-AB0B-4275-BDCA-DAF56B2292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D203794-C3B1-45CC-9CC7-DE6C214B5EE6}" type="datetimeFigureOut">
              <a:rPr lang="en-US" smtClean="0"/>
              <a:pPr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5D93419-AB0B-4275-BDCA-DAF56B2292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D203794-C3B1-45CC-9CC7-DE6C214B5EE6}" type="datetimeFigureOut">
              <a:rPr lang="en-US" smtClean="0"/>
              <a:pPr/>
              <a:t>8/13/2013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5D93419-AB0B-4275-BDCA-DAF56B2292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229600" cy="3505200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Biological Data in WQX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98686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Population Census Examples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987142"/>
              </p:ext>
            </p:extLst>
          </p:nvPr>
        </p:nvGraphicFramePr>
        <p:xfrm>
          <a:off x="533400" y="1447800"/>
          <a:ext cx="7848600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09800"/>
                <a:gridCol w="2971800"/>
                <a:gridCol w="2667000"/>
              </a:tblGrid>
              <a:tr h="370840"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1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2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Biological Intent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Population Census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Population Census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Taxonomic Name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Salmo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trutta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Moxostoma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erythrurum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Characteristic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Count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Sample Weight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Value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231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9728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Unit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count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Value Type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Actual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Actual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532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“Species Density” (new)</a:t>
            </a:r>
          </a:p>
          <a:p>
            <a:pPr lvl="1"/>
            <a:r>
              <a:rPr lang="en-US" dirty="0" smtClean="0"/>
              <a:t>for </a:t>
            </a:r>
            <a:r>
              <a:rPr lang="en-US" dirty="0"/>
              <a:t>providing the </a:t>
            </a:r>
            <a:r>
              <a:rPr lang="en-US" dirty="0" smtClean="0"/>
              <a:t>“Density“ or “Relative Density” </a:t>
            </a:r>
            <a:r>
              <a:rPr lang="en-US" dirty="0"/>
              <a:t>of a particular species found in a </a:t>
            </a:r>
            <a:r>
              <a:rPr lang="en-US" dirty="0" smtClean="0"/>
              <a:t>sample.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Biological Intent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89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Species Density Examples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429211"/>
              </p:ext>
            </p:extLst>
          </p:nvPr>
        </p:nvGraphicFramePr>
        <p:xfrm>
          <a:off x="533400" y="1447800"/>
          <a:ext cx="7848600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09800"/>
                <a:gridCol w="2971800"/>
                <a:gridCol w="2667000"/>
              </a:tblGrid>
              <a:tr h="370840"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1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2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Biological Intent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Species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Density</a:t>
                      </a:r>
                      <a:endParaRPr 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Species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Density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Taxonomic Name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Cheumatopsyche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Anabaena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Characteristic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Relative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Density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Density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Value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43.7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20.9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Unit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%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#/l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Value Type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Calculated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Actual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188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“Frequency Class”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for </a:t>
            </a:r>
            <a:r>
              <a:rPr lang="en-US" dirty="0"/>
              <a:t>providing the "Count" of a particular species that fall within a particular frequency class.  </a:t>
            </a:r>
            <a:endParaRPr lang="en-US" dirty="0" smtClean="0"/>
          </a:p>
          <a:p>
            <a:pPr lvl="1">
              <a:spcAft>
                <a:spcPts val="1200"/>
              </a:spcAft>
            </a:pPr>
            <a:r>
              <a:rPr lang="en-US" dirty="0" smtClean="0"/>
              <a:t>A </a:t>
            </a:r>
            <a:r>
              <a:rPr lang="en-US" dirty="0"/>
              <a:t>frequency class is defined with one or more Frequency Class Descriptors and, in some cases, a Lower and Upper Bound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Biological Intent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83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Types </a:t>
            </a:r>
            <a:r>
              <a:rPr lang="en-US" sz="3200" dirty="0"/>
              <a:t>of Frequency Class Descriptors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4710755"/>
              </p:ext>
            </p:extLst>
          </p:nvPr>
        </p:nvGraphicFramePr>
        <p:xfrm>
          <a:off x="609600" y="1295400"/>
          <a:ext cx="6096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effectLst/>
                          <a:latin typeface="Times New Roman"/>
                          <a:ea typeface="Times New Roman"/>
                        </a:rPr>
                        <a:t>Biological Abnormality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</a:rPr>
                        <a:t>Lifestage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</a:rPr>
                        <a:t>Measured Characteristic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</a:rPr>
                        <a:t>Sex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Deformities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Adult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Age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Female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Emaciated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Budded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Diameter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Hermaphrodite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Eroded Fins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Egg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Girth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Indeterminate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Fungus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Gravid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Height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Male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Hybrid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Juvenile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Length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Lesions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Larva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Length, Fork (Fish)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Other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Nymph.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Temperature, Tissue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Parasites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Pupa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Weight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1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Total Abnormalities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Seedling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Width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Tumors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Subadult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556260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You can combine descriptors, if needed, to define a frequency class.  </a:t>
            </a:r>
            <a:r>
              <a:rPr lang="en-US" dirty="0" smtClean="0"/>
              <a:t>     	For </a:t>
            </a:r>
            <a:r>
              <a:rPr lang="en-US" dirty="0"/>
              <a:t>example: Adult Male, Adult Female, etc.</a:t>
            </a:r>
          </a:p>
        </p:txBody>
      </p:sp>
    </p:spTree>
    <p:extLst>
      <p:ext uri="{BB962C8B-B14F-4D97-AF65-F5344CB8AC3E}">
        <p14:creationId xmlns:p14="http://schemas.microsoft.com/office/powerpoint/2010/main" val="354057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Frequency Class Examples</a:t>
            </a:r>
            <a:br>
              <a:rPr lang="en-US" dirty="0" smtClean="0"/>
            </a:br>
            <a:r>
              <a:rPr lang="en-US" sz="2400" dirty="0" smtClean="0"/>
              <a:t>Measured Characteristics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60504"/>
              </p:ext>
            </p:extLst>
          </p:nvPr>
        </p:nvGraphicFramePr>
        <p:xfrm>
          <a:off x="228601" y="1447800"/>
          <a:ext cx="8686798" cy="445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62199"/>
                <a:gridCol w="2057400"/>
                <a:gridCol w="2133600"/>
                <a:gridCol w="2133599"/>
              </a:tblGrid>
              <a:tr h="370840"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1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2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3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Biological Intent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Frequency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Class</a:t>
                      </a:r>
                      <a:endParaRPr 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Frequency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Class</a:t>
                      </a:r>
                      <a:endParaRPr 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Frequency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Class</a:t>
                      </a:r>
                      <a:endParaRPr 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Taxonomic Name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Catostomus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commersoni</a:t>
                      </a:r>
                      <a:endParaRPr 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Catostomus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commersoni</a:t>
                      </a:r>
                      <a:endParaRPr 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Catostomus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commersoni</a:t>
                      </a:r>
                      <a:endParaRPr 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Characteristic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Count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Count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Count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Value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Unit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count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count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count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Value Type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Actual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Actual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Actual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Frequency Class Descriptor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Length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Length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Length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Frequency Class Descriptor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Frequency Class Lower Bound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Frequency Class Upper Bound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Frequency Class Unit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cm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cm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cm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587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Frequency Class </a:t>
            </a:r>
            <a:r>
              <a:rPr lang="en-US" dirty="0" smtClean="0"/>
              <a:t>Examples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 smtClean="0"/>
              <a:t>Life Stage &amp; Sex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840061"/>
              </p:ext>
            </p:extLst>
          </p:nvPr>
        </p:nvGraphicFramePr>
        <p:xfrm>
          <a:off x="533400" y="1447800"/>
          <a:ext cx="7848600" cy="445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14600"/>
                <a:gridCol w="2667000"/>
                <a:gridCol w="2667000"/>
              </a:tblGrid>
              <a:tr h="370840"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1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2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Biological Intent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Frequency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Class</a:t>
                      </a:r>
                      <a:endParaRPr 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Frequency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Class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Taxonomic Name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Catostomus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commersoni</a:t>
                      </a:r>
                      <a:endParaRPr 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Notemigonus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crysoleucas</a:t>
                      </a:r>
                      <a:endParaRPr 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Characteristic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Count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Count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Value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Unit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count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count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Value Type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Actual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Actual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Frequency Class Descriptor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Adult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Adult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Frequency Class Descriptor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Male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Female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Frequency Class Lower Bound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Frequency Class Upper Bound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Frequency Class Unit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169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“Group Summary”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For </a:t>
            </a:r>
            <a:r>
              <a:rPr lang="en-US" dirty="0"/>
              <a:t>providing summary information about a particular species that was collected.  </a:t>
            </a:r>
            <a:endParaRPr lang="en-US" dirty="0" smtClean="0"/>
          </a:p>
          <a:p>
            <a:pPr lvl="1">
              <a:spcAft>
                <a:spcPts val="1200"/>
              </a:spcAft>
            </a:pPr>
            <a:r>
              <a:rPr lang="en-US" dirty="0" smtClean="0"/>
              <a:t>Generally </a:t>
            </a:r>
            <a:r>
              <a:rPr lang="en-US" dirty="0"/>
              <a:t>a Statistical Base Code is provided (e.g. Maximum, Minimum, Mean).  </a:t>
            </a:r>
            <a:endParaRPr lang="en-US" dirty="0" smtClean="0"/>
          </a:p>
          <a:p>
            <a:pPr lvl="1">
              <a:spcAft>
                <a:spcPts val="1200"/>
              </a:spcAft>
            </a:pPr>
            <a:r>
              <a:rPr lang="en-US" dirty="0" smtClean="0"/>
              <a:t>Also</a:t>
            </a:r>
            <a:r>
              <a:rPr lang="en-US" dirty="0"/>
              <a:t>, a Group Summary Count (or Weight) must be provided</a:t>
            </a:r>
            <a:r>
              <a:rPr lang="en-US" dirty="0" smtClean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Biological </a:t>
            </a:r>
            <a:r>
              <a:rPr lang="en-US" dirty="0" smtClean="0"/>
              <a:t>Intent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24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Group Summary Examples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99047"/>
              </p:ext>
            </p:extLst>
          </p:nvPr>
        </p:nvGraphicFramePr>
        <p:xfrm>
          <a:off x="533400" y="1447800"/>
          <a:ext cx="7848600" cy="370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1800"/>
                <a:gridCol w="2438400"/>
                <a:gridCol w="2438400"/>
              </a:tblGrid>
              <a:tr h="370840"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1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2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Biological Intent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Group Summary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Group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Summary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Taxonomic Name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Catostomus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commersoni</a:t>
                      </a:r>
                      <a:endParaRPr 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Notemigonus</a:t>
                      </a: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crysoleucas</a:t>
                      </a:r>
                      <a:endParaRPr lang="en-US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Statistical</a:t>
                      </a:r>
                      <a:r>
                        <a:rPr kumimoji="0" lang="en-US" sz="1200" b="0" i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Base Code</a:t>
                      </a:r>
                      <a:endParaRPr kumimoji="0" lang="en-US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Mean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Maximum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Characteristic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Weight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Length,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Fork (Fish)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Value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7.9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1.3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Unit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g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cm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Value Type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Actual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Actual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Group</a:t>
                      </a:r>
                      <a:r>
                        <a:rPr kumimoji="0" lang="en-US" sz="1200" b="0" i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Summary Count/Weight</a:t>
                      </a:r>
                      <a:endParaRPr kumimoji="0" lang="en-US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178.5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Group</a:t>
                      </a:r>
                      <a:r>
                        <a:rPr kumimoji="0" lang="en-US" sz="1200" b="0" i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Summary Count/Weight Unit</a:t>
                      </a:r>
                      <a:endParaRPr kumimoji="0" lang="en-US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count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807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“Individual”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For </a:t>
            </a:r>
            <a:r>
              <a:rPr lang="en-US" dirty="0"/>
              <a:t>reporting measurements </a:t>
            </a:r>
            <a:r>
              <a:rPr lang="en-US" dirty="0" smtClean="0"/>
              <a:t>from </a:t>
            </a:r>
            <a:r>
              <a:rPr lang="en-US" dirty="0"/>
              <a:t>a single </a:t>
            </a:r>
            <a:r>
              <a:rPr lang="en-US" dirty="0" smtClean="0"/>
              <a:t>individual.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A </a:t>
            </a:r>
            <a:r>
              <a:rPr lang="en-US" dirty="0"/>
              <a:t>Biological Individual ID (e.g. #1, #2, …) is provided with each Result to identify which </a:t>
            </a:r>
            <a:r>
              <a:rPr lang="en-US" dirty="0" smtClean="0"/>
              <a:t>individual.</a:t>
            </a:r>
          </a:p>
          <a:p>
            <a:pPr lvl="2">
              <a:spcAft>
                <a:spcPts val="1200"/>
              </a:spcAft>
            </a:pPr>
            <a:r>
              <a:rPr lang="en-US" dirty="0" smtClean="0"/>
              <a:t>That way a suite of measurements (e.g. length, weight, girth) can be linked to each specific individual in the group.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Biological </a:t>
            </a:r>
            <a:r>
              <a:rPr lang="en-US" dirty="0" smtClean="0"/>
              <a:t>Intent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67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There are three </a:t>
            </a:r>
            <a:r>
              <a:rPr lang="en-US" dirty="0" smtClean="0"/>
              <a:t>entities (i.e. types </a:t>
            </a:r>
            <a:r>
              <a:rPr lang="en-US" dirty="0"/>
              <a:t>of </a:t>
            </a:r>
            <a:r>
              <a:rPr lang="en-US" dirty="0" smtClean="0"/>
              <a:t>records) that </a:t>
            </a:r>
            <a:r>
              <a:rPr lang="en-US" dirty="0"/>
              <a:t>can hold biological data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lvl="1"/>
            <a:r>
              <a:rPr lang="en-US" b="1" dirty="0" smtClean="0"/>
              <a:t>Results: </a:t>
            </a:r>
          </a:p>
          <a:p>
            <a:pPr lvl="2"/>
            <a:r>
              <a:rPr lang="en-US" dirty="0" smtClean="0"/>
              <a:t>The measurements, counts, or lab results relating to a particular species</a:t>
            </a:r>
          </a:p>
          <a:p>
            <a:pPr marL="630936" lvl="2" indent="0">
              <a:buNone/>
            </a:pPr>
            <a:endParaRPr lang="en-US" dirty="0" smtClean="0"/>
          </a:p>
          <a:p>
            <a:pPr lvl="1"/>
            <a:r>
              <a:rPr lang="en-US" b="1" dirty="0" smtClean="0"/>
              <a:t>Metrics:</a:t>
            </a:r>
          </a:p>
          <a:p>
            <a:pPr lvl="2"/>
            <a:r>
              <a:rPr lang="en-US" dirty="0" smtClean="0"/>
              <a:t>The individual values and scores that make up a biological </a:t>
            </a:r>
            <a:r>
              <a:rPr lang="en-US" dirty="0" smtClean="0"/>
              <a:t>assessment (for a specific monitoring location)</a:t>
            </a:r>
            <a:endParaRPr lang="en-US" dirty="0" smtClean="0"/>
          </a:p>
          <a:p>
            <a:pPr marL="630936" lvl="2" indent="0">
              <a:buNone/>
            </a:pPr>
            <a:endParaRPr lang="en-US" dirty="0"/>
          </a:p>
          <a:p>
            <a:pPr lvl="1"/>
            <a:r>
              <a:rPr lang="en-US" b="1" dirty="0" smtClean="0"/>
              <a:t>Indexes:</a:t>
            </a:r>
          </a:p>
          <a:p>
            <a:pPr lvl="2"/>
            <a:r>
              <a:rPr lang="en-US" dirty="0" smtClean="0"/>
              <a:t>The overall biological assessment </a:t>
            </a:r>
            <a:r>
              <a:rPr lang="en-US" dirty="0"/>
              <a:t>score (for a specific monitoring location)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Biological Data in WQX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0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“Individual” - Examples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939789"/>
              </p:ext>
            </p:extLst>
          </p:nvPr>
        </p:nvGraphicFramePr>
        <p:xfrm>
          <a:off x="533400" y="1447800"/>
          <a:ext cx="78486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1800"/>
                <a:gridCol w="2438400"/>
                <a:gridCol w="2438400"/>
              </a:tblGrid>
              <a:tr h="370840"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1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2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Biological Intent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Individual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Individual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Biological Individual ID</a:t>
                      </a:r>
                      <a:endParaRPr kumimoji="0" lang="en-US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Taxonomic Name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2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Micropterus</a:t>
                      </a:r>
                      <a:r>
                        <a:rPr kumimoji="0"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salmoides</a:t>
                      </a:r>
                      <a:endParaRPr kumimoji="0" lang="en-US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2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Micropterus</a:t>
                      </a:r>
                      <a:r>
                        <a:rPr kumimoji="0"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salmoides</a:t>
                      </a:r>
                      <a:endParaRPr kumimoji="0" lang="en-US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Characteristic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Length, Fork (Fish)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Length, Fork (Fish)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Value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4.7</a:t>
                      </a:r>
                      <a:endParaRPr kumimoji="0" lang="en-US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2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3.2</a:t>
                      </a:r>
                      <a:endParaRPr kumimoji="0" lang="en-US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Unit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cm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Value Type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Actual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Actual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31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“Tissue”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For </a:t>
            </a:r>
            <a:r>
              <a:rPr lang="en-US" dirty="0"/>
              <a:t>reporting lab results on a tissue sample</a:t>
            </a:r>
            <a:r>
              <a:rPr lang="en-US" dirty="0" smtClean="0"/>
              <a:t>.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“Sample </a:t>
            </a:r>
            <a:r>
              <a:rPr lang="en-US" dirty="0"/>
              <a:t>Tissue </a:t>
            </a:r>
            <a:r>
              <a:rPr lang="en-US" dirty="0" smtClean="0"/>
              <a:t>Anatomy Name” must be provided to identify the body part from which the tissue sample was taken.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Biological </a:t>
            </a:r>
            <a:r>
              <a:rPr lang="en-US" dirty="0" smtClean="0"/>
              <a:t>Intent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81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Tissue Examples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250717"/>
              </p:ext>
            </p:extLst>
          </p:nvPr>
        </p:nvGraphicFramePr>
        <p:xfrm>
          <a:off x="533400" y="1447800"/>
          <a:ext cx="7848600" cy="4876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1800"/>
                <a:gridCol w="2438400"/>
                <a:gridCol w="2438400"/>
              </a:tblGrid>
              <a:tr h="304800"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1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2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Biological Intent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Tissue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Tissue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Biological Individual ID</a:t>
                      </a:r>
                      <a:endParaRPr kumimoji="0" lang="en-US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Sample Tissue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Anatomy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Muscle/Muscle Tissue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Fish Fillet, </a:t>
                      </a:r>
                      <a:r>
                        <a:rPr kumimoji="0" lang="en-US" sz="11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Homog</a:t>
                      </a:r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Skin On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Taxonomic Name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Selar</a:t>
                      </a:r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1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crumenophthalmus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Micropterus</a:t>
                      </a:r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1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salmoides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Characteristic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Arsenic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2,4-Dinitrotoluene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Sample Fraction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Value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2500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Unit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ug</a:t>
                      </a:r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/kg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Value Type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Actual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Actual</a:t>
                      </a: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Detection Condition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 Detected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Detection/Quantitation Limit Type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Method Detection Level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Detection/Quantitation Limit Value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111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Detection/Quantitation Limit Unit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ug</a:t>
                      </a:r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/kg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Analytical Method ID</a:t>
                      </a:r>
                      <a:endParaRPr kumimoji="0" lang="en-US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ICP</a:t>
                      </a:r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-AES SOLIDS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1625(T)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Analytical Method Context</a:t>
                      </a:r>
                      <a:endParaRPr kumimoji="0" lang="en-US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HI301H_WQX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USEPA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429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“Toxicity”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For </a:t>
            </a:r>
            <a:r>
              <a:rPr lang="en-US" dirty="0"/>
              <a:t>reporting the results of toxicity testing on a species.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Biological </a:t>
            </a:r>
            <a:r>
              <a:rPr lang="en-US" dirty="0" smtClean="0"/>
              <a:t>Intent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69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Toxicity (examples)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209739"/>
              </p:ext>
            </p:extLst>
          </p:nvPr>
        </p:nvGraphicFramePr>
        <p:xfrm>
          <a:off x="533400" y="1447800"/>
          <a:ext cx="7848600" cy="3337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1800"/>
                <a:gridCol w="2438400"/>
                <a:gridCol w="2438400"/>
              </a:tblGrid>
              <a:tr h="370840"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1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2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Biological Intent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Toxicity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Toxicity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Taxonomic Name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Pimephales</a:t>
                      </a:r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1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promelas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Ceriodaphnia</a:t>
                      </a:r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1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dubia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Characteristic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Survival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Reproduction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Value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38.5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Result Unit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count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Value Type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Calculated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Calculated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Analytical Method ID</a:t>
                      </a:r>
                      <a:endParaRPr kumimoji="0" lang="en-US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1000.0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1002.0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en-US" sz="12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Analytical Method Context</a:t>
                      </a:r>
                      <a:endParaRPr kumimoji="0" lang="en-US" sz="1200" b="0" i="0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USEPA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USEPA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428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A Metric must </a:t>
            </a:r>
            <a:r>
              <a:rPr lang="en-US" dirty="0"/>
              <a:t>be </a:t>
            </a:r>
            <a:r>
              <a:rPr lang="en-US" dirty="0" smtClean="0"/>
              <a:t>linked to </a:t>
            </a:r>
            <a:r>
              <a:rPr lang="en-US" dirty="0"/>
              <a:t>an </a:t>
            </a:r>
            <a:r>
              <a:rPr lang="en-US" dirty="0" smtClean="0"/>
              <a:t>Activity.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The Activity can be the same one that was used for the Biological Results, or it can be a new one (with its own Activity ID)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Metric may be linked to an </a:t>
            </a:r>
            <a:r>
              <a:rPr lang="en-US" dirty="0" smtClean="0"/>
              <a:t>Index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If you are using a product like WQX Web, this means your Indexes must be loaded before your Metrics</a:t>
            </a:r>
            <a:endParaRPr lang="en-US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A Metric has a “Score” (which is required) and a “Value” (which is optional).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07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Each Metric has a “</a:t>
            </a:r>
            <a:r>
              <a:rPr lang="en-US" dirty="0"/>
              <a:t>Metric </a:t>
            </a:r>
            <a:r>
              <a:rPr lang="en-US" dirty="0" smtClean="0"/>
              <a:t>Type” which identifies </a:t>
            </a:r>
            <a:r>
              <a:rPr lang="en-US" u="sng" dirty="0" smtClean="0"/>
              <a:t>what</a:t>
            </a:r>
            <a:r>
              <a:rPr lang="en-US" dirty="0" smtClean="0"/>
              <a:t> </a:t>
            </a:r>
            <a:r>
              <a:rPr lang="en-US" dirty="0"/>
              <a:t>is being </a:t>
            </a:r>
            <a:r>
              <a:rPr lang="en-US" dirty="0" smtClean="0"/>
              <a:t>measured/scored.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"</a:t>
            </a:r>
            <a:r>
              <a:rPr lang="en-US" dirty="0"/>
              <a:t>Metric Type" is </a:t>
            </a:r>
            <a:r>
              <a:rPr lang="en-US" dirty="0" smtClean="0"/>
              <a:t>equivalent to a “Characteristic</a:t>
            </a:r>
            <a:r>
              <a:rPr lang="en-US" dirty="0"/>
              <a:t>" </a:t>
            </a:r>
            <a:r>
              <a:rPr lang="en-US" dirty="0" smtClean="0"/>
              <a:t>on a Result.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 smtClean="0"/>
              <a:t>A </a:t>
            </a:r>
            <a:r>
              <a:rPr lang="en-US" dirty="0"/>
              <a:t>Metric Type has </a:t>
            </a:r>
            <a:r>
              <a:rPr lang="en-US" dirty="0" smtClean="0"/>
              <a:t>an </a:t>
            </a:r>
            <a:r>
              <a:rPr lang="en-US" dirty="0"/>
              <a:t>ID and a Context to </a:t>
            </a:r>
            <a:r>
              <a:rPr lang="en-US" dirty="0" smtClean="0"/>
              <a:t>uniquely identify </a:t>
            </a:r>
            <a:r>
              <a:rPr lang="en-US" dirty="0"/>
              <a:t>it</a:t>
            </a:r>
            <a:r>
              <a:rPr lang="en-US" dirty="0" smtClean="0"/>
              <a:t>.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If the Context is the same as the Organization ID (for your file) then the Metric Type ID can be any value that your organization chooses to create.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Otherwise…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Metric 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6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176529"/>
            <a:ext cx="8305800" cy="576071"/>
          </a:xfrm>
        </p:spPr>
        <p:txBody>
          <a:bodyPr>
            <a:normAutofit fontScale="55000" lnSpcReduction="20000"/>
          </a:bodyPr>
          <a:lstStyle/>
          <a:p>
            <a:pPr marL="109728" indent="0">
              <a:spcAft>
                <a:spcPts val="1200"/>
              </a:spcAft>
              <a:buNone/>
            </a:pPr>
            <a:r>
              <a:rPr lang="en-US" dirty="0" smtClean="0"/>
              <a:t>There </a:t>
            </a:r>
            <a:r>
              <a:rPr lang="en-US" dirty="0"/>
              <a:t>are a small set of Metric Types that are </a:t>
            </a:r>
            <a:r>
              <a:rPr lang="en-US" dirty="0" smtClean="0"/>
              <a:t>provided under the “</a:t>
            </a:r>
            <a:r>
              <a:rPr lang="en-US" dirty="0" err="1" smtClean="0"/>
              <a:t>USEPA</a:t>
            </a:r>
            <a:r>
              <a:rPr lang="en-US" dirty="0" smtClean="0"/>
              <a:t>” Context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Metric Type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776728"/>
              </p:ext>
            </p:extLst>
          </p:nvPr>
        </p:nvGraphicFramePr>
        <p:xfrm>
          <a:off x="609600" y="1600200"/>
          <a:ext cx="3886200" cy="4791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100"/>
                <a:gridCol w="1943100"/>
              </a:tblGrid>
              <a:tr h="184449"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ID</a:t>
                      </a:r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Context</a:t>
                      </a:r>
                      <a:endParaRPr lang="en-US" sz="1050" dirty="0"/>
                    </a:p>
                  </a:txBody>
                  <a:tcPr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Burrower Taxa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</a:p>
                  </a:txBody>
                  <a:tcPr marL="9525" marR="9525" marT="9525" marB="0" anchor="ctr"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Chironomid Taxa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</a:p>
                  </a:txBody>
                  <a:tcPr marL="9525" marR="9525" marT="9525" marB="0" anchor="ctr"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Clinger Taxa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</a:p>
                  </a:txBody>
                  <a:tcPr marL="9525" marR="9525" marT="9525" marB="0" anchor="ctr"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Ephemeroptera Taxa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</a:p>
                  </a:txBody>
                  <a:tcPr marL="9525" marR="9525" marT="9525" marB="0" anchor="ctr"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EPT Individuals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</a:p>
                  </a:txBody>
                  <a:tcPr marL="9525" marR="9525" marT="9525" marB="0" anchor="ctr"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EPT Taxa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</a:p>
                  </a:txBody>
                  <a:tcPr marL="9525" marR="9525" marT="9525" marB="0" anchor="ctr"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Individuals in top 3 taxa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</a:p>
                  </a:txBody>
                  <a:tcPr marL="9525" marR="9525" marT="9525" marB="0" anchor="ctr"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Individuals in top 5 taxa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</a:p>
                  </a:txBody>
                  <a:tcPr marL="9525" marR="9525" marT="9525" marB="0" anchor="ctr"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Non-Insect Individuals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</a:p>
                  </a:txBody>
                  <a:tcPr marL="9525" marR="9525" marT="9525" marB="0" anchor="ctr"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Non-Insect Taxa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</a:p>
                  </a:txBody>
                  <a:tcPr marL="9525" marR="9525" marT="9525" marB="0" anchor="ctr"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PTV 0-5.9 Taxa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</a:p>
                  </a:txBody>
                  <a:tcPr marL="9525" marR="9525" marT="9525" marB="0" anchor="ctr"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PTV 8-10 Taxa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</a:p>
                  </a:txBody>
                  <a:tcPr marL="9525" marR="9525" marT="9525" marB="0" anchor="ctr"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Tolerant Individuals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</a:p>
                  </a:txBody>
                  <a:tcPr marL="9525" marR="9525" marT="9525" marB="0" anchor="ctr"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Clinger Taxa Richness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</a:p>
                  </a:txBody>
                  <a:tcPr marL="9525" marR="9525" marT="9525" marB="0" anchor="ctr"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Ephemeroptera Taxa Richness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</a:p>
                  </a:txBody>
                  <a:tcPr marL="9525" marR="9525" marT="9525" marB="0" anchor="ctr"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EPT Taxa Richness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</a:p>
                  </a:txBody>
                  <a:tcPr marL="9525" marR="9525" marT="9525" marB="0" anchor="ctr"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Intolerant Richness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</a:p>
                  </a:txBody>
                  <a:tcPr marL="9525" marR="9525" marT="9525" marB="0" anchor="ctr"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Scraper Richness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</a:p>
                  </a:txBody>
                  <a:tcPr marL="9525" marR="9525" marT="9525" marB="0" anchor="ctr"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Shannon Diversity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</a:p>
                  </a:txBody>
                  <a:tcPr marL="9525" marR="9525" marT="9525" marB="0" anchor="ctr"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Shredder Richness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</a:p>
                  </a:txBody>
                  <a:tcPr marL="9525" marR="9525" marT="9525" marB="0" anchor="ctr"/>
                </a:tc>
              </a:tr>
              <a:tr h="2161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Taxa Richness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USEPA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54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Metric Examples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942075"/>
              </p:ext>
            </p:extLst>
          </p:nvPr>
        </p:nvGraphicFramePr>
        <p:xfrm>
          <a:off x="533400" y="1447800"/>
          <a:ext cx="7848600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1800"/>
                <a:gridCol w="2438400"/>
                <a:gridCol w="2438400"/>
              </a:tblGrid>
              <a:tr h="370840"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Metric 1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Metric 2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Metric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Type ID*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2000-DE-%Clingers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Taxa Richness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Metric Type Context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21DELAWQ_WQX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USEPA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Metric Score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4.482758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Metric Value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Metric Value 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count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Index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ID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BEARRV23-2013/05/04-FISH2</a:t>
                      </a:r>
                      <a:endParaRPr kumimoji="0" lang="en-US" sz="11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44958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Metric Type meta-data can also include citations and documentation on the formula and scale (e.g. 1-100) for the score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6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An Index is the parent of many Metrics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Although, technically, it can stand alone.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An Index does not relate to an Activity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so the “when, where, and how” is part of the Index record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An Index has a “Score”, but does not have a “Value”.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50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pPr marL="109728" indent="0">
              <a:buNone/>
            </a:pPr>
            <a:r>
              <a:rPr lang="en-US" sz="2400" dirty="0" smtClean="0"/>
              <a:t>Results		       Metrics		             Index</a:t>
            </a:r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/>
              <a:t>In general </a:t>
            </a:r>
            <a:r>
              <a:rPr lang="en-US" sz="2400" dirty="0" smtClean="0"/>
              <a:t>terms…</a:t>
            </a:r>
          </a:p>
          <a:p>
            <a:pPr lvl="1"/>
            <a:r>
              <a:rPr lang="en-US" sz="2000" dirty="0" smtClean="0"/>
              <a:t>Results are used to calculate Metric Values and Scores</a:t>
            </a:r>
          </a:p>
          <a:p>
            <a:pPr lvl="1"/>
            <a:r>
              <a:rPr lang="en-US" sz="2000" dirty="0" smtClean="0"/>
              <a:t>Metric Scores are used to calculate an overall Index Score.</a:t>
            </a:r>
          </a:p>
          <a:p>
            <a:endParaRPr lang="en-US" sz="2400" dirty="0"/>
          </a:p>
          <a:p>
            <a:r>
              <a:rPr lang="en-US" sz="2400" dirty="0" smtClean="0"/>
              <a:t>There </a:t>
            </a:r>
            <a:r>
              <a:rPr lang="en-US" sz="2400" dirty="0"/>
              <a:t>are relationships between all of these entities in WQX </a:t>
            </a:r>
            <a:r>
              <a:rPr lang="en-US" sz="2400" dirty="0" smtClean="0"/>
              <a:t>(so they </a:t>
            </a:r>
            <a:r>
              <a:rPr lang="en-US" sz="2400" dirty="0"/>
              <a:t>can be linked to each </a:t>
            </a:r>
            <a:r>
              <a:rPr lang="en-US" sz="2400" dirty="0" smtClean="0"/>
              <a:t>other).</a:t>
            </a:r>
            <a:endParaRPr lang="en-US" sz="24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Data Flow</a:t>
            </a:r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1981200" y="1562100"/>
            <a:ext cx="1714500" cy="1104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Used To Calculate</a:t>
            </a:r>
            <a:endParaRPr lang="en-US" sz="1600" dirty="0"/>
          </a:p>
        </p:txBody>
      </p:sp>
      <p:sp>
        <p:nvSpPr>
          <p:cNvPr id="6" name="Right Arrow 5"/>
          <p:cNvSpPr/>
          <p:nvPr/>
        </p:nvSpPr>
        <p:spPr>
          <a:xfrm>
            <a:off x="5257800" y="1590675"/>
            <a:ext cx="1714500" cy="1104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Used To Calculate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9164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Each Index has an “Index Type” which identifies </a:t>
            </a:r>
            <a:r>
              <a:rPr lang="en-US" u="sng" dirty="0" smtClean="0"/>
              <a:t>what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/>
              <a:t>being scored.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“Index </a:t>
            </a:r>
            <a:r>
              <a:rPr lang="en-US" dirty="0"/>
              <a:t>Type" is </a:t>
            </a:r>
            <a:r>
              <a:rPr lang="en-US" dirty="0" smtClean="0"/>
              <a:t>equivalent to a “Characteristic</a:t>
            </a:r>
            <a:r>
              <a:rPr lang="en-US" dirty="0"/>
              <a:t>" </a:t>
            </a:r>
            <a:r>
              <a:rPr lang="en-US" dirty="0" smtClean="0"/>
              <a:t>on a Result.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 smtClean="0"/>
              <a:t>An Index </a:t>
            </a:r>
            <a:r>
              <a:rPr lang="en-US" dirty="0"/>
              <a:t>Type has </a:t>
            </a:r>
            <a:r>
              <a:rPr lang="en-US" dirty="0" smtClean="0"/>
              <a:t>an </a:t>
            </a:r>
            <a:r>
              <a:rPr lang="en-US" dirty="0"/>
              <a:t>ID and a </a:t>
            </a:r>
            <a:r>
              <a:rPr lang="en-US" dirty="0" smtClean="0"/>
              <a:t>Context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However, there isn’t a “</a:t>
            </a:r>
            <a:r>
              <a:rPr lang="en-US" dirty="0" err="1" smtClean="0"/>
              <a:t>USEPA</a:t>
            </a:r>
            <a:r>
              <a:rPr lang="en-US" dirty="0" smtClean="0"/>
              <a:t>” Context, so WQX Web don’t use the Context to uniquely identify an Index Type.  It just uses ID.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The Index Type ID can be any value that your organization chooses to create.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 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28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Index Examples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370471"/>
              </p:ext>
            </p:extLst>
          </p:nvPr>
        </p:nvGraphicFramePr>
        <p:xfrm>
          <a:off x="533400" y="1447800"/>
          <a:ext cx="7848600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1800"/>
                <a:gridCol w="2438400"/>
                <a:gridCol w="2438400"/>
              </a:tblGrid>
              <a:tr h="370840"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Index 1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Index 2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Monitoring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Location ID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VERDE_RIVER_164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BEARRV23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Index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Calculated Date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06/05/2001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05/04/2013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Index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ID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30841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BEARRV23-2013/05/04-FISH2</a:t>
                      </a:r>
                      <a:endParaRPr kumimoji="0" lang="en-US" sz="11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Index Type ID*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IBI</a:t>
                      </a:r>
                      <a:endParaRPr lang="en-US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Stream Fish</a:t>
                      </a:r>
                      <a:r>
                        <a:rPr lang="en-US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Index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Index Type Context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21ARIZ_WQX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IDEQ_WQX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Index</a:t>
                      </a:r>
                      <a:r>
                        <a:rPr lang="en-US" sz="12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Score</a:t>
                      </a:r>
                      <a:endParaRPr lang="en-US" sz="12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75.0369517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82.65292</a:t>
                      </a:r>
                      <a:endParaRPr kumimoji="0" lang="en-US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" y="44958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Index Type meta-data can also include citations and documentation on the scale (e.g. 1-100) </a:t>
            </a:r>
            <a:r>
              <a:rPr lang="en-US" dirty="0"/>
              <a:t>for the score</a:t>
            </a:r>
          </a:p>
        </p:txBody>
      </p:sp>
    </p:spTree>
    <p:extLst>
      <p:ext uri="{BB962C8B-B14F-4D97-AF65-F5344CB8AC3E}">
        <p14:creationId xmlns:p14="http://schemas.microsoft.com/office/powerpoint/2010/main" val="32680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How These </a:t>
            </a:r>
            <a:r>
              <a:rPr lang="en-US" sz="2800" dirty="0" smtClean="0"/>
              <a:t>Entities </a:t>
            </a:r>
            <a:r>
              <a:rPr lang="en-US" sz="2800" dirty="0"/>
              <a:t>are Related</a:t>
            </a:r>
          </a:p>
        </p:txBody>
      </p:sp>
      <p:pic>
        <p:nvPicPr>
          <p:cNvPr id="1026" name="Picture 2" descr="D:\Documents\Env\WQX Web\Documents\WQX Web Entities and Elements - Simple Bio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082"/>
          <a:stretch/>
        </p:blipFill>
        <p:spPr bwMode="auto">
          <a:xfrm>
            <a:off x="1728788" y="1447800"/>
            <a:ext cx="5686425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374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Results and Metrics must relate to an Activity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The Activity provides information about when, where, and how the biological samples were collected, as well as the Assemblage Sampled.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Each Activity must include an Activity ID, which is completely unique within your organization.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e.g. “BEARRV23-2013/05/04-FISH2”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80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Activity Examples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266612"/>
              </p:ext>
            </p:extLst>
          </p:nvPr>
        </p:nvGraphicFramePr>
        <p:xfrm>
          <a:off x="533400" y="1447800"/>
          <a:ext cx="8153400" cy="4079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9343"/>
                <a:gridCol w="2218083"/>
                <a:gridCol w="2152374"/>
                <a:gridCol w="2133600"/>
              </a:tblGrid>
              <a:tr h="370840"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Activity 1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Activity 2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Activity 3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kumimoji="0" lang="en-US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Project ID</a:t>
                      </a:r>
                      <a:endParaRPr kumimoji="0" lang="en-US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TRIB-2013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LAKES-2013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LAKES-2013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kumimoji="0" lang="en-US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Monitoring Location ID</a:t>
                      </a:r>
                      <a:endParaRPr kumimoji="0" lang="en-US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>
                          <a:effectLst/>
                          <a:latin typeface="+mj-lt"/>
                        </a:rPr>
                        <a:t>BEARRV23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BEARLK17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BEARLK12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Activity ID</a:t>
                      </a:r>
                      <a:endParaRPr lang="en-US" sz="1100" b="0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>
                          <a:effectLst/>
                          <a:latin typeface="+mj-lt"/>
                        </a:rPr>
                        <a:t>BEARRV23-2013/05/04-FISH2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BEARLK17-2013/05/04-PZ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kumimoji="0" lang="en-US" sz="11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BEARLK17-2013/05/04-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kumimoji="0" lang="en-US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Activity Type</a:t>
                      </a:r>
                      <a:endParaRPr kumimoji="0" lang="en-US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>
                          <a:effectLst/>
                          <a:latin typeface="+mj-lt"/>
                        </a:rPr>
                        <a:t>Sample-Routine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Sample-Integrated Vertical Profile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Sample-Composite Without Parents</a:t>
                      </a:r>
                      <a:endParaRPr lang="en-US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kumimoji="0" lang="en-US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Media</a:t>
                      </a:r>
                      <a:endParaRPr kumimoji="0" lang="en-US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Tissue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Biological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Biological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kumimoji="0" lang="en-US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Activity Start Date</a:t>
                      </a:r>
                      <a:endParaRPr kumimoji="0" lang="en-US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>
                          <a:effectLst/>
                          <a:latin typeface="+mj-lt"/>
                        </a:rPr>
                        <a:t>5/4/2013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5/4/2013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5/4/2013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kumimoji="0" lang="en-US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Assemblage Sampled</a:t>
                      </a:r>
                      <a:endParaRPr kumimoji="0" lang="en-US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>
                          <a:effectLst/>
                          <a:latin typeface="+mj-lt"/>
                        </a:rPr>
                        <a:t>Fish/Nekton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Phytoplankton/Zooplankton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dirty="0" smtClean="0">
                          <a:effectLst/>
                        </a:rPr>
                        <a:t>Benthic </a:t>
                      </a:r>
                      <a:r>
                        <a:rPr lang="en-US" sz="1100" dirty="0" err="1" smtClean="0">
                          <a:effectLst/>
                        </a:rPr>
                        <a:t>Macroinvertebrates</a:t>
                      </a:r>
                      <a:endParaRPr lang="en-US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kumimoji="0" lang="en-US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Sample Collection Method ID</a:t>
                      </a:r>
                      <a:endParaRPr kumimoji="0" lang="en-US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 err="1">
                          <a:effectLst/>
                          <a:latin typeface="+mj-lt"/>
                        </a:rPr>
                        <a:t>GRE:Fish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GRE:Diatoms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GRE:Sediment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kumimoji="0" lang="en-US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Sample Collection Equipment</a:t>
                      </a:r>
                      <a:endParaRPr kumimoji="0" lang="en-US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>
                          <a:effectLst/>
                          <a:latin typeface="+mj-lt"/>
                        </a:rPr>
                        <a:t>Backpack Electroshock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Pump/Bailer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Petite </a:t>
                      </a:r>
                      <a:r>
                        <a:rPr lang="en-US" sz="11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Ponar</a:t>
                      </a:r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Grab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kumimoji="0" lang="en-US" sz="11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Toxicity Test Type</a:t>
                      </a:r>
                      <a:endParaRPr kumimoji="0" lang="en-US" sz="1100" b="0" i="0" u="none" strike="noStrike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Acute</a:t>
                      </a:r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486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</a:t>
            </a:r>
            <a:r>
              <a:rPr lang="en-US" dirty="0"/>
              <a:t>indicate than an Activity contains biological Results </a:t>
            </a:r>
            <a:r>
              <a:rPr lang="en-US" dirty="0" smtClean="0"/>
              <a:t>by </a:t>
            </a:r>
            <a:r>
              <a:rPr lang="en-US" dirty="0"/>
              <a:t>setting the Activity Media to "Biological" or "Tissue".  </a:t>
            </a: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Then </a:t>
            </a:r>
            <a:r>
              <a:rPr lang="en-US" dirty="0"/>
              <a:t>you provide a Biological Intent (on each Result) to indicate the type of biological result being provided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When </a:t>
            </a:r>
            <a:r>
              <a:rPr lang="en-US" dirty="0" smtClean="0"/>
              <a:t>the Activity Media </a:t>
            </a:r>
            <a:r>
              <a:rPr lang="en-US" dirty="0"/>
              <a:t>is "Tissue" then </a:t>
            </a:r>
            <a:r>
              <a:rPr lang="en-US" dirty="0" smtClean="0"/>
              <a:t>the Biological </a:t>
            </a:r>
            <a:r>
              <a:rPr lang="en-US" dirty="0"/>
              <a:t>Intent must also be "Tissue</a:t>
            </a:r>
            <a:r>
              <a:rPr lang="en-US" dirty="0" smtClean="0"/>
              <a:t>"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32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Population Census</a:t>
            </a:r>
          </a:p>
          <a:p>
            <a:r>
              <a:rPr lang="en-US" dirty="0" smtClean="0"/>
              <a:t>Species Density</a:t>
            </a:r>
          </a:p>
          <a:p>
            <a:r>
              <a:rPr lang="en-US" dirty="0"/>
              <a:t>Frequency Class</a:t>
            </a:r>
          </a:p>
          <a:p>
            <a:r>
              <a:rPr lang="en-US" dirty="0" smtClean="0"/>
              <a:t>Group Summary</a:t>
            </a:r>
          </a:p>
          <a:p>
            <a:r>
              <a:rPr lang="en-US" dirty="0" smtClean="0"/>
              <a:t>Individual</a:t>
            </a:r>
          </a:p>
          <a:p>
            <a:r>
              <a:rPr lang="en-US" dirty="0" smtClean="0"/>
              <a:t>Tissue</a:t>
            </a:r>
          </a:p>
          <a:p>
            <a:r>
              <a:rPr lang="en-US" dirty="0"/>
              <a:t>Toxicity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Biological Intent – domain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18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“Population Census”</a:t>
            </a:r>
          </a:p>
          <a:p>
            <a:pPr lvl="1"/>
            <a:r>
              <a:rPr lang="en-US" dirty="0" smtClean="0"/>
              <a:t>for </a:t>
            </a:r>
            <a:r>
              <a:rPr lang="en-US" dirty="0"/>
              <a:t>providing the "</a:t>
            </a:r>
            <a:r>
              <a:rPr lang="en-US" dirty="0" smtClean="0"/>
              <a:t>Count“ or </a:t>
            </a:r>
            <a:r>
              <a:rPr lang="en-US" dirty="0"/>
              <a:t>"Total Sample Weight"</a:t>
            </a:r>
            <a:r>
              <a:rPr lang="en-US" dirty="0" smtClean="0"/>
              <a:t> </a:t>
            </a:r>
            <a:r>
              <a:rPr lang="en-US" dirty="0"/>
              <a:t>of a particular species found in a sample or collection </a:t>
            </a:r>
            <a:r>
              <a:rPr lang="en-US" dirty="0" smtClean="0"/>
              <a:t>event.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Biological Intent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96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12083</TotalTime>
  <Words>1593</Words>
  <Application>Microsoft Office PowerPoint</Application>
  <PresentationFormat>On-screen Show (4:3)</PresentationFormat>
  <Paragraphs>505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Theme1</vt:lpstr>
      <vt:lpstr>Biological Data in WQX</vt:lpstr>
      <vt:lpstr>Biological Data in WQX</vt:lpstr>
      <vt:lpstr>Data Flow</vt:lpstr>
      <vt:lpstr>How These Entities are Related</vt:lpstr>
      <vt:lpstr>Activities</vt:lpstr>
      <vt:lpstr>Activity Examples</vt:lpstr>
      <vt:lpstr>Results</vt:lpstr>
      <vt:lpstr>Biological Intent – domain values</vt:lpstr>
      <vt:lpstr>Biological Intent</vt:lpstr>
      <vt:lpstr>Population Census Examples</vt:lpstr>
      <vt:lpstr>Biological Intent</vt:lpstr>
      <vt:lpstr>Species Density Examples</vt:lpstr>
      <vt:lpstr>Biological Intent</vt:lpstr>
      <vt:lpstr>Types of Frequency Class Descriptors</vt:lpstr>
      <vt:lpstr>Frequency Class Examples Measured Characteristics</vt:lpstr>
      <vt:lpstr>Frequency Class Examples Life Stage &amp; Sex</vt:lpstr>
      <vt:lpstr>Biological Intent</vt:lpstr>
      <vt:lpstr>Group Summary Examples</vt:lpstr>
      <vt:lpstr>Biological Intent</vt:lpstr>
      <vt:lpstr>“Individual” - Examples</vt:lpstr>
      <vt:lpstr>Biological Intent</vt:lpstr>
      <vt:lpstr>Tissue Examples</vt:lpstr>
      <vt:lpstr>Biological Intent</vt:lpstr>
      <vt:lpstr>Toxicity (examples)</vt:lpstr>
      <vt:lpstr>Metrics</vt:lpstr>
      <vt:lpstr>Metric Type</vt:lpstr>
      <vt:lpstr>Metric Type</vt:lpstr>
      <vt:lpstr>Metric Examples</vt:lpstr>
      <vt:lpstr>Indexes</vt:lpstr>
      <vt:lpstr>Index Type</vt:lpstr>
      <vt:lpstr>Index Examples</vt:lpstr>
    </vt:vector>
  </TitlesOfParts>
  <Company>US-EPA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Biological Results Characterizing Classification Fields</dc:title>
  <dc:creator>Profile</dc:creator>
  <cp:lastModifiedBy>Ryan Jorgensen</cp:lastModifiedBy>
  <cp:revision>85</cp:revision>
  <dcterms:created xsi:type="dcterms:W3CDTF">2013-06-07T15:17:52Z</dcterms:created>
  <dcterms:modified xsi:type="dcterms:W3CDTF">2013-08-14T15:37:34Z</dcterms:modified>
</cp:coreProperties>
</file>