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7"/>
  </p:notesMasterIdLst>
  <p:sldIdLst>
    <p:sldId id="256" r:id="rId5"/>
    <p:sldId id="283" r:id="rId6"/>
    <p:sldId id="276" r:id="rId7"/>
    <p:sldId id="327" r:id="rId8"/>
    <p:sldId id="328" r:id="rId9"/>
    <p:sldId id="366" r:id="rId10"/>
    <p:sldId id="284" r:id="rId11"/>
    <p:sldId id="375" r:id="rId12"/>
    <p:sldId id="376" r:id="rId13"/>
    <p:sldId id="277" r:id="rId14"/>
    <p:sldId id="272" r:id="rId15"/>
    <p:sldId id="291" r:id="rId16"/>
    <p:sldId id="290" r:id="rId17"/>
    <p:sldId id="289" r:id="rId18"/>
    <p:sldId id="322" r:id="rId19"/>
    <p:sldId id="323" r:id="rId20"/>
    <p:sldId id="326" r:id="rId21"/>
    <p:sldId id="330" r:id="rId22"/>
    <p:sldId id="325" r:id="rId23"/>
    <p:sldId id="331" r:id="rId24"/>
    <p:sldId id="363" r:id="rId25"/>
    <p:sldId id="365" r:id="rId26"/>
    <p:sldId id="371" r:id="rId27"/>
    <p:sldId id="332" r:id="rId28"/>
    <p:sldId id="285" r:id="rId29"/>
    <p:sldId id="293" r:id="rId30"/>
    <p:sldId id="292" r:id="rId31"/>
    <p:sldId id="275" r:id="rId32"/>
    <p:sldId id="373" r:id="rId33"/>
    <p:sldId id="286" r:id="rId34"/>
    <p:sldId id="269" r:id="rId35"/>
    <p:sldId id="378" r:id="rId36"/>
    <p:sldId id="314" r:id="rId37"/>
    <p:sldId id="278" r:id="rId38"/>
    <p:sldId id="271" r:id="rId39"/>
    <p:sldId id="279" r:id="rId40"/>
    <p:sldId id="280" r:id="rId41"/>
    <p:sldId id="281" r:id="rId42"/>
    <p:sldId id="282" r:id="rId43"/>
    <p:sldId id="262" r:id="rId44"/>
    <p:sldId id="263" r:id="rId45"/>
    <p:sldId id="264" r:id="rId46"/>
    <p:sldId id="273" r:id="rId47"/>
    <p:sldId id="377" r:id="rId48"/>
    <p:sldId id="266" r:id="rId49"/>
    <p:sldId id="288" r:id="rId50"/>
    <p:sldId id="294" r:id="rId51"/>
    <p:sldId id="295" r:id="rId52"/>
    <p:sldId id="296" r:id="rId53"/>
    <p:sldId id="259" r:id="rId54"/>
    <p:sldId id="267" r:id="rId55"/>
    <p:sldId id="268" r:id="rId56"/>
    <p:sldId id="372" r:id="rId57"/>
    <p:sldId id="302" r:id="rId58"/>
    <p:sldId id="315" r:id="rId59"/>
    <p:sldId id="316" r:id="rId60"/>
    <p:sldId id="317" r:id="rId61"/>
    <p:sldId id="318" r:id="rId62"/>
    <p:sldId id="319" r:id="rId63"/>
    <p:sldId id="329" r:id="rId64"/>
    <p:sldId id="320" r:id="rId65"/>
    <p:sldId id="297" r:id="rId66"/>
    <p:sldId id="298" r:id="rId67"/>
    <p:sldId id="301" r:id="rId68"/>
    <p:sldId id="303" r:id="rId69"/>
    <p:sldId id="304" r:id="rId70"/>
    <p:sldId id="305" r:id="rId71"/>
    <p:sldId id="306" r:id="rId72"/>
    <p:sldId id="307" r:id="rId73"/>
    <p:sldId id="308" r:id="rId74"/>
    <p:sldId id="309" r:id="rId75"/>
    <p:sldId id="321" r:id="rId76"/>
    <p:sldId id="370" r:id="rId77"/>
    <p:sldId id="310" r:id="rId78"/>
    <p:sldId id="333" r:id="rId79"/>
    <p:sldId id="334" r:id="rId80"/>
    <p:sldId id="335" r:id="rId81"/>
    <p:sldId id="336" r:id="rId82"/>
    <p:sldId id="311" r:id="rId83"/>
    <p:sldId id="312" r:id="rId84"/>
    <p:sldId id="313" r:id="rId85"/>
    <p:sldId id="338" r:id="rId86"/>
    <p:sldId id="339" r:id="rId87"/>
    <p:sldId id="374"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62" r:id="rId101"/>
    <p:sldId id="353" r:id="rId102"/>
    <p:sldId id="354" r:id="rId103"/>
    <p:sldId id="367" r:id="rId104"/>
    <p:sldId id="368" r:id="rId105"/>
    <p:sldId id="260" r:id="rId106"/>
  </p:sldIdLst>
  <p:sldSz cx="9144000" cy="5143500" type="screen16x9"/>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Zachary M (DEC)" initials="SZ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2C5234"/>
    <a:srgbClr val="002D73"/>
    <a:srgbClr val="1F3261"/>
    <a:srgbClr val="007681"/>
    <a:srgbClr val="458993"/>
    <a:srgbClr val="6A86B8"/>
    <a:srgbClr val="F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7BCC8-0172-47A4-9674-731B1F96B5BF}" v="52" dt="2021-08-27T15:49:1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AE0A7-467B-4284-8F64-2C6542FEDB73}" type="doc">
      <dgm:prSet loTypeId="urn:microsoft.com/office/officeart/2005/8/layout/hProcess11" loCatId="process" qsTypeId="urn:microsoft.com/office/officeart/2005/8/quickstyle/simple1" qsCatId="simple" csTypeId="urn:microsoft.com/office/officeart/2005/8/colors/accent6_2" csCatId="accent6" phldr="1"/>
      <dgm:spPr/>
    </dgm:pt>
    <dgm:pt modelId="{88D2DBB1-6A64-415F-8DC6-4F649CF8E799}">
      <dgm:prSet phldrT="[Text]"/>
      <dgm:spPr/>
      <dgm:t>
        <a:bodyPr/>
        <a:lstStyle/>
        <a:p>
          <a:r>
            <a:rPr lang="en-US" b="1"/>
            <a:t>Register for CDX and WQX Accounts</a:t>
          </a:r>
        </a:p>
      </dgm:t>
    </dgm:pt>
    <dgm:pt modelId="{F4539EAB-43D3-467C-B1C1-09A548B5F5D2}" type="parTrans" cxnId="{D8F965A0-2176-4E77-8E05-1EECB2FCD6DA}">
      <dgm:prSet/>
      <dgm:spPr/>
      <dgm:t>
        <a:bodyPr/>
        <a:lstStyle/>
        <a:p>
          <a:endParaRPr lang="en-US"/>
        </a:p>
      </dgm:t>
    </dgm:pt>
    <dgm:pt modelId="{F7B2D0EC-C32F-4AF4-B41F-368CDA44C4EC}" type="sibTrans" cxnId="{D8F965A0-2176-4E77-8E05-1EECB2FCD6DA}">
      <dgm:prSet/>
      <dgm:spPr/>
      <dgm:t>
        <a:bodyPr/>
        <a:lstStyle/>
        <a:p>
          <a:endParaRPr lang="en-US"/>
        </a:p>
      </dgm:t>
    </dgm:pt>
    <dgm:pt modelId="{BEC0ADF4-A025-44D4-9A50-462B05DE6C87}">
      <dgm:prSet phldrT="[Text]"/>
      <dgm:spPr/>
      <dgm:t>
        <a:bodyPr/>
        <a:lstStyle/>
        <a:p>
          <a:r>
            <a:rPr lang="en-US" b="1"/>
            <a:t>Review Required Fields and Values</a:t>
          </a:r>
        </a:p>
      </dgm:t>
    </dgm:pt>
    <dgm:pt modelId="{4E7F2C82-4B4C-4E2A-AE21-698ABF53B14A}" type="parTrans" cxnId="{29B7FAE6-5E70-43C6-A178-989DE474794C}">
      <dgm:prSet/>
      <dgm:spPr/>
      <dgm:t>
        <a:bodyPr/>
        <a:lstStyle/>
        <a:p>
          <a:endParaRPr lang="en-US"/>
        </a:p>
      </dgm:t>
    </dgm:pt>
    <dgm:pt modelId="{62ED4F01-70DC-49DC-BA70-054596AC87E3}" type="sibTrans" cxnId="{29B7FAE6-5E70-43C6-A178-989DE474794C}">
      <dgm:prSet/>
      <dgm:spPr/>
      <dgm:t>
        <a:bodyPr/>
        <a:lstStyle/>
        <a:p>
          <a:endParaRPr lang="en-US"/>
        </a:p>
      </dgm:t>
    </dgm:pt>
    <dgm:pt modelId="{9CB001D7-3435-42C2-8742-F55932FA14F3}">
      <dgm:prSet phldrT="[Text]"/>
      <dgm:spPr/>
      <dgm:t>
        <a:bodyPr/>
        <a:lstStyle/>
        <a:p>
          <a:r>
            <a:rPr lang="en-US" b="1"/>
            <a:t>Submit Project and Monitoring Location Information to WQX</a:t>
          </a:r>
        </a:p>
      </dgm:t>
    </dgm:pt>
    <dgm:pt modelId="{817A57FE-F398-4463-AB13-91A5CF6F44CA}" type="parTrans" cxnId="{1103DD68-4223-4E07-B8A6-2D9D0CA6B3AF}">
      <dgm:prSet/>
      <dgm:spPr/>
      <dgm:t>
        <a:bodyPr/>
        <a:lstStyle/>
        <a:p>
          <a:endParaRPr lang="en-US"/>
        </a:p>
      </dgm:t>
    </dgm:pt>
    <dgm:pt modelId="{548B7B6F-927A-4183-9D0E-07868A8D1B1D}" type="sibTrans" cxnId="{1103DD68-4223-4E07-B8A6-2D9D0CA6B3AF}">
      <dgm:prSet/>
      <dgm:spPr/>
      <dgm:t>
        <a:bodyPr/>
        <a:lstStyle/>
        <a:p>
          <a:endParaRPr lang="en-US"/>
        </a:p>
      </dgm:t>
    </dgm:pt>
    <dgm:pt modelId="{D2FCB5BD-ED76-4114-B99E-78D7D8AA6D64}">
      <dgm:prSet phldrT="[Text]"/>
      <dgm:spPr/>
      <dgm:t>
        <a:bodyPr/>
        <a:lstStyle/>
        <a:p>
          <a:r>
            <a:rPr lang="en-US" b="1"/>
            <a:t>Download WQX Submission Templates</a:t>
          </a:r>
        </a:p>
      </dgm:t>
    </dgm:pt>
    <dgm:pt modelId="{6FC748B4-3DFC-42C7-84C1-EC92D5DAE213}" type="parTrans" cxnId="{86A68E0B-9D1A-4081-84C1-5852D335198D}">
      <dgm:prSet/>
      <dgm:spPr/>
      <dgm:t>
        <a:bodyPr/>
        <a:lstStyle/>
        <a:p>
          <a:endParaRPr lang="en-US"/>
        </a:p>
      </dgm:t>
    </dgm:pt>
    <dgm:pt modelId="{D946DB29-A122-45DB-B708-CA217D6BD6E8}" type="sibTrans" cxnId="{86A68E0B-9D1A-4081-84C1-5852D335198D}">
      <dgm:prSet/>
      <dgm:spPr/>
      <dgm:t>
        <a:bodyPr/>
        <a:lstStyle/>
        <a:p>
          <a:endParaRPr lang="en-US"/>
        </a:p>
      </dgm:t>
    </dgm:pt>
    <dgm:pt modelId="{57D6F6E0-BCAF-48B2-B90F-58BE7B66D277}">
      <dgm:prSet phldrT="[Text]"/>
      <dgm:spPr/>
      <dgm:t>
        <a:bodyPr/>
        <a:lstStyle/>
        <a:p>
          <a:r>
            <a:rPr lang="en-US" b="1"/>
            <a:t>Collect Data</a:t>
          </a:r>
        </a:p>
      </dgm:t>
    </dgm:pt>
    <dgm:pt modelId="{64BEA43B-2276-48DA-BFFD-E99CC7EA1CA2}" type="parTrans" cxnId="{CCE1E709-5D89-4710-AAF3-4D47704C6FA4}">
      <dgm:prSet/>
      <dgm:spPr/>
      <dgm:t>
        <a:bodyPr/>
        <a:lstStyle/>
        <a:p>
          <a:endParaRPr lang="en-US"/>
        </a:p>
      </dgm:t>
    </dgm:pt>
    <dgm:pt modelId="{9C613EAF-1273-42FA-A487-E7DAC9BC23C7}" type="sibTrans" cxnId="{CCE1E709-5D89-4710-AAF3-4D47704C6FA4}">
      <dgm:prSet/>
      <dgm:spPr/>
      <dgm:t>
        <a:bodyPr/>
        <a:lstStyle/>
        <a:p>
          <a:endParaRPr lang="en-US"/>
        </a:p>
      </dgm:t>
    </dgm:pt>
    <dgm:pt modelId="{5AF18212-FED4-43C1-83AC-2200C1165099}">
      <dgm:prSet phldrT="[Text]"/>
      <dgm:spPr/>
      <dgm:t>
        <a:bodyPr/>
        <a:lstStyle/>
        <a:p>
          <a:r>
            <a:rPr lang="en-US" b="1"/>
            <a:t>Perform Quality Control Analyses</a:t>
          </a:r>
        </a:p>
      </dgm:t>
    </dgm:pt>
    <dgm:pt modelId="{05A8A95F-F4B2-4BE8-A3DD-F6D5436F8C60}" type="parTrans" cxnId="{5CC5ACC0-8355-495A-9B7C-56C5DCC4E8F3}">
      <dgm:prSet/>
      <dgm:spPr/>
      <dgm:t>
        <a:bodyPr/>
        <a:lstStyle/>
        <a:p>
          <a:endParaRPr lang="en-US"/>
        </a:p>
      </dgm:t>
    </dgm:pt>
    <dgm:pt modelId="{3A819D2E-1DE0-4777-89DF-5A0EA0592C50}" type="sibTrans" cxnId="{5CC5ACC0-8355-495A-9B7C-56C5DCC4E8F3}">
      <dgm:prSet/>
      <dgm:spPr/>
      <dgm:t>
        <a:bodyPr/>
        <a:lstStyle/>
        <a:p>
          <a:endParaRPr lang="en-US"/>
        </a:p>
      </dgm:t>
    </dgm:pt>
    <dgm:pt modelId="{5950120E-B317-45D6-8D11-A9A6DD372520}">
      <dgm:prSet phldrT="[Text]"/>
      <dgm:spPr/>
      <dgm:t>
        <a:bodyPr/>
        <a:lstStyle/>
        <a:p>
          <a:r>
            <a:rPr lang="en-US" b="1"/>
            <a:t>Submit Results to WQX</a:t>
          </a:r>
        </a:p>
      </dgm:t>
    </dgm:pt>
    <dgm:pt modelId="{39C4D7A7-CBAE-4486-9B13-335AD4047C3D}" type="parTrans" cxnId="{476AE1B8-5CC0-4E58-AEC9-926F1FDE51B1}">
      <dgm:prSet/>
      <dgm:spPr/>
      <dgm:t>
        <a:bodyPr/>
        <a:lstStyle/>
        <a:p>
          <a:endParaRPr lang="en-US"/>
        </a:p>
      </dgm:t>
    </dgm:pt>
    <dgm:pt modelId="{4DB414EE-47EF-44BC-8D8E-252560521776}" type="sibTrans" cxnId="{476AE1B8-5CC0-4E58-AEC9-926F1FDE51B1}">
      <dgm:prSet/>
      <dgm:spPr/>
      <dgm:t>
        <a:bodyPr/>
        <a:lstStyle/>
        <a:p>
          <a:endParaRPr lang="en-US"/>
        </a:p>
      </dgm:t>
    </dgm:pt>
    <dgm:pt modelId="{42E5533D-8460-446D-9C08-3FCB5A22B8C2}">
      <dgm:prSet phldrT="[Text]"/>
      <dgm:spPr/>
      <dgm:t>
        <a:bodyPr/>
        <a:lstStyle/>
        <a:p>
          <a:r>
            <a:rPr lang="en-US" b="1"/>
            <a:t>Submit DOW Metadata Survey</a:t>
          </a:r>
        </a:p>
      </dgm:t>
    </dgm:pt>
    <dgm:pt modelId="{3997ABF2-5C95-4876-80B8-A21607E2DC20}" type="parTrans" cxnId="{89D1707B-A7D0-4886-87E2-677F788D2B38}">
      <dgm:prSet/>
      <dgm:spPr/>
      <dgm:t>
        <a:bodyPr/>
        <a:lstStyle/>
        <a:p>
          <a:endParaRPr lang="en-US"/>
        </a:p>
      </dgm:t>
    </dgm:pt>
    <dgm:pt modelId="{BA9DD9DE-938D-4C9D-B7A6-D33D71CC75DF}" type="sibTrans" cxnId="{89D1707B-A7D0-4886-87E2-677F788D2B38}">
      <dgm:prSet/>
      <dgm:spPr/>
      <dgm:t>
        <a:bodyPr/>
        <a:lstStyle/>
        <a:p>
          <a:endParaRPr lang="en-US"/>
        </a:p>
      </dgm:t>
    </dgm:pt>
    <dgm:pt modelId="{7FA52104-0D34-4CF4-A028-4B5792783E5B}" type="pres">
      <dgm:prSet presAssocID="{325AE0A7-467B-4284-8F64-2C6542FEDB73}" presName="Name0" presStyleCnt="0">
        <dgm:presLayoutVars>
          <dgm:dir/>
          <dgm:resizeHandles val="exact"/>
        </dgm:presLayoutVars>
      </dgm:prSet>
      <dgm:spPr/>
    </dgm:pt>
    <dgm:pt modelId="{3E4A54F2-3D9E-4583-B654-10A3A32741A9}" type="pres">
      <dgm:prSet presAssocID="{325AE0A7-467B-4284-8F64-2C6542FEDB73}" presName="arrow" presStyleLbl="bgShp" presStyleIdx="0" presStyleCnt="1"/>
      <dgm:spPr/>
    </dgm:pt>
    <dgm:pt modelId="{DB02F55E-BEE3-4E24-B501-4C03CA76E4D5}" type="pres">
      <dgm:prSet presAssocID="{325AE0A7-467B-4284-8F64-2C6542FEDB73}" presName="points" presStyleCnt="0"/>
      <dgm:spPr/>
    </dgm:pt>
    <dgm:pt modelId="{6F0D3C6F-BE74-4AE4-8050-24CDC09CEE88}" type="pres">
      <dgm:prSet presAssocID="{88D2DBB1-6A64-415F-8DC6-4F649CF8E799}" presName="compositeA" presStyleCnt="0"/>
      <dgm:spPr/>
    </dgm:pt>
    <dgm:pt modelId="{0A6A11F9-A924-4F64-96D4-86AAE6F382A9}" type="pres">
      <dgm:prSet presAssocID="{88D2DBB1-6A64-415F-8DC6-4F649CF8E799}" presName="textA" presStyleLbl="revTx" presStyleIdx="0" presStyleCnt="8">
        <dgm:presLayoutVars>
          <dgm:bulletEnabled val="1"/>
        </dgm:presLayoutVars>
      </dgm:prSet>
      <dgm:spPr/>
    </dgm:pt>
    <dgm:pt modelId="{CEA3D312-99C5-4E50-A68B-93F474A09B43}" type="pres">
      <dgm:prSet presAssocID="{88D2DBB1-6A64-415F-8DC6-4F649CF8E799}" presName="circleA" presStyleLbl="node1" presStyleIdx="0" presStyleCnt="8"/>
      <dgm:spPr/>
    </dgm:pt>
    <dgm:pt modelId="{8D7D0693-5B62-4E9B-8425-DC3548ADA20E}" type="pres">
      <dgm:prSet presAssocID="{88D2DBB1-6A64-415F-8DC6-4F649CF8E799}" presName="spaceA" presStyleCnt="0"/>
      <dgm:spPr/>
    </dgm:pt>
    <dgm:pt modelId="{5B6A6219-484B-4291-AA6D-51A42AAF73CB}" type="pres">
      <dgm:prSet presAssocID="{F7B2D0EC-C32F-4AF4-B41F-368CDA44C4EC}" presName="space" presStyleCnt="0"/>
      <dgm:spPr/>
    </dgm:pt>
    <dgm:pt modelId="{146C1B19-2F3B-4452-916C-8E232B4F37F8}" type="pres">
      <dgm:prSet presAssocID="{D2FCB5BD-ED76-4114-B99E-78D7D8AA6D64}" presName="compositeB" presStyleCnt="0"/>
      <dgm:spPr/>
    </dgm:pt>
    <dgm:pt modelId="{9FA92E31-0B4F-43F9-B7B9-690C68C34C9F}" type="pres">
      <dgm:prSet presAssocID="{D2FCB5BD-ED76-4114-B99E-78D7D8AA6D64}" presName="textB" presStyleLbl="revTx" presStyleIdx="1" presStyleCnt="8">
        <dgm:presLayoutVars>
          <dgm:bulletEnabled val="1"/>
        </dgm:presLayoutVars>
      </dgm:prSet>
      <dgm:spPr/>
    </dgm:pt>
    <dgm:pt modelId="{97A11027-04CE-4EE4-9BF5-40F1D32D9050}" type="pres">
      <dgm:prSet presAssocID="{D2FCB5BD-ED76-4114-B99E-78D7D8AA6D64}" presName="circleB" presStyleLbl="node1" presStyleIdx="1" presStyleCnt="8"/>
      <dgm:spPr/>
    </dgm:pt>
    <dgm:pt modelId="{55C8F7C5-B618-45E1-9176-27E25FAAA715}" type="pres">
      <dgm:prSet presAssocID="{D2FCB5BD-ED76-4114-B99E-78D7D8AA6D64}" presName="spaceB" presStyleCnt="0"/>
      <dgm:spPr/>
    </dgm:pt>
    <dgm:pt modelId="{AF7B58E5-01D7-4EFC-81DB-DD8E6B2C4515}" type="pres">
      <dgm:prSet presAssocID="{D946DB29-A122-45DB-B708-CA217D6BD6E8}" presName="space" presStyleCnt="0"/>
      <dgm:spPr/>
    </dgm:pt>
    <dgm:pt modelId="{0D2A39E6-CC2C-4B92-AD12-9D9DBD396D14}" type="pres">
      <dgm:prSet presAssocID="{BEC0ADF4-A025-44D4-9A50-462B05DE6C87}" presName="compositeA" presStyleCnt="0"/>
      <dgm:spPr/>
    </dgm:pt>
    <dgm:pt modelId="{554290A7-3243-4A40-9676-21565BC4C118}" type="pres">
      <dgm:prSet presAssocID="{BEC0ADF4-A025-44D4-9A50-462B05DE6C87}" presName="textA" presStyleLbl="revTx" presStyleIdx="2" presStyleCnt="8">
        <dgm:presLayoutVars>
          <dgm:bulletEnabled val="1"/>
        </dgm:presLayoutVars>
      </dgm:prSet>
      <dgm:spPr/>
    </dgm:pt>
    <dgm:pt modelId="{0328932D-F6B7-4369-9020-DC90D220FF3A}" type="pres">
      <dgm:prSet presAssocID="{BEC0ADF4-A025-44D4-9A50-462B05DE6C87}" presName="circleA" presStyleLbl="node1" presStyleIdx="2" presStyleCnt="8"/>
      <dgm:spPr/>
    </dgm:pt>
    <dgm:pt modelId="{30FF790E-EFA6-420C-A84A-C36523BA1B22}" type="pres">
      <dgm:prSet presAssocID="{BEC0ADF4-A025-44D4-9A50-462B05DE6C87}" presName="spaceA" presStyleCnt="0"/>
      <dgm:spPr/>
    </dgm:pt>
    <dgm:pt modelId="{456082EF-B8D2-4E9F-BD48-4E8E7EDBF414}" type="pres">
      <dgm:prSet presAssocID="{62ED4F01-70DC-49DC-BA70-054596AC87E3}" presName="space" presStyleCnt="0"/>
      <dgm:spPr/>
    </dgm:pt>
    <dgm:pt modelId="{1B7D764F-C5B2-4471-942E-72824B014505}" type="pres">
      <dgm:prSet presAssocID="{9CB001D7-3435-42C2-8742-F55932FA14F3}" presName="compositeB" presStyleCnt="0"/>
      <dgm:spPr/>
    </dgm:pt>
    <dgm:pt modelId="{795BFC8E-0973-4C0F-8A27-2DAE5AEB2FF2}" type="pres">
      <dgm:prSet presAssocID="{9CB001D7-3435-42C2-8742-F55932FA14F3}" presName="textB" presStyleLbl="revTx" presStyleIdx="3" presStyleCnt="8">
        <dgm:presLayoutVars>
          <dgm:bulletEnabled val="1"/>
        </dgm:presLayoutVars>
      </dgm:prSet>
      <dgm:spPr/>
    </dgm:pt>
    <dgm:pt modelId="{B1F1B9DE-66FE-4219-AA17-CAC504664F61}" type="pres">
      <dgm:prSet presAssocID="{9CB001D7-3435-42C2-8742-F55932FA14F3}" presName="circleB" presStyleLbl="node1" presStyleIdx="3" presStyleCnt="8"/>
      <dgm:spPr/>
    </dgm:pt>
    <dgm:pt modelId="{B40FCF59-67EC-479F-A15B-C183F998DBF1}" type="pres">
      <dgm:prSet presAssocID="{9CB001D7-3435-42C2-8742-F55932FA14F3}" presName="spaceB" presStyleCnt="0"/>
      <dgm:spPr/>
    </dgm:pt>
    <dgm:pt modelId="{9CF2F722-9773-467A-A55C-E2A5D6F23D59}" type="pres">
      <dgm:prSet presAssocID="{548B7B6F-927A-4183-9D0E-07868A8D1B1D}" presName="space" presStyleCnt="0"/>
      <dgm:spPr/>
    </dgm:pt>
    <dgm:pt modelId="{F73D69BA-7F06-4877-B6AC-073EDF3D43CB}" type="pres">
      <dgm:prSet presAssocID="{57D6F6E0-BCAF-48B2-B90F-58BE7B66D277}" presName="compositeA" presStyleCnt="0"/>
      <dgm:spPr/>
    </dgm:pt>
    <dgm:pt modelId="{A15D90B0-13F2-4734-988B-D419721E23A4}" type="pres">
      <dgm:prSet presAssocID="{57D6F6E0-BCAF-48B2-B90F-58BE7B66D277}" presName="textA" presStyleLbl="revTx" presStyleIdx="4" presStyleCnt="8">
        <dgm:presLayoutVars>
          <dgm:bulletEnabled val="1"/>
        </dgm:presLayoutVars>
      </dgm:prSet>
      <dgm:spPr/>
    </dgm:pt>
    <dgm:pt modelId="{6A2D1AE8-EFA5-4D1D-AF8B-B3AD87968A49}" type="pres">
      <dgm:prSet presAssocID="{57D6F6E0-BCAF-48B2-B90F-58BE7B66D277}" presName="circleA" presStyleLbl="node1" presStyleIdx="4" presStyleCnt="8"/>
      <dgm:spPr/>
    </dgm:pt>
    <dgm:pt modelId="{15E9EA7F-072C-4AD4-80B7-F3B2BD8B2243}" type="pres">
      <dgm:prSet presAssocID="{57D6F6E0-BCAF-48B2-B90F-58BE7B66D277}" presName="spaceA" presStyleCnt="0"/>
      <dgm:spPr/>
    </dgm:pt>
    <dgm:pt modelId="{8F1D839F-8CED-4FC9-BEC0-2CF3B3910C7A}" type="pres">
      <dgm:prSet presAssocID="{9C613EAF-1273-42FA-A487-E7DAC9BC23C7}" presName="space" presStyleCnt="0"/>
      <dgm:spPr/>
    </dgm:pt>
    <dgm:pt modelId="{A123968B-AAAE-407D-BC9B-1829900EA219}" type="pres">
      <dgm:prSet presAssocID="{5AF18212-FED4-43C1-83AC-2200C1165099}" presName="compositeB" presStyleCnt="0"/>
      <dgm:spPr/>
    </dgm:pt>
    <dgm:pt modelId="{E2F8FA95-8952-4BB2-944C-3567E800D75E}" type="pres">
      <dgm:prSet presAssocID="{5AF18212-FED4-43C1-83AC-2200C1165099}" presName="textB" presStyleLbl="revTx" presStyleIdx="5" presStyleCnt="8">
        <dgm:presLayoutVars>
          <dgm:bulletEnabled val="1"/>
        </dgm:presLayoutVars>
      </dgm:prSet>
      <dgm:spPr/>
    </dgm:pt>
    <dgm:pt modelId="{B5F62DF0-98FC-4262-8F5E-5396A9C7B60C}" type="pres">
      <dgm:prSet presAssocID="{5AF18212-FED4-43C1-83AC-2200C1165099}" presName="circleB" presStyleLbl="node1" presStyleIdx="5" presStyleCnt="8"/>
      <dgm:spPr/>
    </dgm:pt>
    <dgm:pt modelId="{90896F8B-5322-4D0E-AEED-7F9A5A01A85F}" type="pres">
      <dgm:prSet presAssocID="{5AF18212-FED4-43C1-83AC-2200C1165099}" presName="spaceB" presStyleCnt="0"/>
      <dgm:spPr/>
    </dgm:pt>
    <dgm:pt modelId="{4FBE46C1-D28E-4601-A67A-DBC410FE8E65}" type="pres">
      <dgm:prSet presAssocID="{3A819D2E-1DE0-4777-89DF-5A0EA0592C50}" presName="space" presStyleCnt="0"/>
      <dgm:spPr/>
    </dgm:pt>
    <dgm:pt modelId="{4544A3F7-82CB-4157-BAA7-B804FE080A7B}" type="pres">
      <dgm:prSet presAssocID="{5950120E-B317-45D6-8D11-A9A6DD372520}" presName="compositeA" presStyleCnt="0"/>
      <dgm:spPr/>
    </dgm:pt>
    <dgm:pt modelId="{F9CC9883-A82D-4FB7-B878-80156C76350C}" type="pres">
      <dgm:prSet presAssocID="{5950120E-B317-45D6-8D11-A9A6DD372520}" presName="textA" presStyleLbl="revTx" presStyleIdx="6" presStyleCnt="8">
        <dgm:presLayoutVars>
          <dgm:bulletEnabled val="1"/>
        </dgm:presLayoutVars>
      </dgm:prSet>
      <dgm:spPr/>
    </dgm:pt>
    <dgm:pt modelId="{05354C83-6905-433B-BD0D-D662A8F954EC}" type="pres">
      <dgm:prSet presAssocID="{5950120E-B317-45D6-8D11-A9A6DD372520}" presName="circleA" presStyleLbl="node1" presStyleIdx="6" presStyleCnt="8"/>
      <dgm:spPr/>
    </dgm:pt>
    <dgm:pt modelId="{1DA4C316-DB50-464D-9BF0-13A3EDF33E0D}" type="pres">
      <dgm:prSet presAssocID="{5950120E-B317-45D6-8D11-A9A6DD372520}" presName="spaceA" presStyleCnt="0"/>
      <dgm:spPr/>
    </dgm:pt>
    <dgm:pt modelId="{4B246985-C8AC-441E-AD1E-43192A13ADC6}" type="pres">
      <dgm:prSet presAssocID="{4DB414EE-47EF-44BC-8D8E-252560521776}" presName="space" presStyleCnt="0"/>
      <dgm:spPr/>
    </dgm:pt>
    <dgm:pt modelId="{AC487436-E943-4E42-A194-32194ED35ABD}" type="pres">
      <dgm:prSet presAssocID="{42E5533D-8460-446D-9C08-3FCB5A22B8C2}" presName="compositeB" presStyleCnt="0"/>
      <dgm:spPr/>
    </dgm:pt>
    <dgm:pt modelId="{CDCA24CF-0F30-44DB-941E-FD411BBA0B43}" type="pres">
      <dgm:prSet presAssocID="{42E5533D-8460-446D-9C08-3FCB5A22B8C2}" presName="textB" presStyleLbl="revTx" presStyleIdx="7" presStyleCnt="8">
        <dgm:presLayoutVars>
          <dgm:bulletEnabled val="1"/>
        </dgm:presLayoutVars>
      </dgm:prSet>
      <dgm:spPr/>
    </dgm:pt>
    <dgm:pt modelId="{A1E30D09-D8E1-47D0-8ED3-ECCDB76C7E43}" type="pres">
      <dgm:prSet presAssocID="{42E5533D-8460-446D-9C08-3FCB5A22B8C2}" presName="circleB" presStyleLbl="node1" presStyleIdx="7" presStyleCnt="8"/>
      <dgm:spPr/>
    </dgm:pt>
    <dgm:pt modelId="{BE9BD94A-C7B5-4FAF-A539-00CC6BF7B266}" type="pres">
      <dgm:prSet presAssocID="{42E5533D-8460-446D-9C08-3FCB5A22B8C2}" presName="spaceB" presStyleCnt="0"/>
      <dgm:spPr/>
    </dgm:pt>
  </dgm:ptLst>
  <dgm:cxnLst>
    <dgm:cxn modelId="{CCE1E709-5D89-4710-AAF3-4D47704C6FA4}" srcId="{325AE0A7-467B-4284-8F64-2C6542FEDB73}" destId="{57D6F6E0-BCAF-48B2-B90F-58BE7B66D277}" srcOrd="4" destOrd="0" parTransId="{64BEA43B-2276-48DA-BFFD-E99CC7EA1CA2}" sibTransId="{9C613EAF-1273-42FA-A487-E7DAC9BC23C7}"/>
    <dgm:cxn modelId="{86A68E0B-9D1A-4081-84C1-5852D335198D}" srcId="{325AE0A7-467B-4284-8F64-2C6542FEDB73}" destId="{D2FCB5BD-ED76-4114-B99E-78D7D8AA6D64}" srcOrd="1" destOrd="0" parTransId="{6FC748B4-3DFC-42C7-84C1-EC92D5DAE213}" sibTransId="{D946DB29-A122-45DB-B708-CA217D6BD6E8}"/>
    <dgm:cxn modelId="{544B8D1D-16A3-44A6-A576-74D381988A30}" type="presOf" srcId="{325AE0A7-467B-4284-8F64-2C6542FEDB73}" destId="{7FA52104-0D34-4CF4-A028-4B5792783E5B}" srcOrd="0" destOrd="0" presId="urn:microsoft.com/office/officeart/2005/8/layout/hProcess11"/>
    <dgm:cxn modelId="{D8D6443B-DE29-4D2F-9E67-04B99C924C14}" type="presOf" srcId="{9CB001D7-3435-42C2-8742-F55932FA14F3}" destId="{795BFC8E-0973-4C0F-8A27-2DAE5AEB2FF2}" srcOrd="0" destOrd="0" presId="urn:microsoft.com/office/officeart/2005/8/layout/hProcess11"/>
    <dgm:cxn modelId="{E250C03C-6C6B-4192-9151-716AF4E474AA}" type="presOf" srcId="{42E5533D-8460-446D-9C08-3FCB5A22B8C2}" destId="{CDCA24CF-0F30-44DB-941E-FD411BBA0B43}" srcOrd="0" destOrd="0" presId="urn:microsoft.com/office/officeart/2005/8/layout/hProcess11"/>
    <dgm:cxn modelId="{8F590864-9E2B-4840-ACC8-5946B1B43D52}" type="presOf" srcId="{88D2DBB1-6A64-415F-8DC6-4F649CF8E799}" destId="{0A6A11F9-A924-4F64-96D4-86AAE6F382A9}" srcOrd="0" destOrd="0" presId="urn:microsoft.com/office/officeart/2005/8/layout/hProcess11"/>
    <dgm:cxn modelId="{1103DD68-4223-4E07-B8A6-2D9D0CA6B3AF}" srcId="{325AE0A7-467B-4284-8F64-2C6542FEDB73}" destId="{9CB001D7-3435-42C2-8742-F55932FA14F3}" srcOrd="3" destOrd="0" parTransId="{817A57FE-F398-4463-AB13-91A5CF6F44CA}" sibTransId="{548B7B6F-927A-4183-9D0E-07868A8D1B1D}"/>
    <dgm:cxn modelId="{D7C58E4B-3F02-4351-BF7C-F51B45AB157F}" type="presOf" srcId="{5AF18212-FED4-43C1-83AC-2200C1165099}" destId="{E2F8FA95-8952-4BB2-944C-3567E800D75E}" srcOrd="0" destOrd="0" presId="urn:microsoft.com/office/officeart/2005/8/layout/hProcess11"/>
    <dgm:cxn modelId="{89D1707B-A7D0-4886-87E2-677F788D2B38}" srcId="{325AE0A7-467B-4284-8F64-2C6542FEDB73}" destId="{42E5533D-8460-446D-9C08-3FCB5A22B8C2}" srcOrd="7" destOrd="0" parTransId="{3997ABF2-5C95-4876-80B8-A21607E2DC20}" sibTransId="{BA9DD9DE-938D-4C9D-B7A6-D33D71CC75DF}"/>
    <dgm:cxn modelId="{D8F965A0-2176-4E77-8E05-1EECB2FCD6DA}" srcId="{325AE0A7-467B-4284-8F64-2C6542FEDB73}" destId="{88D2DBB1-6A64-415F-8DC6-4F649CF8E799}" srcOrd="0" destOrd="0" parTransId="{F4539EAB-43D3-467C-B1C1-09A548B5F5D2}" sibTransId="{F7B2D0EC-C32F-4AF4-B41F-368CDA44C4EC}"/>
    <dgm:cxn modelId="{476AE1B8-5CC0-4E58-AEC9-926F1FDE51B1}" srcId="{325AE0A7-467B-4284-8F64-2C6542FEDB73}" destId="{5950120E-B317-45D6-8D11-A9A6DD372520}" srcOrd="6" destOrd="0" parTransId="{39C4D7A7-CBAE-4486-9B13-335AD4047C3D}" sibTransId="{4DB414EE-47EF-44BC-8D8E-252560521776}"/>
    <dgm:cxn modelId="{5CC5ACC0-8355-495A-9B7C-56C5DCC4E8F3}" srcId="{325AE0A7-467B-4284-8F64-2C6542FEDB73}" destId="{5AF18212-FED4-43C1-83AC-2200C1165099}" srcOrd="5" destOrd="0" parTransId="{05A8A95F-F4B2-4BE8-A3DD-F6D5436F8C60}" sibTransId="{3A819D2E-1DE0-4777-89DF-5A0EA0592C50}"/>
    <dgm:cxn modelId="{8CC804D0-AF22-462F-899A-78A738CD4A2B}" type="presOf" srcId="{D2FCB5BD-ED76-4114-B99E-78D7D8AA6D64}" destId="{9FA92E31-0B4F-43F9-B7B9-690C68C34C9F}" srcOrd="0" destOrd="0" presId="urn:microsoft.com/office/officeart/2005/8/layout/hProcess11"/>
    <dgm:cxn modelId="{3D92B3DF-71CA-4302-B441-9D0D2E19B03C}" type="presOf" srcId="{5950120E-B317-45D6-8D11-A9A6DD372520}" destId="{F9CC9883-A82D-4FB7-B878-80156C76350C}" srcOrd="0" destOrd="0" presId="urn:microsoft.com/office/officeart/2005/8/layout/hProcess11"/>
    <dgm:cxn modelId="{11619AE2-EB51-4964-A365-1B6B240CB859}" type="presOf" srcId="{BEC0ADF4-A025-44D4-9A50-462B05DE6C87}" destId="{554290A7-3243-4A40-9676-21565BC4C118}" srcOrd="0" destOrd="0" presId="urn:microsoft.com/office/officeart/2005/8/layout/hProcess11"/>
    <dgm:cxn modelId="{AE6F17E6-C033-45AF-97E3-2D7285E63D56}" type="presOf" srcId="{57D6F6E0-BCAF-48B2-B90F-58BE7B66D277}" destId="{A15D90B0-13F2-4734-988B-D419721E23A4}" srcOrd="0" destOrd="0" presId="urn:microsoft.com/office/officeart/2005/8/layout/hProcess11"/>
    <dgm:cxn modelId="{29B7FAE6-5E70-43C6-A178-989DE474794C}" srcId="{325AE0A7-467B-4284-8F64-2C6542FEDB73}" destId="{BEC0ADF4-A025-44D4-9A50-462B05DE6C87}" srcOrd="2" destOrd="0" parTransId="{4E7F2C82-4B4C-4E2A-AE21-698ABF53B14A}" sibTransId="{62ED4F01-70DC-49DC-BA70-054596AC87E3}"/>
    <dgm:cxn modelId="{AF0C8DE6-4795-494C-8B0C-80C1269DF48B}" type="presParOf" srcId="{7FA52104-0D34-4CF4-A028-4B5792783E5B}" destId="{3E4A54F2-3D9E-4583-B654-10A3A32741A9}" srcOrd="0" destOrd="0" presId="urn:microsoft.com/office/officeart/2005/8/layout/hProcess11"/>
    <dgm:cxn modelId="{674E94A0-F7C1-4B15-A5D8-2267054B8C85}" type="presParOf" srcId="{7FA52104-0D34-4CF4-A028-4B5792783E5B}" destId="{DB02F55E-BEE3-4E24-B501-4C03CA76E4D5}" srcOrd="1" destOrd="0" presId="urn:microsoft.com/office/officeart/2005/8/layout/hProcess11"/>
    <dgm:cxn modelId="{D2630FA1-18BD-4F69-9C03-B5AB269BC277}" type="presParOf" srcId="{DB02F55E-BEE3-4E24-B501-4C03CA76E4D5}" destId="{6F0D3C6F-BE74-4AE4-8050-24CDC09CEE88}" srcOrd="0" destOrd="0" presId="urn:microsoft.com/office/officeart/2005/8/layout/hProcess11"/>
    <dgm:cxn modelId="{EAB3D1D7-A47C-43D6-9512-F6E04C2F1C67}" type="presParOf" srcId="{6F0D3C6F-BE74-4AE4-8050-24CDC09CEE88}" destId="{0A6A11F9-A924-4F64-96D4-86AAE6F382A9}" srcOrd="0" destOrd="0" presId="urn:microsoft.com/office/officeart/2005/8/layout/hProcess11"/>
    <dgm:cxn modelId="{F5607138-D108-4318-B0A1-F1FD6244B374}" type="presParOf" srcId="{6F0D3C6F-BE74-4AE4-8050-24CDC09CEE88}" destId="{CEA3D312-99C5-4E50-A68B-93F474A09B43}" srcOrd="1" destOrd="0" presId="urn:microsoft.com/office/officeart/2005/8/layout/hProcess11"/>
    <dgm:cxn modelId="{D46CF035-B20D-4D00-940B-EBC26416C568}" type="presParOf" srcId="{6F0D3C6F-BE74-4AE4-8050-24CDC09CEE88}" destId="{8D7D0693-5B62-4E9B-8425-DC3548ADA20E}" srcOrd="2" destOrd="0" presId="urn:microsoft.com/office/officeart/2005/8/layout/hProcess11"/>
    <dgm:cxn modelId="{26FBA2D4-3FAD-48B3-B70C-8E7AEA1A00D4}" type="presParOf" srcId="{DB02F55E-BEE3-4E24-B501-4C03CA76E4D5}" destId="{5B6A6219-484B-4291-AA6D-51A42AAF73CB}" srcOrd="1" destOrd="0" presId="urn:microsoft.com/office/officeart/2005/8/layout/hProcess11"/>
    <dgm:cxn modelId="{8241846D-9A8A-406D-96B5-DFDC3D65B176}" type="presParOf" srcId="{DB02F55E-BEE3-4E24-B501-4C03CA76E4D5}" destId="{146C1B19-2F3B-4452-916C-8E232B4F37F8}" srcOrd="2" destOrd="0" presId="urn:microsoft.com/office/officeart/2005/8/layout/hProcess11"/>
    <dgm:cxn modelId="{7645303F-1A43-475E-A322-0C50F14C8667}" type="presParOf" srcId="{146C1B19-2F3B-4452-916C-8E232B4F37F8}" destId="{9FA92E31-0B4F-43F9-B7B9-690C68C34C9F}" srcOrd="0" destOrd="0" presId="urn:microsoft.com/office/officeart/2005/8/layout/hProcess11"/>
    <dgm:cxn modelId="{65D6D274-8CC6-4491-A62F-92A244407C97}" type="presParOf" srcId="{146C1B19-2F3B-4452-916C-8E232B4F37F8}" destId="{97A11027-04CE-4EE4-9BF5-40F1D32D9050}" srcOrd="1" destOrd="0" presId="urn:microsoft.com/office/officeart/2005/8/layout/hProcess11"/>
    <dgm:cxn modelId="{254B51EA-03F1-4887-B612-4AA1FAB623E9}" type="presParOf" srcId="{146C1B19-2F3B-4452-916C-8E232B4F37F8}" destId="{55C8F7C5-B618-45E1-9176-27E25FAAA715}" srcOrd="2" destOrd="0" presId="urn:microsoft.com/office/officeart/2005/8/layout/hProcess11"/>
    <dgm:cxn modelId="{5CC3637B-2BCF-4F98-97FB-9CD8630156BB}" type="presParOf" srcId="{DB02F55E-BEE3-4E24-B501-4C03CA76E4D5}" destId="{AF7B58E5-01D7-4EFC-81DB-DD8E6B2C4515}" srcOrd="3" destOrd="0" presId="urn:microsoft.com/office/officeart/2005/8/layout/hProcess11"/>
    <dgm:cxn modelId="{2760A2E7-C204-40D4-A876-F88BBC90CD6A}" type="presParOf" srcId="{DB02F55E-BEE3-4E24-B501-4C03CA76E4D5}" destId="{0D2A39E6-CC2C-4B92-AD12-9D9DBD396D14}" srcOrd="4" destOrd="0" presId="urn:microsoft.com/office/officeart/2005/8/layout/hProcess11"/>
    <dgm:cxn modelId="{FB1E4CB6-80ED-45C6-A8B7-00FD7262043D}" type="presParOf" srcId="{0D2A39E6-CC2C-4B92-AD12-9D9DBD396D14}" destId="{554290A7-3243-4A40-9676-21565BC4C118}" srcOrd="0" destOrd="0" presId="urn:microsoft.com/office/officeart/2005/8/layout/hProcess11"/>
    <dgm:cxn modelId="{DA78BFBE-7404-478E-8C05-659F8FBAF9F5}" type="presParOf" srcId="{0D2A39E6-CC2C-4B92-AD12-9D9DBD396D14}" destId="{0328932D-F6B7-4369-9020-DC90D220FF3A}" srcOrd="1" destOrd="0" presId="urn:microsoft.com/office/officeart/2005/8/layout/hProcess11"/>
    <dgm:cxn modelId="{2D3DC2B0-9997-4D8F-B965-9458FF28D9C2}" type="presParOf" srcId="{0D2A39E6-CC2C-4B92-AD12-9D9DBD396D14}" destId="{30FF790E-EFA6-420C-A84A-C36523BA1B22}" srcOrd="2" destOrd="0" presId="urn:microsoft.com/office/officeart/2005/8/layout/hProcess11"/>
    <dgm:cxn modelId="{B72CB300-2D98-4A9B-8C26-A5BBAF0DC718}" type="presParOf" srcId="{DB02F55E-BEE3-4E24-B501-4C03CA76E4D5}" destId="{456082EF-B8D2-4E9F-BD48-4E8E7EDBF414}" srcOrd="5" destOrd="0" presId="urn:microsoft.com/office/officeart/2005/8/layout/hProcess11"/>
    <dgm:cxn modelId="{7897E602-7CE8-48CE-A17E-4B387E79AD0A}" type="presParOf" srcId="{DB02F55E-BEE3-4E24-B501-4C03CA76E4D5}" destId="{1B7D764F-C5B2-4471-942E-72824B014505}" srcOrd="6" destOrd="0" presId="urn:microsoft.com/office/officeart/2005/8/layout/hProcess11"/>
    <dgm:cxn modelId="{AA508027-80AA-448B-8DBF-B015548A9BEE}" type="presParOf" srcId="{1B7D764F-C5B2-4471-942E-72824B014505}" destId="{795BFC8E-0973-4C0F-8A27-2DAE5AEB2FF2}" srcOrd="0" destOrd="0" presId="urn:microsoft.com/office/officeart/2005/8/layout/hProcess11"/>
    <dgm:cxn modelId="{ED445386-8AAB-4BD4-9A72-68DDB7BD30B0}" type="presParOf" srcId="{1B7D764F-C5B2-4471-942E-72824B014505}" destId="{B1F1B9DE-66FE-4219-AA17-CAC504664F61}" srcOrd="1" destOrd="0" presId="urn:microsoft.com/office/officeart/2005/8/layout/hProcess11"/>
    <dgm:cxn modelId="{037C9D82-9755-4B09-B16B-B4573FE5EF18}" type="presParOf" srcId="{1B7D764F-C5B2-4471-942E-72824B014505}" destId="{B40FCF59-67EC-479F-A15B-C183F998DBF1}" srcOrd="2" destOrd="0" presId="urn:microsoft.com/office/officeart/2005/8/layout/hProcess11"/>
    <dgm:cxn modelId="{3827F2AE-1BA2-4276-BFFD-DE78FAF38339}" type="presParOf" srcId="{DB02F55E-BEE3-4E24-B501-4C03CA76E4D5}" destId="{9CF2F722-9773-467A-A55C-E2A5D6F23D59}" srcOrd="7" destOrd="0" presId="urn:microsoft.com/office/officeart/2005/8/layout/hProcess11"/>
    <dgm:cxn modelId="{AC43BD6A-A0FB-42D1-9353-F72B08398596}" type="presParOf" srcId="{DB02F55E-BEE3-4E24-B501-4C03CA76E4D5}" destId="{F73D69BA-7F06-4877-B6AC-073EDF3D43CB}" srcOrd="8" destOrd="0" presId="urn:microsoft.com/office/officeart/2005/8/layout/hProcess11"/>
    <dgm:cxn modelId="{5E293A26-FD00-45CF-9A49-A1AC273B0BA2}" type="presParOf" srcId="{F73D69BA-7F06-4877-B6AC-073EDF3D43CB}" destId="{A15D90B0-13F2-4734-988B-D419721E23A4}" srcOrd="0" destOrd="0" presId="urn:microsoft.com/office/officeart/2005/8/layout/hProcess11"/>
    <dgm:cxn modelId="{D4990BBF-C82E-4B9F-A514-E619A8152DA4}" type="presParOf" srcId="{F73D69BA-7F06-4877-B6AC-073EDF3D43CB}" destId="{6A2D1AE8-EFA5-4D1D-AF8B-B3AD87968A49}" srcOrd="1" destOrd="0" presId="urn:microsoft.com/office/officeart/2005/8/layout/hProcess11"/>
    <dgm:cxn modelId="{EBF8AD6A-056F-4267-8CA0-07A398E33B4C}" type="presParOf" srcId="{F73D69BA-7F06-4877-B6AC-073EDF3D43CB}" destId="{15E9EA7F-072C-4AD4-80B7-F3B2BD8B2243}" srcOrd="2" destOrd="0" presId="urn:microsoft.com/office/officeart/2005/8/layout/hProcess11"/>
    <dgm:cxn modelId="{9154EA7E-F9A7-4818-AD26-694F75CDA205}" type="presParOf" srcId="{DB02F55E-BEE3-4E24-B501-4C03CA76E4D5}" destId="{8F1D839F-8CED-4FC9-BEC0-2CF3B3910C7A}" srcOrd="9" destOrd="0" presId="urn:microsoft.com/office/officeart/2005/8/layout/hProcess11"/>
    <dgm:cxn modelId="{F1CAC56A-8540-4B83-8495-7D38095AA1B1}" type="presParOf" srcId="{DB02F55E-BEE3-4E24-B501-4C03CA76E4D5}" destId="{A123968B-AAAE-407D-BC9B-1829900EA219}" srcOrd="10" destOrd="0" presId="urn:microsoft.com/office/officeart/2005/8/layout/hProcess11"/>
    <dgm:cxn modelId="{45ADD652-515C-4C62-96C1-08A9474459D2}" type="presParOf" srcId="{A123968B-AAAE-407D-BC9B-1829900EA219}" destId="{E2F8FA95-8952-4BB2-944C-3567E800D75E}" srcOrd="0" destOrd="0" presId="urn:microsoft.com/office/officeart/2005/8/layout/hProcess11"/>
    <dgm:cxn modelId="{D2B9B050-8657-40ED-9926-4EDB3BEC0D82}" type="presParOf" srcId="{A123968B-AAAE-407D-BC9B-1829900EA219}" destId="{B5F62DF0-98FC-4262-8F5E-5396A9C7B60C}" srcOrd="1" destOrd="0" presId="urn:microsoft.com/office/officeart/2005/8/layout/hProcess11"/>
    <dgm:cxn modelId="{8ECFAA4B-EE88-4575-BA74-7C97CFA2752F}" type="presParOf" srcId="{A123968B-AAAE-407D-BC9B-1829900EA219}" destId="{90896F8B-5322-4D0E-AEED-7F9A5A01A85F}" srcOrd="2" destOrd="0" presId="urn:microsoft.com/office/officeart/2005/8/layout/hProcess11"/>
    <dgm:cxn modelId="{FF52957E-9C45-465F-AB3D-D3D5FF2CB1A3}" type="presParOf" srcId="{DB02F55E-BEE3-4E24-B501-4C03CA76E4D5}" destId="{4FBE46C1-D28E-4601-A67A-DBC410FE8E65}" srcOrd="11" destOrd="0" presId="urn:microsoft.com/office/officeart/2005/8/layout/hProcess11"/>
    <dgm:cxn modelId="{B035065D-D6F0-44A0-A69F-A1726A74A479}" type="presParOf" srcId="{DB02F55E-BEE3-4E24-B501-4C03CA76E4D5}" destId="{4544A3F7-82CB-4157-BAA7-B804FE080A7B}" srcOrd="12" destOrd="0" presId="urn:microsoft.com/office/officeart/2005/8/layout/hProcess11"/>
    <dgm:cxn modelId="{C3BCF230-1B29-4A8C-91C5-AFE509337A13}" type="presParOf" srcId="{4544A3F7-82CB-4157-BAA7-B804FE080A7B}" destId="{F9CC9883-A82D-4FB7-B878-80156C76350C}" srcOrd="0" destOrd="0" presId="urn:microsoft.com/office/officeart/2005/8/layout/hProcess11"/>
    <dgm:cxn modelId="{7E916E0E-99F6-4A92-8E64-19A1659EA565}" type="presParOf" srcId="{4544A3F7-82CB-4157-BAA7-B804FE080A7B}" destId="{05354C83-6905-433B-BD0D-D662A8F954EC}" srcOrd="1" destOrd="0" presId="urn:microsoft.com/office/officeart/2005/8/layout/hProcess11"/>
    <dgm:cxn modelId="{D9351661-8FBE-4871-80DA-BB70DFC4191A}" type="presParOf" srcId="{4544A3F7-82CB-4157-BAA7-B804FE080A7B}" destId="{1DA4C316-DB50-464D-9BF0-13A3EDF33E0D}" srcOrd="2" destOrd="0" presId="urn:microsoft.com/office/officeart/2005/8/layout/hProcess11"/>
    <dgm:cxn modelId="{25BC8CF5-82BD-45A6-94F4-DC8B80E051C7}" type="presParOf" srcId="{DB02F55E-BEE3-4E24-B501-4C03CA76E4D5}" destId="{4B246985-C8AC-441E-AD1E-43192A13ADC6}" srcOrd="13" destOrd="0" presId="urn:microsoft.com/office/officeart/2005/8/layout/hProcess11"/>
    <dgm:cxn modelId="{71E786E2-80BB-4B87-879C-697030283964}" type="presParOf" srcId="{DB02F55E-BEE3-4E24-B501-4C03CA76E4D5}" destId="{AC487436-E943-4E42-A194-32194ED35ABD}" srcOrd="14" destOrd="0" presId="urn:microsoft.com/office/officeart/2005/8/layout/hProcess11"/>
    <dgm:cxn modelId="{61E6F0B2-3B40-44C7-AAF5-896EB5FDFC20}" type="presParOf" srcId="{AC487436-E943-4E42-A194-32194ED35ABD}" destId="{CDCA24CF-0F30-44DB-941E-FD411BBA0B43}" srcOrd="0" destOrd="0" presId="urn:microsoft.com/office/officeart/2005/8/layout/hProcess11"/>
    <dgm:cxn modelId="{127C9FDB-780F-4822-964A-401C127D38D1}" type="presParOf" srcId="{AC487436-E943-4E42-A194-32194ED35ABD}" destId="{A1E30D09-D8E1-47D0-8ED3-ECCDB76C7E43}" srcOrd="1" destOrd="0" presId="urn:microsoft.com/office/officeart/2005/8/layout/hProcess11"/>
    <dgm:cxn modelId="{DE7EB457-F42A-481A-B5EC-AA9AF6E902E8}" type="presParOf" srcId="{AC487436-E943-4E42-A194-32194ED35ABD}" destId="{BE9BD94A-C7B5-4FAF-A539-00CC6BF7B2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A54F2-3D9E-4583-B654-10A3A32741A9}">
      <dsp:nvSpPr>
        <dsp:cNvPr id="0" name=""/>
        <dsp:cNvSpPr/>
      </dsp:nvSpPr>
      <dsp:spPr>
        <a:xfrm>
          <a:off x="0" y="1030605"/>
          <a:ext cx="8610600" cy="1374140"/>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A11F9-A924-4F64-96D4-86AAE6F382A9}">
      <dsp:nvSpPr>
        <dsp:cNvPr id="0" name=""/>
        <dsp:cNvSpPr/>
      </dsp:nvSpPr>
      <dsp:spPr>
        <a:xfrm>
          <a:off x="307" y="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t>Register for CDX and WQX Accounts</a:t>
          </a:r>
        </a:p>
      </dsp:txBody>
      <dsp:txXfrm>
        <a:off x="307" y="0"/>
        <a:ext cx="928014" cy="1374140"/>
      </dsp:txXfrm>
    </dsp:sp>
    <dsp:sp modelId="{CEA3D312-99C5-4E50-A68B-93F474A09B43}">
      <dsp:nvSpPr>
        <dsp:cNvPr id="0" name=""/>
        <dsp:cNvSpPr/>
      </dsp:nvSpPr>
      <dsp:spPr>
        <a:xfrm>
          <a:off x="292547"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92E31-0B4F-43F9-B7B9-690C68C34C9F}">
      <dsp:nvSpPr>
        <dsp:cNvPr id="0" name=""/>
        <dsp:cNvSpPr/>
      </dsp:nvSpPr>
      <dsp:spPr>
        <a:xfrm>
          <a:off x="974723" y="206121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t>Download WQX Submission Templates</a:t>
          </a:r>
        </a:p>
      </dsp:txBody>
      <dsp:txXfrm>
        <a:off x="974723" y="2061210"/>
        <a:ext cx="928014" cy="1374140"/>
      </dsp:txXfrm>
    </dsp:sp>
    <dsp:sp modelId="{97A11027-04CE-4EE4-9BF5-40F1D32D9050}">
      <dsp:nvSpPr>
        <dsp:cNvPr id="0" name=""/>
        <dsp:cNvSpPr/>
      </dsp:nvSpPr>
      <dsp:spPr>
        <a:xfrm>
          <a:off x="1266963"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290A7-3243-4A40-9676-21565BC4C118}">
      <dsp:nvSpPr>
        <dsp:cNvPr id="0" name=""/>
        <dsp:cNvSpPr/>
      </dsp:nvSpPr>
      <dsp:spPr>
        <a:xfrm>
          <a:off x="1949138" y="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t>Review Required Fields and Values</a:t>
          </a:r>
        </a:p>
      </dsp:txBody>
      <dsp:txXfrm>
        <a:off x="1949138" y="0"/>
        <a:ext cx="928014" cy="1374140"/>
      </dsp:txXfrm>
    </dsp:sp>
    <dsp:sp modelId="{0328932D-F6B7-4369-9020-DC90D220FF3A}">
      <dsp:nvSpPr>
        <dsp:cNvPr id="0" name=""/>
        <dsp:cNvSpPr/>
      </dsp:nvSpPr>
      <dsp:spPr>
        <a:xfrm>
          <a:off x="2241378"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BFC8E-0973-4C0F-8A27-2DAE5AEB2FF2}">
      <dsp:nvSpPr>
        <dsp:cNvPr id="0" name=""/>
        <dsp:cNvSpPr/>
      </dsp:nvSpPr>
      <dsp:spPr>
        <a:xfrm>
          <a:off x="2923554" y="206121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t>Submit Project and Monitoring Location Information to WQX</a:t>
          </a:r>
        </a:p>
      </dsp:txBody>
      <dsp:txXfrm>
        <a:off x="2923554" y="2061210"/>
        <a:ext cx="928014" cy="1374140"/>
      </dsp:txXfrm>
    </dsp:sp>
    <dsp:sp modelId="{B1F1B9DE-66FE-4219-AA17-CAC504664F61}">
      <dsp:nvSpPr>
        <dsp:cNvPr id="0" name=""/>
        <dsp:cNvSpPr/>
      </dsp:nvSpPr>
      <dsp:spPr>
        <a:xfrm>
          <a:off x="3215794"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D90B0-13F2-4734-988B-D419721E23A4}">
      <dsp:nvSpPr>
        <dsp:cNvPr id="0" name=""/>
        <dsp:cNvSpPr/>
      </dsp:nvSpPr>
      <dsp:spPr>
        <a:xfrm>
          <a:off x="3897970" y="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t>Collect Data</a:t>
          </a:r>
        </a:p>
      </dsp:txBody>
      <dsp:txXfrm>
        <a:off x="3897970" y="0"/>
        <a:ext cx="928014" cy="1374140"/>
      </dsp:txXfrm>
    </dsp:sp>
    <dsp:sp modelId="{6A2D1AE8-EFA5-4D1D-AF8B-B3AD87968A49}">
      <dsp:nvSpPr>
        <dsp:cNvPr id="0" name=""/>
        <dsp:cNvSpPr/>
      </dsp:nvSpPr>
      <dsp:spPr>
        <a:xfrm>
          <a:off x="4190210"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8FA95-8952-4BB2-944C-3567E800D75E}">
      <dsp:nvSpPr>
        <dsp:cNvPr id="0" name=""/>
        <dsp:cNvSpPr/>
      </dsp:nvSpPr>
      <dsp:spPr>
        <a:xfrm>
          <a:off x="4872386" y="206121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t>Perform Quality Control Analyses</a:t>
          </a:r>
        </a:p>
      </dsp:txBody>
      <dsp:txXfrm>
        <a:off x="4872386" y="2061210"/>
        <a:ext cx="928014" cy="1374140"/>
      </dsp:txXfrm>
    </dsp:sp>
    <dsp:sp modelId="{B5F62DF0-98FC-4262-8F5E-5396A9C7B60C}">
      <dsp:nvSpPr>
        <dsp:cNvPr id="0" name=""/>
        <dsp:cNvSpPr/>
      </dsp:nvSpPr>
      <dsp:spPr>
        <a:xfrm>
          <a:off x="5164626"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C9883-A82D-4FB7-B878-80156C76350C}">
      <dsp:nvSpPr>
        <dsp:cNvPr id="0" name=""/>
        <dsp:cNvSpPr/>
      </dsp:nvSpPr>
      <dsp:spPr>
        <a:xfrm>
          <a:off x="5846801" y="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t>Submit Results to WQX</a:t>
          </a:r>
        </a:p>
      </dsp:txBody>
      <dsp:txXfrm>
        <a:off x="5846801" y="0"/>
        <a:ext cx="928014" cy="1374140"/>
      </dsp:txXfrm>
    </dsp:sp>
    <dsp:sp modelId="{05354C83-6905-433B-BD0D-D662A8F954EC}">
      <dsp:nvSpPr>
        <dsp:cNvPr id="0" name=""/>
        <dsp:cNvSpPr/>
      </dsp:nvSpPr>
      <dsp:spPr>
        <a:xfrm>
          <a:off x="6139041"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A24CF-0F30-44DB-941E-FD411BBA0B43}">
      <dsp:nvSpPr>
        <dsp:cNvPr id="0" name=""/>
        <dsp:cNvSpPr/>
      </dsp:nvSpPr>
      <dsp:spPr>
        <a:xfrm>
          <a:off x="6821217" y="2061210"/>
          <a:ext cx="928014" cy="137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t>Submit DOW Metadata Survey</a:t>
          </a:r>
        </a:p>
      </dsp:txBody>
      <dsp:txXfrm>
        <a:off x="6821217" y="2061210"/>
        <a:ext cx="928014" cy="1374140"/>
      </dsp:txXfrm>
    </dsp:sp>
    <dsp:sp modelId="{A1E30D09-D8E1-47D0-8ED3-ECCDB76C7E43}">
      <dsp:nvSpPr>
        <dsp:cNvPr id="0" name=""/>
        <dsp:cNvSpPr/>
      </dsp:nvSpPr>
      <dsp:spPr>
        <a:xfrm>
          <a:off x="7113457" y="1545907"/>
          <a:ext cx="343535" cy="3435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7522BD-E832-4C38-8D9A-0EAC41EC4E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E3F6515-0A0A-480E-97F2-E9F92D8B2F0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621B427-D69D-456B-9A15-1905DA9A4A80}" type="datetimeFigureOut">
              <a:rPr lang="en-US"/>
              <a:pPr>
                <a:defRPr/>
              </a:pPr>
              <a:t>11/5/2021</a:t>
            </a:fld>
            <a:endParaRPr lang="en-US"/>
          </a:p>
        </p:txBody>
      </p:sp>
      <p:sp>
        <p:nvSpPr>
          <p:cNvPr id="4" name="Slide Image Placeholder 3">
            <a:extLst>
              <a:ext uri="{FF2B5EF4-FFF2-40B4-BE49-F238E27FC236}">
                <a16:creationId xmlns:a16="http://schemas.microsoft.com/office/drawing/2014/main" id="{9CBF0683-8AAF-4802-9A41-54996F8152F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4E0862B-041E-4AA7-8632-9EAB3798599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E81D58F-1F2D-4751-BFF2-96179B62AE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C4B1D81-E120-45D9-9A9C-545342F79D5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0525F88-3080-4C96-9E31-795720ED79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06F890-C09F-4FE2-9B93-AA527E509BBB}"/>
              </a:ext>
            </a:extLst>
          </p:cNvPr>
          <p:cNvSpPr/>
          <p:nvPr userDrawn="1"/>
        </p:nvSpPr>
        <p:spPr>
          <a:xfrm rot="10800000" flipV="1">
            <a:off x="0" y="3790950"/>
            <a:ext cx="9144000" cy="135255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38328" tIns="201168" rIns="0" bIns="274320"/>
          <a:lstStyle/>
          <a:p>
            <a:pPr marL="215504" eaLnBrk="1" fontAlgn="auto" hangingPunct="1">
              <a:spcBef>
                <a:spcPts val="0"/>
              </a:spcBef>
              <a:spcAft>
                <a:spcPts val="0"/>
              </a:spcAft>
              <a:tabLst>
                <a:tab pos="8788004" algn="r"/>
              </a:tabLst>
              <a:defRPr/>
            </a:pPr>
            <a:endParaRPr lang="en-US" sz="1400" b="1">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9EAB2D8-CF77-4085-B26E-71046DDC3A19}"/>
              </a:ext>
            </a:extLst>
          </p:cNvPr>
          <p:cNvSpPr/>
          <p:nvPr userDrawn="1"/>
        </p:nvSpPr>
        <p:spPr>
          <a:xfrm>
            <a:off x="0" y="0"/>
            <a:ext cx="9144000" cy="137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Rectangle 5">
            <a:extLst>
              <a:ext uri="{FF2B5EF4-FFF2-40B4-BE49-F238E27FC236}">
                <a16:creationId xmlns:a16="http://schemas.microsoft.com/office/drawing/2014/main" id="{BD8289A5-BF20-40BB-AFC3-AD8DD92AE403}"/>
              </a:ext>
            </a:extLst>
          </p:cNvPr>
          <p:cNvSpPr/>
          <p:nvPr userDrawn="1"/>
        </p:nvSpPr>
        <p:spPr>
          <a:xfrm>
            <a:off x="0" y="3714750"/>
            <a:ext cx="9144000" cy="762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7" name="Picture 12">
            <a:extLst>
              <a:ext uri="{FF2B5EF4-FFF2-40B4-BE49-F238E27FC236}">
                <a16:creationId xmlns:a16="http://schemas.microsoft.com/office/drawing/2014/main" id="{81F7FC1D-0CAA-4ED4-8A7B-906E31AFA4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988" y="363538"/>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377387"/>
            <a:ext cx="8401050" cy="1099113"/>
          </a:xfrm>
        </p:spPr>
        <p:txBody>
          <a:bodyPr anchor="b">
            <a:normAutofit/>
          </a:bodyPr>
          <a:lstStyle>
            <a:lvl1pPr algn="l">
              <a:defRPr sz="4000">
                <a:solidFill>
                  <a:srgbClr val="002D73"/>
                </a:solidFill>
              </a:defRPr>
            </a:lvl1pPr>
          </a:lstStyle>
          <a:p>
            <a:r>
              <a:rPr lang="en-US"/>
              <a:t>Click to edit Master title style</a:t>
            </a:r>
          </a:p>
        </p:txBody>
      </p:sp>
      <p:sp>
        <p:nvSpPr>
          <p:cNvPr id="3" name="Subtitle 2"/>
          <p:cNvSpPr>
            <a:spLocks noGrp="1"/>
          </p:cNvSpPr>
          <p:nvPr>
            <p:ph type="subTitle" idx="1"/>
          </p:nvPr>
        </p:nvSpPr>
        <p:spPr>
          <a:xfrm>
            <a:off x="457200" y="2628337"/>
            <a:ext cx="8401050" cy="911087"/>
          </a:xfrm>
        </p:spPr>
        <p:txBody>
          <a:bodyPr>
            <a:normAutofit/>
          </a:bodyPr>
          <a:lstStyle>
            <a:lvl1pPr marL="0" indent="0" algn="l">
              <a:buNone/>
              <a:defRPr sz="2800" b="1">
                <a:solidFill>
                  <a:srgbClr val="64656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4344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13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72DA35-8468-495A-8A48-B28AAA749EE3}"/>
              </a:ext>
            </a:extLst>
          </p:cNvPr>
          <p:cNvSpPr/>
          <p:nvPr userDrawn="1"/>
        </p:nvSpPr>
        <p:spPr>
          <a:xfrm>
            <a:off x="0" y="0"/>
            <a:ext cx="9144000" cy="137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5" name="Rectangle 4">
            <a:extLst>
              <a:ext uri="{FF2B5EF4-FFF2-40B4-BE49-F238E27FC236}">
                <a16:creationId xmlns:a16="http://schemas.microsoft.com/office/drawing/2014/main" id="{F216C976-5E0C-44FA-BD1B-D6511D4BA1F5}"/>
              </a:ext>
            </a:extLst>
          </p:cNvPr>
          <p:cNvSpPr/>
          <p:nvPr userDrawn="1"/>
        </p:nvSpPr>
        <p:spPr>
          <a:xfrm rot="10800000" flipV="1">
            <a:off x="0" y="115888"/>
            <a:ext cx="9144000" cy="22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0" anchor="ctr"/>
          <a:lstStyle/>
          <a:p>
            <a:pPr marL="215504" eaLnBrk="1" fontAlgn="auto" hangingPunct="1">
              <a:spcBef>
                <a:spcPts val="0"/>
              </a:spcBef>
              <a:spcAft>
                <a:spcPts val="0"/>
              </a:spcAft>
              <a:tabLst>
                <a:tab pos="8750300" algn="r"/>
              </a:tabLst>
              <a:defRPr/>
            </a:pPr>
            <a:r>
              <a:rPr lang="en-US" sz="1200" b="1">
                <a:solidFill>
                  <a:srgbClr val="002D73"/>
                </a:solidFill>
                <a:latin typeface="Arial" panose="020B0604020202020204" pitchFamily="34" charset="0"/>
                <a:cs typeface="Arial" panose="020B0604020202020204" pitchFamily="34" charset="0"/>
              </a:rPr>
              <a:t>	</a:t>
            </a:r>
            <a:fld id="{81CDE37A-006D-4D9A-91FE-3FE494A0925B}" type="slidenum">
              <a:rPr lang="en-US" sz="1200" b="1">
                <a:solidFill>
                  <a:srgbClr val="002D73"/>
                </a:solidFill>
                <a:latin typeface="Arial" panose="020B0604020202020204" pitchFamily="34" charset="0"/>
                <a:cs typeface="Arial" panose="020B0604020202020204" pitchFamily="34" charset="0"/>
              </a:rPr>
              <a:pPr marL="215504" eaLnBrk="1" fontAlgn="auto" hangingPunct="1">
                <a:spcBef>
                  <a:spcPts val="0"/>
                </a:spcBef>
                <a:spcAft>
                  <a:spcPts val="0"/>
                </a:spcAft>
                <a:tabLst>
                  <a:tab pos="8750300" algn="r"/>
                </a:tabLst>
                <a:defRPr/>
              </a:pPr>
              <a:t>‹#›</a:t>
            </a:fld>
            <a:endParaRPr lang="en-US" sz="1200" b="1">
              <a:solidFill>
                <a:srgbClr val="002D7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1065222-8F8F-425F-B107-8B3E38CEAC3F}"/>
              </a:ext>
            </a:extLst>
          </p:cNvPr>
          <p:cNvSpPr/>
          <p:nvPr userDrawn="1"/>
        </p:nvSpPr>
        <p:spPr>
          <a:xfrm>
            <a:off x="0" y="1539875"/>
            <a:ext cx="5334000" cy="8255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p:cNvSpPr>
            <a:spLocks noGrp="1"/>
          </p:cNvSpPr>
          <p:nvPr>
            <p:ph type="title"/>
          </p:nvPr>
        </p:nvSpPr>
        <p:spPr>
          <a:xfrm>
            <a:off x="1" y="1621847"/>
            <a:ext cx="5334000" cy="2702503"/>
          </a:xfrm>
          <a:solidFill>
            <a:srgbClr val="002D73"/>
          </a:solidFill>
        </p:spPr>
        <p:txBody>
          <a:bodyPr lIns="512064" tIns="228600" rIns="365760" anchor="t">
            <a:normAutofit/>
          </a:bodyPr>
          <a:lstStyle>
            <a:lvl1pPr>
              <a:lnSpc>
                <a:spcPct val="100000"/>
              </a:lnSpc>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525780" y="3291840"/>
            <a:ext cx="4511040" cy="891540"/>
          </a:xfrm>
        </p:spPr>
        <p:txBody>
          <a:bodyPr>
            <a:normAutofit/>
          </a:bodyPr>
          <a:lstStyle>
            <a:lvl1pPr marL="0" indent="0">
              <a:buNone/>
              <a:defRPr sz="2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809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2"/>
            <a:ext cx="8610600" cy="919669"/>
          </a:xfrm>
        </p:spPr>
        <p:txBody>
          <a:bodyPr/>
          <a:lstStyle/>
          <a:p>
            <a:r>
              <a:rPr lang="en-US"/>
              <a:t>Click to edit Master title style</a:t>
            </a:r>
          </a:p>
        </p:txBody>
      </p:sp>
      <p:sp>
        <p:nvSpPr>
          <p:cNvPr id="3" name="Content Placeholder 2"/>
          <p:cNvSpPr>
            <a:spLocks noGrp="1"/>
          </p:cNvSpPr>
          <p:nvPr>
            <p:ph sz="half" idx="1"/>
          </p:nvPr>
        </p:nvSpPr>
        <p:spPr>
          <a:xfrm>
            <a:off x="247650" y="1428461"/>
            <a:ext cx="4167188" cy="342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901" y="1428461"/>
            <a:ext cx="4138349" cy="342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87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3"/>
            <a:ext cx="8610600" cy="919668"/>
          </a:xfrm>
        </p:spPr>
        <p:txBody>
          <a:bodyPr/>
          <a:lstStyle/>
          <a:p>
            <a:r>
              <a:rPr lang="en-US"/>
              <a:t>Click to edit Master title style</a:t>
            </a:r>
          </a:p>
        </p:txBody>
      </p:sp>
      <p:sp>
        <p:nvSpPr>
          <p:cNvPr id="3" name="Text Placeholder 2"/>
          <p:cNvSpPr>
            <a:spLocks noGrp="1"/>
          </p:cNvSpPr>
          <p:nvPr>
            <p:ph type="body" idx="1"/>
          </p:nvPr>
        </p:nvSpPr>
        <p:spPr>
          <a:xfrm>
            <a:off x="247650" y="1428461"/>
            <a:ext cx="4035715" cy="617934"/>
          </a:xfrm>
        </p:spPr>
        <p:txBody>
          <a:bodyPr anchor="ctr">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47650" y="2144027"/>
            <a:ext cx="4035715" cy="2634850"/>
          </a:xfrm>
        </p:spPr>
        <p:txBody>
          <a:bodyPr>
            <a:normAutofit/>
          </a:bodyPr>
          <a:lstStyle>
            <a:lvl1pPr>
              <a:spcAft>
                <a:spcPts val="300"/>
              </a:spcAft>
              <a:defRPr sz="1800"/>
            </a:lvl1pPr>
            <a:lvl2pPr>
              <a:spcAft>
                <a:spcPts val="300"/>
              </a:spcAft>
              <a:defRPr sz="1800"/>
            </a:lvl2pPr>
            <a:lvl3pPr>
              <a:spcAft>
                <a:spcPts val="300"/>
              </a:spcAft>
              <a:defRPr sz="1800"/>
            </a:lvl3pPr>
            <a:lvl4pPr>
              <a:spcAft>
                <a:spcPts val="300"/>
              </a:spcAft>
              <a:defRPr sz="1800"/>
            </a:lvl4pPr>
            <a:lvl5pPr>
              <a:spcAft>
                <a:spcPts val="3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15906" y="1428461"/>
            <a:ext cx="4042345" cy="617934"/>
          </a:xfrm>
        </p:spPr>
        <p:txBody>
          <a:bodyPr anchor="ctr">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15906" y="2144027"/>
            <a:ext cx="4042344" cy="2634850"/>
          </a:xfrm>
        </p:spPr>
        <p:txBody>
          <a:bodyPr>
            <a:normAutofit/>
          </a:bodyPr>
          <a:lstStyle>
            <a:lvl1pPr>
              <a:spcAft>
                <a:spcPts val="300"/>
              </a:spcAft>
              <a:defRPr sz="1800"/>
            </a:lvl1pPr>
            <a:lvl2pPr>
              <a:spcAft>
                <a:spcPts val="300"/>
              </a:spcAft>
              <a:defRPr sz="1800"/>
            </a:lvl2pPr>
            <a:lvl3pPr>
              <a:spcAft>
                <a:spcPts val="300"/>
              </a:spcAft>
              <a:defRPr sz="1800"/>
            </a:lvl3pPr>
            <a:lvl4pPr>
              <a:spcAft>
                <a:spcPts val="300"/>
              </a:spcAft>
              <a:defRPr sz="1800"/>
            </a:lvl4pPr>
            <a:lvl5pPr>
              <a:spcAft>
                <a:spcPts val="3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0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1"/>
            <a:ext cx="8610600" cy="919960"/>
          </a:xfrm>
        </p:spPr>
        <p:txBody>
          <a:bodyPr/>
          <a:lstStyle/>
          <a:p>
            <a:r>
              <a:rPr lang="en-US"/>
              <a:t>Click to edit Master title style</a:t>
            </a:r>
          </a:p>
        </p:txBody>
      </p:sp>
    </p:spTree>
    <p:extLst>
      <p:ext uri="{BB962C8B-B14F-4D97-AF65-F5344CB8AC3E}">
        <p14:creationId xmlns:p14="http://schemas.microsoft.com/office/powerpoint/2010/main" val="282114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5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06449-D582-4368-8B98-DB3A66E743AA}"/>
              </a:ext>
            </a:extLst>
          </p:cNvPr>
          <p:cNvSpPr/>
          <p:nvPr userDrawn="1"/>
        </p:nvSpPr>
        <p:spPr>
          <a:xfrm rot="10800000" flipV="1">
            <a:off x="0" y="60325"/>
            <a:ext cx="9144000" cy="30162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tIns="82296" rIns="274320" bIns="54864" anchor="ctr"/>
          <a:lstStyle/>
          <a:p>
            <a:pPr marL="215504" eaLnBrk="1" fontAlgn="auto" hangingPunct="1">
              <a:spcBef>
                <a:spcPts val="0"/>
              </a:spcBef>
              <a:spcAft>
                <a:spcPts val="0"/>
              </a:spcAft>
              <a:tabLst>
                <a:tab pos="8750300" algn="r"/>
              </a:tabLst>
              <a:defRPr/>
            </a:pPr>
            <a:r>
              <a:rPr lang="en-US" sz="1200" b="1">
                <a:latin typeface="Arial" panose="020B0604020202020204" pitchFamily="34" charset="0"/>
                <a:cs typeface="Arial" panose="020B0604020202020204" pitchFamily="34" charset="0"/>
              </a:rPr>
              <a:t>	</a:t>
            </a:r>
            <a:fld id="{50B1259B-BF7A-4644-8DF7-116B4A3E3A18}" type="slidenum">
              <a:rPr lang="en-US" sz="1200" b="1">
                <a:latin typeface="Arial" panose="020B0604020202020204" pitchFamily="34" charset="0"/>
                <a:cs typeface="Arial" panose="020B0604020202020204" pitchFamily="34" charset="0"/>
              </a:rPr>
              <a:pPr marL="215504" eaLnBrk="1" fontAlgn="auto" hangingPunct="1">
                <a:spcBef>
                  <a:spcPts val="0"/>
                </a:spcBef>
                <a:spcAft>
                  <a:spcPts val="0"/>
                </a:spcAft>
                <a:tabLst>
                  <a:tab pos="8750300" algn="r"/>
                </a:tabLst>
                <a:defRPr/>
              </a:pPr>
              <a:t>‹#›</a:t>
            </a:fld>
            <a:endParaRPr lang="en-US" sz="1200" b="1">
              <a:latin typeface="Arial" panose="020B0604020202020204" pitchFamily="34" charset="0"/>
              <a:cs typeface="Arial" panose="020B0604020202020204" pitchFamily="34" charset="0"/>
            </a:endParaRPr>
          </a:p>
        </p:txBody>
      </p:sp>
      <p:sp>
        <p:nvSpPr>
          <p:cNvPr id="1027" name="Title Placeholder 1">
            <a:extLst>
              <a:ext uri="{FF2B5EF4-FFF2-40B4-BE49-F238E27FC236}">
                <a16:creationId xmlns:a16="http://schemas.microsoft.com/office/drawing/2014/main" id="{5404956F-54B4-4C75-B029-1C25F7A5F9BB}"/>
              </a:ext>
            </a:extLst>
          </p:cNvPr>
          <p:cNvSpPr>
            <a:spLocks noGrp="1" noChangeArrowheads="1"/>
          </p:cNvSpPr>
          <p:nvPr>
            <p:ph type="title"/>
          </p:nvPr>
        </p:nvSpPr>
        <p:spPr bwMode="auto">
          <a:xfrm>
            <a:off x="247650" y="508000"/>
            <a:ext cx="8610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6A0860A-E72C-4625-8EFD-CCB2F61B602C}"/>
              </a:ext>
            </a:extLst>
          </p:cNvPr>
          <p:cNvSpPr>
            <a:spLocks noGrp="1" noChangeArrowheads="1"/>
          </p:cNvSpPr>
          <p:nvPr>
            <p:ph type="body" idx="1"/>
          </p:nvPr>
        </p:nvSpPr>
        <p:spPr bwMode="auto">
          <a:xfrm>
            <a:off x="247650" y="1428750"/>
            <a:ext cx="86106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FF2158A3-60C1-488B-8C7C-8B02C094A8CC}"/>
              </a:ext>
            </a:extLst>
          </p:cNvPr>
          <p:cNvSpPr/>
          <p:nvPr userDrawn="1"/>
        </p:nvSpPr>
        <p:spPr>
          <a:xfrm>
            <a:off x="0" y="0"/>
            <a:ext cx="9144000" cy="60325"/>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1030" name="Picture 8">
            <a:extLst>
              <a:ext uri="{FF2B5EF4-FFF2-40B4-BE49-F238E27FC236}">
                <a16:creationId xmlns:a16="http://schemas.microsoft.com/office/drawing/2014/main" id="{7FE0DAF4-7E6A-48F4-9A01-539DDE17C4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42175" y="4510088"/>
            <a:ext cx="155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58" r:id="rId2"/>
    <p:sldLayoutId id="2147483664" r:id="rId3"/>
    <p:sldLayoutId id="2147483659" r:id="rId4"/>
    <p:sldLayoutId id="2147483660" r:id="rId5"/>
    <p:sldLayoutId id="2147483661" r:id="rId6"/>
    <p:sldLayoutId id="2147483662" r:id="rId7"/>
  </p:sldLayoutIdLst>
  <p:txStyles>
    <p:titleStyle>
      <a:lvl1pPr algn="l" defTabSz="685800" rtl="0" fontAlgn="base">
        <a:lnSpc>
          <a:spcPct val="90000"/>
        </a:lnSpc>
        <a:spcBef>
          <a:spcPct val="0"/>
        </a:spcBef>
        <a:spcAft>
          <a:spcPct val="0"/>
        </a:spcAft>
        <a:defRPr sz="3200" b="1" kern="1200">
          <a:solidFill>
            <a:srgbClr val="002D73"/>
          </a:solidFill>
          <a:latin typeface="Arial" panose="020B0604020202020204" pitchFamily="34" charset="0"/>
          <a:ea typeface="+mj-ea"/>
          <a:cs typeface="Arial" panose="020B0604020202020204" pitchFamily="34" charset="0"/>
        </a:defRPr>
      </a:lvl1pPr>
      <a:lvl2pPr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2pPr>
      <a:lvl3pPr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3pPr>
      <a:lvl4pPr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4pPr>
      <a:lvl5pPr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5pPr>
      <a:lvl6pPr marL="457200"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6pPr>
      <a:lvl7pPr marL="914400"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7pPr>
      <a:lvl8pPr marL="1371600"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8pPr>
      <a:lvl9pPr marL="1828800" algn="l" defTabSz="685800" rtl="0" fontAlgn="base">
        <a:lnSpc>
          <a:spcPct val="90000"/>
        </a:lnSpc>
        <a:spcBef>
          <a:spcPct val="0"/>
        </a:spcBef>
        <a:spcAft>
          <a:spcPct val="0"/>
        </a:spcAft>
        <a:defRPr sz="3200" b="1">
          <a:solidFill>
            <a:srgbClr val="002D73"/>
          </a:solidFill>
          <a:latin typeface="Arial" panose="020B0604020202020204" pitchFamily="34" charset="0"/>
          <a:cs typeface="Arial" panose="020B0604020202020204" pitchFamily="34" charset="0"/>
        </a:defRPr>
      </a:lvl9pPr>
    </p:titleStyle>
    <p:bodyStyle>
      <a:lvl1pPr algn="l" defTabSz="685800" rtl="0" fontAlgn="base">
        <a:spcBef>
          <a:spcPct val="0"/>
        </a:spcBef>
        <a:spcAft>
          <a:spcPts val="600"/>
        </a:spcAft>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fontAlgn="base">
        <a:spcBef>
          <a:spcPct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fontAlgn="base">
        <a:spcBef>
          <a:spcPct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075" indent="-128588" algn="l" defTabSz="685800" rtl="0" fontAlgn="base">
        <a:spcBef>
          <a:spcPct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fontAlgn="base">
        <a:spcBef>
          <a:spcPct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KA6QPEiZfZ8?feature=oembed" TargetMode="External"/><Relationship Id="rId4" Type="http://schemas.openxmlformats.org/officeDocument/2006/relationships/hyperlink" Target="https://www.youtube.com/watch?v=KA6QPEiZfZ8&amp;feature=youtu.be"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waterdata/forms/contact-us-about-water-data-and-tools" TargetMode="External"/><Relationship Id="rId2" Type="http://schemas.openxmlformats.org/officeDocument/2006/relationships/hyperlink" Target="https://www.epa.gov/waterdata/wqx-web-account-registratio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dx.epa.gov/"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waterdata/storage-and-retrieval-and-water-quality-exchange-domain-services-and-download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pa.gov/waterdata/water-quality-data-upload-wq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pa.gov/waterdata/learn-more-about-water-quality-data#dataassis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pa.gov/waterdata/water-quality-exchange-web-template-user-guide"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epa.gov/waterdata/water-quality-exchange-web-template-file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4doKGKUySNk?feature=oembed" TargetMode="External"/><Relationship Id="rId4" Type="http://schemas.openxmlformats.org/officeDocument/2006/relationships/hyperlink" Target="https://www.youtube.com/watch?v=4doKGKUySNk&amp;feature=youtu.b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pa.gov/waterdata/water-quality-data-wq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epa.gov/waterdata/water-quality-exchange-web-error-resolu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YZ7iovCeBbo" TargetMode="External"/><Relationship Id="rId2" Type="http://schemas.openxmlformats.org/officeDocument/2006/relationships/hyperlink" Target="https://youtu.be/fUddGNuhpEU"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epa.gov/waterdata/wqx-nutrients-best-practices-guide"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s://www.epa.gov/waterdata/storage-and-retrieval-and-water-quality-exchange-domain-services-and-downloads#:~:text=WQX%20Domain%20Value%20Services%20and%20Downloads%20EPA%20makes,assist%20others%20in%20conforming%20to%20a%20consistent%20nomenclature."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epa.gov/waterdata/storage-and-retrieval-and-water-quality-exchange-domain-services-and-downloads#:~:text=WQX%20Domain%20Value%20Services%20and%20Downloads%20EPA%20makes,assist%20others%20in%20conforming%20to%20a%20consistent%20nomenclature."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epa.gov/waterdata/storage-and-retrieval-and-water-quality-exchange-domain-services-and-downloads#:~:text=WQX%20Domain%20Value%20Services%20and%20Downloads%20EPA%20makes,assist%20others%20in%20conforming%20to%20a%20consistent%20nomenclature."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1DDE973-860D-47B1-9169-943859DDC166}"/>
              </a:ext>
            </a:extLst>
          </p:cNvPr>
          <p:cNvSpPr>
            <a:spLocks noGrp="1" noChangeArrowheads="1"/>
          </p:cNvSpPr>
          <p:nvPr>
            <p:ph type="ctrTitle"/>
          </p:nvPr>
        </p:nvSpPr>
        <p:spPr>
          <a:xfrm>
            <a:off x="457200" y="1681163"/>
            <a:ext cx="8401050" cy="1946275"/>
          </a:xfrm>
        </p:spPr>
        <p:txBody>
          <a:bodyPr/>
          <a:lstStyle/>
          <a:p>
            <a:r>
              <a:rPr lang="en-US" altLang="en-US"/>
              <a:t>Division of Water’s Guide to Submitting Data to the Water Quality Exchange (WQX)</a:t>
            </a:r>
          </a:p>
        </p:txBody>
      </p:sp>
      <p:sp>
        <p:nvSpPr>
          <p:cNvPr id="4" name="Rectangle 3">
            <a:extLst>
              <a:ext uri="{FF2B5EF4-FFF2-40B4-BE49-F238E27FC236}">
                <a16:creationId xmlns:a16="http://schemas.microsoft.com/office/drawing/2014/main" id="{E129A7B2-CF4B-4583-B135-7F650CE0769F}"/>
              </a:ext>
            </a:extLst>
          </p:cNvPr>
          <p:cNvSpPr/>
          <p:nvPr/>
        </p:nvSpPr>
        <p:spPr>
          <a:xfrm rot="10800000" flipV="1">
            <a:off x="0" y="3790950"/>
            <a:ext cx="9144000"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38328" tIns="201168" rIns="0" bIns="274320"/>
          <a:lstStyle/>
          <a:p>
            <a:pPr marL="215504" eaLnBrk="1" fontAlgn="auto" hangingPunct="1">
              <a:spcBef>
                <a:spcPts val="0"/>
              </a:spcBef>
              <a:spcAft>
                <a:spcPts val="0"/>
              </a:spcAft>
              <a:tabLst>
                <a:tab pos="8788004" algn="r"/>
              </a:tabLst>
              <a:defRPr/>
            </a:pPr>
            <a:r>
              <a:rPr lang="en-US" sz="1400" b="1">
                <a:latin typeface="Arial" panose="020B0604020202020204" pitchFamily="34" charset="0"/>
                <a:cs typeface="Arial" panose="020B0604020202020204" pitchFamily="34" charset="0"/>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71B8959-49B6-431A-9272-A388184616C6}"/>
              </a:ext>
            </a:extLst>
          </p:cNvPr>
          <p:cNvSpPr>
            <a:spLocks noGrp="1" noChangeArrowheads="1"/>
          </p:cNvSpPr>
          <p:nvPr>
            <p:ph type="title"/>
          </p:nvPr>
        </p:nvSpPr>
        <p:spPr/>
        <p:txBody>
          <a:bodyPr/>
          <a:lstStyle/>
          <a:p>
            <a:r>
              <a:rPr lang="en-US" altLang="en-US"/>
              <a:t>EPA’s Getting Started with WQXweb: How to Gain Access</a:t>
            </a:r>
          </a:p>
        </p:txBody>
      </p:sp>
      <p:pic>
        <p:nvPicPr>
          <p:cNvPr id="4" name="Online Media 3" title="Getting Started with WQX Web: How to Gain Access">
            <a:hlinkClick r:id="" action="ppaction://media"/>
            <a:extLst>
              <a:ext uri="{FF2B5EF4-FFF2-40B4-BE49-F238E27FC236}">
                <a16:creationId xmlns:a16="http://schemas.microsoft.com/office/drawing/2014/main" id="{74129C14-FB08-4D28-95AC-60F910FDF733}"/>
              </a:ext>
            </a:extLst>
          </p:cNvPr>
          <p:cNvPicPr>
            <a:picLocks noGrp="1" noRot="1" noChangeAspect="1"/>
          </p:cNvPicPr>
          <p:nvPr>
            <p:ph idx="1"/>
            <a:videoFile r:link="rId1"/>
          </p:nvPr>
        </p:nvPicPr>
        <p:blipFill>
          <a:blip r:embed="rId3"/>
          <a:stretch>
            <a:fillRect/>
          </a:stretch>
        </p:blipFill>
        <p:spPr>
          <a:xfrm>
            <a:off x="1684338" y="1370013"/>
            <a:ext cx="5776912" cy="3262312"/>
          </a:xfrm>
        </p:spPr>
      </p:pic>
      <p:sp>
        <p:nvSpPr>
          <p:cNvPr id="5" name="TextBox 4">
            <a:extLst>
              <a:ext uri="{FF2B5EF4-FFF2-40B4-BE49-F238E27FC236}">
                <a16:creationId xmlns:a16="http://schemas.microsoft.com/office/drawing/2014/main" id="{ED454C12-AA97-4821-BFE7-4CD77AF9949F}"/>
              </a:ext>
            </a:extLst>
          </p:cNvPr>
          <p:cNvSpPr txBox="1"/>
          <p:nvPr/>
        </p:nvSpPr>
        <p:spPr>
          <a:xfrm>
            <a:off x="1684338" y="4632325"/>
            <a:ext cx="5775325" cy="249238"/>
          </a:xfrm>
          <a:prstGeom prst="rect">
            <a:avLst/>
          </a:prstGeom>
          <a:noFill/>
        </p:spPr>
        <p:txBody>
          <a:bodyPr>
            <a:spAutoFit/>
          </a:bodyPr>
          <a:lstStyle/>
          <a:p>
            <a:pPr algn="ctr" eaLnBrk="1" fontAlgn="auto" hangingPunct="1">
              <a:spcBef>
                <a:spcPts val="0"/>
              </a:spcBef>
              <a:spcAft>
                <a:spcPts val="0"/>
              </a:spcAft>
              <a:defRPr/>
            </a:pPr>
            <a:r>
              <a:rPr lang="en-US" sz="1013">
                <a:latin typeface="+mn-lt"/>
                <a:hlinkClick r:id="rId4"/>
              </a:rPr>
              <a:t>https://www.youtube.com/watch?v=KA6QPEiZfZ8</a:t>
            </a:r>
            <a:endParaRPr lang="en-US" sz="1013">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41579968-2D96-49CE-918B-CD137FECE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72"/>
          <a:stretch>
            <a:fillRect/>
          </a:stretch>
        </p:blipFill>
        <p:spPr bwMode="auto">
          <a:xfrm>
            <a:off x="0" y="349250"/>
            <a:ext cx="9144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019A77-F2CB-4EB4-BFB0-97358DB560DF}"/>
              </a:ext>
            </a:extLst>
          </p:cNvPr>
          <p:cNvSpPr txBox="1"/>
          <p:nvPr/>
        </p:nvSpPr>
        <p:spPr>
          <a:xfrm>
            <a:off x="3076575" y="817563"/>
            <a:ext cx="5751513" cy="2145268"/>
          </a:xfrm>
          <a:prstGeom prst="roundRect">
            <a:avLst/>
          </a:prstGeom>
          <a:solidFill>
            <a:srgbClr val="C00000"/>
          </a:solidFill>
        </p:spPr>
        <p:txBody>
          <a:bodyPr>
            <a:spAutoFit/>
          </a:bodyPr>
          <a:lstStyle/>
          <a:p>
            <a:pPr eaLnBrk="1" fontAlgn="auto" hangingPunct="1">
              <a:spcBef>
                <a:spcPts val="0"/>
              </a:spcBef>
              <a:spcAft>
                <a:spcPts val="0"/>
              </a:spcAft>
              <a:defRPr/>
            </a:pPr>
            <a:r>
              <a:rPr lang="en-US" sz="1500">
                <a:solidFill>
                  <a:schemeClr val="bg1"/>
                </a:solidFill>
                <a:latin typeface="+mn-lt"/>
              </a:rPr>
              <a:t>You will need to load each sheet of the template independently and in the correct order:</a:t>
            </a:r>
          </a:p>
          <a:p>
            <a:pPr marL="257175" indent="-257175" eaLnBrk="1" fontAlgn="auto" hangingPunct="1">
              <a:spcBef>
                <a:spcPts val="0"/>
              </a:spcBef>
              <a:spcAft>
                <a:spcPts val="0"/>
              </a:spcAft>
              <a:buFont typeface="+mj-lt"/>
              <a:buAutoNum type="arabicPeriod"/>
              <a:defRPr/>
            </a:pPr>
            <a:r>
              <a:rPr lang="en-US" sz="1500" strike="sngStrike">
                <a:solidFill>
                  <a:schemeClr val="bg1"/>
                </a:solidFill>
                <a:latin typeface="+mn-lt"/>
              </a:rPr>
              <a:t>Import the Projects sheet</a:t>
            </a:r>
          </a:p>
          <a:p>
            <a:pPr marL="257175" indent="-257175" eaLnBrk="1" fontAlgn="auto" hangingPunct="1">
              <a:spcBef>
                <a:spcPts val="0"/>
              </a:spcBef>
              <a:spcAft>
                <a:spcPts val="0"/>
              </a:spcAft>
              <a:buFont typeface="+mj-lt"/>
              <a:buAutoNum type="arabicPeriod"/>
              <a:defRPr/>
            </a:pPr>
            <a:r>
              <a:rPr lang="en-US" sz="1500" strike="sngStrike">
                <a:solidFill>
                  <a:schemeClr val="bg1"/>
                </a:solidFill>
                <a:latin typeface="+mn-lt"/>
              </a:rPr>
              <a:t>Import the Monitoring Locations sheet</a:t>
            </a:r>
          </a:p>
          <a:p>
            <a:pPr marL="257175" indent="-257175" eaLnBrk="1" fontAlgn="auto" hangingPunct="1">
              <a:spcBef>
                <a:spcPts val="0"/>
              </a:spcBef>
              <a:spcAft>
                <a:spcPts val="0"/>
              </a:spcAft>
              <a:buFont typeface="+mj-lt"/>
              <a:buAutoNum type="arabicPeriod"/>
              <a:defRPr/>
            </a:pPr>
            <a:r>
              <a:rPr lang="en-US" sz="1500" b="1">
                <a:solidFill>
                  <a:schemeClr val="bg1"/>
                </a:solidFill>
                <a:latin typeface="+mn-lt"/>
              </a:rPr>
              <a:t>Once the Projects and Monitoring Locations sheets have been imported you can import any of the remaining sheets </a:t>
            </a:r>
          </a:p>
          <a:p>
            <a:pPr marL="628650" lvl="1" indent="-285750" eaLnBrk="1" fontAlgn="auto" hangingPunct="1">
              <a:spcBef>
                <a:spcPts val="0"/>
              </a:spcBef>
              <a:spcAft>
                <a:spcPts val="0"/>
              </a:spcAft>
              <a:buFont typeface="Arial" panose="020B0604020202020204" pitchFamily="34" charset="0"/>
              <a:buChar char="•"/>
              <a:defRPr/>
            </a:pPr>
            <a:r>
              <a:rPr lang="en-US" sz="1500" b="1">
                <a:solidFill>
                  <a:schemeClr val="bg1"/>
                </a:solidFill>
                <a:latin typeface="+mn-lt"/>
              </a:rPr>
              <a:t>Follow the instructions from the previous sections to submit your results.</a:t>
            </a:r>
            <a:endParaRPr lang="en-US" sz="1013">
              <a:latin typeface="+mn-lt"/>
            </a:endParaRPr>
          </a:p>
        </p:txBody>
      </p:sp>
      <p:sp>
        <p:nvSpPr>
          <p:cNvPr id="7" name="Rectangle 6">
            <a:extLst>
              <a:ext uri="{FF2B5EF4-FFF2-40B4-BE49-F238E27FC236}">
                <a16:creationId xmlns:a16="http://schemas.microsoft.com/office/drawing/2014/main" id="{F384CD5A-F701-449C-83FA-466352B8D6AF}"/>
              </a:ext>
            </a:extLst>
          </p:cNvPr>
          <p:cNvSpPr/>
          <p:nvPr/>
        </p:nvSpPr>
        <p:spPr>
          <a:xfrm>
            <a:off x="57150" y="1439067"/>
            <a:ext cx="1766888" cy="112713"/>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Arrow: Left 7">
            <a:extLst>
              <a:ext uri="{FF2B5EF4-FFF2-40B4-BE49-F238E27FC236}">
                <a16:creationId xmlns:a16="http://schemas.microsoft.com/office/drawing/2014/main" id="{83F59643-CEB8-4A41-8B08-C64644EF1273}"/>
              </a:ext>
            </a:extLst>
          </p:cNvPr>
          <p:cNvSpPr/>
          <p:nvPr/>
        </p:nvSpPr>
        <p:spPr>
          <a:xfrm>
            <a:off x="1824038" y="1139031"/>
            <a:ext cx="1101725"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Tree>
    <p:extLst>
      <p:ext uri="{BB962C8B-B14F-4D97-AF65-F5344CB8AC3E}">
        <p14:creationId xmlns:p14="http://schemas.microsoft.com/office/powerpoint/2010/main" val="12624600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F624DD-DF7B-4157-8FDD-7529804C8B0D}"/>
              </a:ext>
            </a:extLst>
          </p:cNvPr>
          <p:cNvPicPr>
            <a:picLocks noChangeAspect="1"/>
          </p:cNvPicPr>
          <p:nvPr/>
        </p:nvPicPr>
        <p:blipFill>
          <a:blip r:embed="rId2"/>
          <a:stretch>
            <a:fillRect/>
          </a:stretch>
        </p:blipFill>
        <p:spPr>
          <a:xfrm>
            <a:off x="0" y="617974"/>
            <a:ext cx="9144000" cy="4431792"/>
          </a:xfrm>
          <a:prstGeom prst="rect">
            <a:avLst/>
          </a:prstGeom>
        </p:spPr>
      </p:pic>
      <p:sp>
        <p:nvSpPr>
          <p:cNvPr id="5" name="TextBox 4">
            <a:extLst>
              <a:ext uri="{FF2B5EF4-FFF2-40B4-BE49-F238E27FC236}">
                <a16:creationId xmlns:a16="http://schemas.microsoft.com/office/drawing/2014/main" id="{4708EC58-1FA2-4AB8-A66B-0ECFC33D3A9A}"/>
              </a:ext>
            </a:extLst>
          </p:cNvPr>
          <p:cNvSpPr txBox="1"/>
          <p:nvPr/>
        </p:nvSpPr>
        <p:spPr>
          <a:xfrm>
            <a:off x="4937125" y="3146425"/>
            <a:ext cx="2746375" cy="1379101"/>
          </a:xfrm>
          <a:prstGeom prst="roundRect">
            <a:avLst/>
          </a:prstGeom>
          <a:solidFill>
            <a:srgbClr val="C00000"/>
          </a:solidFill>
        </p:spPr>
        <p:txBody>
          <a:bodyPr wrap="square">
            <a:spAutoFit/>
          </a:bodyPr>
          <a:lstStyle/>
          <a:p>
            <a:pPr eaLnBrk="1" fontAlgn="auto" hangingPunct="1">
              <a:spcBef>
                <a:spcPts val="0"/>
              </a:spcBef>
              <a:spcAft>
                <a:spcPts val="0"/>
              </a:spcAft>
              <a:defRPr/>
            </a:pPr>
            <a:r>
              <a:rPr lang="en-US" sz="1500">
                <a:solidFill>
                  <a:schemeClr val="bg1"/>
                </a:solidFill>
                <a:latin typeface="+mn-lt"/>
              </a:rPr>
              <a:t>For the results template described in this section, you will want to select the Physical/Chemical Template (7043)</a:t>
            </a:r>
            <a:endParaRPr lang="en-US" sz="1013">
              <a:latin typeface="+mn-lt"/>
            </a:endParaRPr>
          </a:p>
        </p:txBody>
      </p:sp>
      <p:sp>
        <p:nvSpPr>
          <p:cNvPr id="6" name="Rectangle 5">
            <a:extLst>
              <a:ext uri="{FF2B5EF4-FFF2-40B4-BE49-F238E27FC236}">
                <a16:creationId xmlns:a16="http://schemas.microsoft.com/office/drawing/2014/main" id="{AA888A9E-AE43-4B7C-9E38-008AB3A50D79}"/>
              </a:ext>
            </a:extLst>
          </p:cNvPr>
          <p:cNvSpPr/>
          <p:nvPr/>
        </p:nvSpPr>
        <p:spPr>
          <a:xfrm>
            <a:off x="881856" y="3443284"/>
            <a:ext cx="2594770" cy="112716"/>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Arrow: Left 6">
            <a:extLst>
              <a:ext uri="{FF2B5EF4-FFF2-40B4-BE49-F238E27FC236}">
                <a16:creationId xmlns:a16="http://schemas.microsoft.com/office/drawing/2014/main" id="{5B46A30A-7A21-4261-9D0C-3C5CF7D91166}"/>
              </a:ext>
            </a:extLst>
          </p:cNvPr>
          <p:cNvSpPr/>
          <p:nvPr/>
        </p:nvSpPr>
        <p:spPr>
          <a:xfrm>
            <a:off x="3656013" y="3149598"/>
            <a:ext cx="1101725"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Tree>
    <p:extLst>
      <p:ext uri="{BB962C8B-B14F-4D97-AF65-F5344CB8AC3E}">
        <p14:creationId xmlns:p14="http://schemas.microsoft.com/office/powerpoint/2010/main" val="33475970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4">
            <a:extLst>
              <a:ext uri="{FF2B5EF4-FFF2-40B4-BE49-F238E27FC236}">
                <a16:creationId xmlns:a16="http://schemas.microsoft.com/office/drawing/2014/main" id="{BD431C38-DCEE-49D6-BA0F-7D969964FBCD}"/>
              </a:ext>
            </a:extLst>
          </p:cNvPr>
          <p:cNvSpPr>
            <a:spLocks noGrp="1" noChangeArrowheads="1"/>
          </p:cNvSpPr>
          <p:nvPr>
            <p:ph type="title"/>
          </p:nvPr>
        </p:nvSpPr>
        <p:spPr>
          <a:xfrm>
            <a:off x="247650" y="508000"/>
            <a:ext cx="8610600" cy="920750"/>
          </a:xfrm>
        </p:spPr>
        <p:txBody>
          <a:bodyPr/>
          <a:lstStyle/>
          <a:p>
            <a:r>
              <a:rPr lang="en-US" altLang="en-US"/>
              <a:t>Thank You</a:t>
            </a:r>
          </a:p>
        </p:txBody>
      </p:sp>
      <p:sp>
        <p:nvSpPr>
          <p:cNvPr id="69635" name="Content Placeholder 12">
            <a:extLst>
              <a:ext uri="{FF2B5EF4-FFF2-40B4-BE49-F238E27FC236}">
                <a16:creationId xmlns:a16="http://schemas.microsoft.com/office/drawing/2014/main" id="{A067732E-F62F-4974-82A3-313DA207431F}"/>
              </a:ext>
            </a:extLst>
          </p:cNvPr>
          <p:cNvSpPr>
            <a:spLocks noGrp="1" noChangeArrowheads="1"/>
          </p:cNvSpPr>
          <p:nvPr>
            <p:ph sz="half" idx="1"/>
          </p:nvPr>
        </p:nvSpPr>
        <p:spPr>
          <a:xfrm>
            <a:off x="247650" y="1428750"/>
            <a:ext cx="4167188" cy="3422650"/>
          </a:xfrm>
        </p:spPr>
        <p:txBody>
          <a:bodyPr/>
          <a:lstStyle/>
          <a:p>
            <a:pPr lvl="1"/>
            <a:r>
              <a:rPr lang="en-US" altLang="en-US"/>
              <a:t>Zachary M. Smith</a:t>
            </a:r>
          </a:p>
          <a:p>
            <a:pPr lvl="1"/>
            <a:r>
              <a:rPr lang="en-US" altLang="en-US"/>
              <a:t>Research Scientist</a:t>
            </a:r>
          </a:p>
          <a:p>
            <a:pPr lvl="1"/>
            <a:r>
              <a:rPr lang="en-US" altLang="en-US"/>
              <a:t>zachary.smith2@dec.ny.gov</a:t>
            </a:r>
          </a:p>
        </p:txBody>
      </p:sp>
      <p:sp>
        <p:nvSpPr>
          <p:cNvPr id="69636" name="Content Placeholder 15">
            <a:extLst>
              <a:ext uri="{FF2B5EF4-FFF2-40B4-BE49-F238E27FC236}">
                <a16:creationId xmlns:a16="http://schemas.microsoft.com/office/drawing/2014/main" id="{4B9A6A9B-7404-44F6-BC2A-712F0E368072}"/>
              </a:ext>
            </a:extLst>
          </p:cNvPr>
          <p:cNvSpPr>
            <a:spLocks noGrp="1" noChangeArrowheads="1"/>
          </p:cNvSpPr>
          <p:nvPr>
            <p:ph sz="half" idx="2"/>
          </p:nvPr>
        </p:nvSpPr>
        <p:spPr>
          <a:xfrm>
            <a:off x="4719638" y="1428750"/>
            <a:ext cx="4138612" cy="3422650"/>
          </a:xfrm>
        </p:spPr>
        <p:txBody>
          <a:bodyPr/>
          <a:lstStyle/>
          <a:p>
            <a:r>
              <a:rPr lang="en-US" altLang="en-US" sz="1800" b="1"/>
              <a:t>Connect with us:</a:t>
            </a:r>
            <a:br>
              <a:rPr lang="en-US" altLang="en-US" sz="1800" b="1"/>
            </a:br>
            <a:r>
              <a:rPr lang="en-US" altLang="en-US" sz="1800"/>
              <a:t>Facebook: www.facebook.com/NYSDEC</a:t>
            </a:r>
            <a:br>
              <a:rPr lang="en-US" altLang="en-US" sz="1800"/>
            </a:br>
            <a:r>
              <a:rPr lang="en-US" altLang="en-US" sz="1800"/>
              <a:t>Twitter: twitter.com/NYSDEC</a:t>
            </a:r>
            <a:br>
              <a:rPr lang="en-US" altLang="en-US" sz="1800"/>
            </a:br>
            <a:r>
              <a:rPr lang="en-US" altLang="en-US" sz="1800"/>
              <a:t>Flickr: www.flickr.com/photos/nysdec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65ACFE6-22AF-47EE-99AE-898A25CCF5F1}"/>
              </a:ext>
            </a:extLst>
          </p:cNvPr>
          <p:cNvSpPr>
            <a:spLocks noGrp="1" noChangeArrowheads="1"/>
          </p:cNvSpPr>
          <p:nvPr>
            <p:ph type="title"/>
          </p:nvPr>
        </p:nvSpPr>
        <p:spPr/>
        <p:txBody>
          <a:bodyPr/>
          <a:lstStyle/>
          <a:p>
            <a:r>
              <a:rPr lang="en-US" altLang="en-US"/>
              <a:t>CDX and WQX Account Registration</a:t>
            </a:r>
          </a:p>
        </p:txBody>
      </p:sp>
      <p:sp>
        <p:nvSpPr>
          <p:cNvPr id="5" name="Rectangle: Rounded Corners 4">
            <a:extLst>
              <a:ext uri="{FF2B5EF4-FFF2-40B4-BE49-F238E27FC236}">
                <a16:creationId xmlns:a16="http://schemas.microsoft.com/office/drawing/2014/main" id="{2F5DA61D-BCFC-4C05-90CE-F74AB535F1B6}"/>
              </a:ext>
            </a:extLst>
          </p:cNvPr>
          <p:cNvSpPr/>
          <p:nvPr/>
        </p:nvSpPr>
        <p:spPr>
          <a:xfrm>
            <a:off x="247650" y="1177925"/>
            <a:ext cx="8459788" cy="1322388"/>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en-US" sz="1200">
                <a:solidFill>
                  <a:schemeClr val="tx1"/>
                </a:solidFill>
              </a:rPr>
              <a:t>Follow the directions on </a:t>
            </a:r>
            <a:r>
              <a:rPr lang="en-US" sz="1200">
                <a:solidFill>
                  <a:schemeClr val="tx1"/>
                </a:solidFill>
                <a:hlinkClick r:id="rId2">
                  <a:extLst>
                    <a:ext uri="{A12FA001-AC4F-418D-AE19-62706E023703}">
                      <ahyp:hlinkClr xmlns:ahyp="http://schemas.microsoft.com/office/drawing/2018/hyperlinkcolor" val="tx"/>
                    </a:ext>
                  </a:extLst>
                </a:hlinkClick>
              </a:rPr>
              <a:t>EPA’s WQX Web Account Registration webpage</a:t>
            </a:r>
            <a:r>
              <a:rPr lang="en-US" sz="1200">
                <a:solidFill>
                  <a:schemeClr val="tx1"/>
                </a:solidFill>
              </a:rPr>
              <a:t>. </a:t>
            </a:r>
          </a:p>
          <a:p>
            <a:pPr marL="257175" indent="-257175" eaLnBrk="1" fontAlgn="auto" hangingPunct="1">
              <a:spcBef>
                <a:spcPts val="0"/>
              </a:spcBef>
              <a:spcAft>
                <a:spcPts val="0"/>
              </a:spcAft>
              <a:buFont typeface="Arial" panose="020B0604020202020204" pitchFamily="34" charset="0"/>
              <a:buChar char="•"/>
              <a:defRPr/>
            </a:pPr>
            <a:r>
              <a:rPr lang="en-US" sz="1200">
                <a:solidFill>
                  <a:schemeClr val="tx1"/>
                </a:solidFill>
              </a:rPr>
              <a:t>You will need to create both a Central Data Exchange (CDX) and a WQX account</a:t>
            </a:r>
          </a:p>
          <a:p>
            <a:pPr marL="600075" lvl="1" indent="-257175" eaLnBrk="1" fontAlgn="auto" hangingPunct="1">
              <a:spcBef>
                <a:spcPts val="0"/>
              </a:spcBef>
              <a:spcAft>
                <a:spcPts val="0"/>
              </a:spcAft>
              <a:buFont typeface="Arial" panose="020B0604020202020204" pitchFamily="34" charset="0"/>
              <a:buChar char="•"/>
              <a:defRPr/>
            </a:pPr>
            <a:r>
              <a:rPr lang="en-US" sz="1200">
                <a:solidFill>
                  <a:schemeClr val="tx1"/>
                </a:solidFill>
              </a:rPr>
              <a:t>Data is submitted through CDX where user information is authenticated, and data are validated.</a:t>
            </a:r>
          </a:p>
          <a:p>
            <a:pPr marL="600075" lvl="1" indent="-257175" eaLnBrk="1" fontAlgn="auto" hangingPunct="1">
              <a:spcBef>
                <a:spcPts val="0"/>
              </a:spcBef>
              <a:spcAft>
                <a:spcPts val="0"/>
              </a:spcAft>
              <a:buFont typeface="Arial" panose="020B0604020202020204" pitchFamily="34" charset="0"/>
              <a:buChar char="•"/>
              <a:defRPr/>
            </a:pPr>
            <a:r>
              <a:rPr lang="en-US" sz="1200">
                <a:solidFill>
                  <a:schemeClr val="tx1"/>
                </a:solidFill>
              </a:rPr>
              <a:t>Signing up for a WQX account provides you the ability to submit data to WQX via CDX.</a:t>
            </a:r>
          </a:p>
          <a:p>
            <a:pPr marL="257175" indent="-257175" eaLnBrk="1" fontAlgn="auto" hangingPunct="1">
              <a:spcBef>
                <a:spcPts val="0"/>
              </a:spcBef>
              <a:spcAft>
                <a:spcPts val="0"/>
              </a:spcAft>
              <a:buFont typeface="Arial" panose="020B0604020202020204" pitchFamily="34" charset="0"/>
              <a:buChar char="•"/>
              <a:defRPr/>
            </a:pPr>
            <a:r>
              <a:rPr lang="en-US" sz="1200">
                <a:solidFill>
                  <a:schemeClr val="tx1"/>
                </a:solidFill>
              </a:rPr>
              <a:t>If you do not receive any email response from EPA within 1-business day, we recommend </a:t>
            </a:r>
            <a:r>
              <a:rPr lang="en-US" sz="1200">
                <a:solidFill>
                  <a:schemeClr val="tx1"/>
                </a:solidFill>
                <a:hlinkClick r:id="rId3">
                  <a:extLst>
                    <a:ext uri="{A12FA001-AC4F-418D-AE19-62706E023703}">
                      <ahyp:hlinkClr xmlns:ahyp="http://schemas.microsoft.com/office/drawing/2018/hyperlinkcolor" val="tx"/>
                    </a:ext>
                  </a:extLst>
                </a:hlinkClick>
              </a:rPr>
              <a:t>calling the WQX Support number.</a:t>
            </a:r>
            <a:r>
              <a:rPr lang="en-US" sz="1200">
                <a:solidFill>
                  <a:schemeClr val="tx1"/>
                </a:solidFill>
              </a:rPr>
              <a:t> The support staff will ensure your registration request was not flagged as spam.</a:t>
            </a:r>
          </a:p>
        </p:txBody>
      </p:sp>
      <p:pic>
        <p:nvPicPr>
          <p:cNvPr id="13316" name="Picture 5">
            <a:extLst>
              <a:ext uri="{FF2B5EF4-FFF2-40B4-BE49-F238E27FC236}">
                <a16:creationId xmlns:a16="http://schemas.microsoft.com/office/drawing/2014/main" id="{2A539F6A-362B-4E08-A630-80601307E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3513"/>
            <a:ext cx="9144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32B81461-5671-4B9C-AE31-097D5F1C5DF0}"/>
              </a:ext>
            </a:extLst>
          </p:cNvPr>
          <p:cNvSpPr>
            <a:spLocks noGrp="1" noChangeArrowheads="1"/>
          </p:cNvSpPr>
          <p:nvPr>
            <p:ph type="title"/>
          </p:nvPr>
        </p:nvSpPr>
        <p:spPr>
          <a:xfrm>
            <a:off x="0" y="1622425"/>
            <a:ext cx="5334000" cy="2701925"/>
          </a:xfrm>
        </p:spPr>
        <p:txBody>
          <a:bodyPr/>
          <a:lstStyle/>
          <a:p>
            <a:r>
              <a:rPr lang="en-US" altLang="en-US"/>
              <a:t>Log In to CDX and WQX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861E5967-CA5A-45A7-B83A-35A64D645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640" r="1180" b="16513"/>
          <a:stretch>
            <a:fillRect/>
          </a:stretch>
        </p:blipFill>
        <p:spPr bwMode="auto">
          <a:xfrm>
            <a:off x="0" y="1492250"/>
            <a:ext cx="91440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7A656A45-3B37-4B4F-B66C-C7FBD08509C3}"/>
              </a:ext>
            </a:extLst>
          </p:cNvPr>
          <p:cNvSpPr txBox="1">
            <a:spLocks noChangeArrowheads="1"/>
          </p:cNvSpPr>
          <p:nvPr/>
        </p:nvSpPr>
        <p:spPr bwMode="auto">
          <a:xfrm>
            <a:off x="1701800" y="1092200"/>
            <a:ext cx="5194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algn="ctr" eaLnBrk="1" hangingPunct="1"/>
            <a:r>
              <a:rPr lang="en-US" altLang="en-US" sz="2000">
                <a:hlinkClick r:id="rId3"/>
              </a:rPr>
              <a:t>Log in to CDX: https://cdx.epa.gov/</a:t>
            </a:r>
            <a:endParaRPr lang="en-US" altLang="en-US" sz="2000"/>
          </a:p>
        </p:txBody>
      </p:sp>
      <p:sp>
        <p:nvSpPr>
          <p:cNvPr id="15364" name="Title 1">
            <a:extLst>
              <a:ext uri="{FF2B5EF4-FFF2-40B4-BE49-F238E27FC236}">
                <a16:creationId xmlns:a16="http://schemas.microsoft.com/office/drawing/2014/main" id="{81E75A59-9717-4E0F-9E57-1849CC5EAD1C}"/>
              </a:ext>
            </a:extLst>
          </p:cNvPr>
          <p:cNvSpPr>
            <a:spLocks noGrp="1" noChangeArrowheads="1"/>
          </p:cNvSpPr>
          <p:nvPr>
            <p:ph type="title"/>
          </p:nvPr>
        </p:nvSpPr>
        <p:spPr/>
        <p:txBody>
          <a:bodyPr/>
          <a:lstStyle/>
          <a:p>
            <a:r>
              <a:rPr lang="en-US" altLang="en-US"/>
              <a:t>Log In to CDX</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FD019C4-514B-4BB0-ADEA-BFC228FA7119}"/>
              </a:ext>
            </a:extLst>
          </p:cNvPr>
          <p:cNvSpPr>
            <a:spLocks noGrp="1" noChangeArrowheads="1"/>
          </p:cNvSpPr>
          <p:nvPr>
            <p:ph type="title"/>
          </p:nvPr>
        </p:nvSpPr>
        <p:spPr/>
        <p:txBody>
          <a:bodyPr/>
          <a:lstStyle/>
          <a:p>
            <a:r>
              <a:rPr lang="en-US" altLang="en-US"/>
              <a:t>Log In to WQX</a:t>
            </a:r>
          </a:p>
        </p:txBody>
      </p:sp>
      <p:pic>
        <p:nvPicPr>
          <p:cNvPr id="16387" name="Picture 7">
            <a:extLst>
              <a:ext uri="{FF2B5EF4-FFF2-40B4-BE49-F238E27FC236}">
                <a16:creationId xmlns:a16="http://schemas.microsoft.com/office/drawing/2014/main" id="{7C02453D-0087-42B1-BE76-1A820314D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03"/>
          <a:stretch>
            <a:fillRect/>
          </a:stretch>
        </p:blipFill>
        <p:spPr bwMode="auto">
          <a:xfrm>
            <a:off x="0" y="1646238"/>
            <a:ext cx="9144000"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2B69F4-AB7C-48CA-AB8E-DF7903432311}"/>
              </a:ext>
            </a:extLst>
          </p:cNvPr>
          <p:cNvSpPr txBox="1"/>
          <p:nvPr/>
        </p:nvSpPr>
        <p:spPr>
          <a:xfrm>
            <a:off x="7227888" y="2767013"/>
            <a:ext cx="1400175" cy="530225"/>
          </a:xfrm>
          <a:prstGeom prst="roundRect">
            <a:avLst/>
          </a:prstGeom>
          <a:solidFill>
            <a:srgbClr val="C00000"/>
          </a:solidFill>
        </p:spPr>
        <p:txBody>
          <a:bodyPr>
            <a:spAutoFit/>
          </a:bodyPr>
          <a:lstStyle/>
          <a:p>
            <a:pPr eaLnBrk="1" fontAlgn="auto" hangingPunct="1">
              <a:spcBef>
                <a:spcPts val="0"/>
              </a:spcBef>
              <a:spcAft>
                <a:spcPts val="0"/>
              </a:spcAft>
              <a:defRPr/>
            </a:pPr>
            <a:r>
              <a:rPr lang="en-US" sz="1500">
                <a:solidFill>
                  <a:schemeClr val="bg1"/>
                </a:solidFill>
                <a:latin typeface="+mn-lt"/>
              </a:rPr>
              <a:t>Log in to WQX</a:t>
            </a:r>
          </a:p>
          <a:p>
            <a:pPr marL="257175" indent="-257175" eaLnBrk="1" fontAlgn="auto" hangingPunct="1">
              <a:spcBef>
                <a:spcPts val="0"/>
              </a:spcBef>
              <a:spcAft>
                <a:spcPts val="0"/>
              </a:spcAft>
              <a:buFont typeface="+mj-lt"/>
              <a:buAutoNum type="arabicPeriod"/>
              <a:defRPr/>
            </a:pPr>
            <a:endParaRPr lang="en-US" sz="1013">
              <a:latin typeface="+mn-lt"/>
            </a:endParaRPr>
          </a:p>
        </p:txBody>
      </p:sp>
      <p:sp>
        <p:nvSpPr>
          <p:cNvPr id="10" name="Arrow: Left 9">
            <a:extLst>
              <a:ext uri="{FF2B5EF4-FFF2-40B4-BE49-F238E27FC236}">
                <a16:creationId xmlns:a16="http://schemas.microsoft.com/office/drawing/2014/main" id="{30E42798-8E87-4591-8D27-808F6BBB1A49}"/>
              </a:ext>
            </a:extLst>
          </p:cNvPr>
          <p:cNvSpPr/>
          <p:nvPr/>
        </p:nvSpPr>
        <p:spPr>
          <a:xfrm>
            <a:off x="4141788" y="2767013"/>
            <a:ext cx="2938462" cy="53022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C828B6CE-DF42-4C48-910B-2A5DA22F2D61}"/>
              </a:ext>
            </a:extLst>
          </p:cNvPr>
          <p:cNvSpPr>
            <a:spLocks noGrp="1" noChangeArrowheads="1"/>
          </p:cNvSpPr>
          <p:nvPr>
            <p:ph type="title"/>
          </p:nvPr>
        </p:nvSpPr>
        <p:spPr>
          <a:xfrm>
            <a:off x="0" y="1622425"/>
            <a:ext cx="5334000" cy="2701925"/>
          </a:xfrm>
        </p:spPr>
        <p:txBody>
          <a:bodyPr/>
          <a:lstStyle/>
          <a:p>
            <a:r>
              <a:rPr lang="en-US" altLang="en-US"/>
              <a:t>Uploading Data to WQX</a:t>
            </a:r>
          </a:p>
        </p:txBody>
      </p:sp>
      <p:sp>
        <p:nvSpPr>
          <p:cNvPr id="21507" name="Text Placeholder 2">
            <a:extLst>
              <a:ext uri="{FF2B5EF4-FFF2-40B4-BE49-F238E27FC236}">
                <a16:creationId xmlns:a16="http://schemas.microsoft.com/office/drawing/2014/main" id="{5A145D4B-8415-4951-88D5-97D4D9252BEA}"/>
              </a:ext>
            </a:extLst>
          </p:cNvPr>
          <p:cNvSpPr>
            <a:spLocks noGrp="1" noChangeArrowheads="1"/>
          </p:cNvSpPr>
          <p:nvPr>
            <p:ph type="body" idx="1"/>
          </p:nvPr>
        </p:nvSpPr>
        <p:spPr>
          <a:xfrm>
            <a:off x="525463" y="3292475"/>
            <a:ext cx="4511675" cy="890588"/>
          </a:xfrm>
        </p:spPr>
        <p:txBody>
          <a:bodyPr/>
          <a:lstStyle/>
          <a:p>
            <a:r>
              <a:rPr lang="en-US" altLang="en-US"/>
              <a:t>Overview and Recommendations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7588C1A-AE8A-4079-8425-B823A49CAFA4}"/>
              </a:ext>
            </a:extLst>
          </p:cNvPr>
          <p:cNvSpPr>
            <a:spLocks noGrp="1" noChangeArrowheads="1"/>
          </p:cNvSpPr>
          <p:nvPr>
            <p:ph type="title"/>
          </p:nvPr>
        </p:nvSpPr>
        <p:spPr/>
        <p:txBody>
          <a:bodyPr/>
          <a:lstStyle/>
          <a:p>
            <a:r>
              <a:rPr lang="en-US" altLang="en-US"/>
              <a:t>Overview</a:t>
            </a:r>
          </a:p>
        </p:txBody>
      </p:sp>
      <p:sp>
        <p:nvSpPr>
          <p:cNvPr id="3" name="Content Placeholder 2">
            <a:extLst>
              <a:ext uri="{FF2B5EF4-FFF2-40B4-BE49-F238E27FC236}">
                <a16:creationId xmlns:a16="http://schemas.microsoft.com/office/drawing/2014/main" id="{61272208-83CF-45EB-B05A-DDAD63F737E8}"/>
              </a:ext>
            </a:extLst>
          </p:cNvPr>
          <p:cNvSpPr>
            <a:spLocks noGrp="1"/>
          </p:cNvSpPr>
          <p:nvPr>
            <p:ph idx="1"/>
          </p:nvPr>
        </p:nvSpPr>
        <p:spPr/>
        <p:txBody>
          <a:bodyPr rtlCol="0">
            <a:normAutofit/>
          </a:bodyPr>
          <a:lstStyle/>
          <a:p>
            <a:pPr fontAlgn="auto">
              <a:spcBef>
                <a:spcPts val="0"/>
              </a:spcBef>
              <a:defRPr/>
            </a:pPr>
            <a:r>
              <a:rPr lang="en-US"/>
              <a:t>There are two overarching requirements when submitting to WQX via the WQX-web platform:</a:t>
            </a:r>
          </a:p>
          <a:p>
            <a:pPr marL="457200" indent="-457200" fontAlgn="auto">
              <a:spcBef>
                <a:spcPts val="0"/>
              </a:spcBef>
              <a:buFont typeface="+mj-lt"/>
              <a:buAutoNum type="arabicPeriod"/>
              <a:defRPr/>
            </a:pPr>
            <a:r>
              <a:rPr lang="en-US"/>
              <a:t>Data must be provided in an expected format and include expected values (the templates help with this).</a:t>
            </a:r>
          </a:p>
          <a:p>
            <a:pPr marL="457200" indent="-457200" fontAlgn="auto">
              <a:spcBef>
                <a:spcPts val="0"/>
              </a:spcBef>
              <a:buFont typeface="+mj-lt"/>
              <a:buAutoNum type="arabicPeriod"/>
              <a:defRPr/>
            </a:pPr>
            <a:r>
              <a:rPr lang="en-US"/>
              <a:t>Data must be uploaded in the correct order (i.e., project information and monitoring location information must be uploaded first).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F20CC10-EF65-4A56-93AA-FD2705609736}"/>
              </a:ext>
            </a:extLst>
          </p:cNvPr>
          <p:cNvSpPr>
            <a:spLocks noGrp="1" noChangeArrowheads="1"/>
          </p:cNvSpPr>
          <p:nvPr>
            <p:ph type="title"/>
          </p:nvPr>
        </p:nvSpPr>
        <p:spPr/>
        <p:txBody>
          <a:bodyPr/>
          <a:lstStyle/>
          <a:p>
            <a:r>
              <a:rPr lang="en-US" altLang="en-US"/>
              <a:t>Overview</a:t>
            </a:r>
          </a:p>
        </p:txBody>
      </p:sp>
      <p:sp>
        <p:nvSpPr>
          <p:cNvPr id="3" name="Content Placeholder 2">
            <a:extLst>
              <a:ext uri="{FF2B5EF4-FFF2-40B4-BE49-F238E27FC236}">
                <a16:creationId xmlns:a16="http://schemas.microsoft.com/office/drawing/2014/main" id="{6ACA748D-5015-437E-8ECF-327ED0B2394F}"/>
              </a:ext>
            </a:extLst>
          </p:cNvPr>
          <p:cNvSpPr>
            <a:spLocks noGrp="1"/>
          </p:cNvSpPr>
          <p:nvPr>
            <p:ph idx="1"/>
          </p:nvPr>
        </p:nvSpPr>
        <p:spPr/>
        <p:txBody>
          <a:bodyPr rtlCol="0">
            <a:normAutofit/>
          </a:bodyPr>
          <a:lstStyle/>
          <a:p>
            <a:pPr fontAlgn="auto">
              <a:spcBef>
                <a:spcPts val="0"/>
              </a:spcBef>
              <a:defRPr/>
            </a:pPr>
            <a:r>
              <a:rPr lang="en-US"/>
              <a:t>You will need to load each sheet of the template independently and in the correct order:</a:t>
            </a:r>
          </a:p>
          <a:p>
            <a:pPr marL="457200" indent="-457200" fontAlgn="auto">
              <a:spcBef>
                <a:spcPts val="0"/>
              </a:spcBef>
              <a:buFont typeface="+mj-lt"/>
              <a:buAutoNum type="arabicPeriod"/>
              <a:defRPr/>
            </a:pPr>
            <a:r>
              <a:rPr lang="en-US"/>
              <a:t>Import the Projects sheet</a:t>
            </a:r>
          </a:p>
          <a:p>
            <a:pPr marL="457200" indent="-457200" fontAlgn="auto">
              <a:spcBef>
                <a:spcPts val="0"/>
              </a:spcBef>
              <a:buFont typeface="+mj-lt"/>
              <a:buAutoNum type="arabicPeriod"/>
              <a:defRPr/>
            </a:pPr>
            <a:r>
              <a:rPr lang="en-US"/>
              <a:t>Import the Monitoring Locations sheet</a:t>
            </a:r>
          </a:p>
          <a:p>
            <a:pPr marL="457200" indent="-457200" fontAlgn="auto">
              <a:spcBef>
                <a:spcPts val="0"/>
              </a:spcBef>
              <a:buFont typeface="+mj-lt"/>
              <a:buAutoNum type="arabicPeriod"/>
              <a:defRPr/>
            </a:pPr>
            <a:r>
              <a:rPr lang="en-US"/>
              <a:t>Once the Projects and Monitoring Locations sheets have been imported you can import any of the remaining sheets </a:t>
            </a:r>
          </a:p>
          <a:p>
            <a:pPr fontAlgn="auto">
              <a:spcBef>
                <a:spcPts val="0"/>
              </a:spcBef>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22A3-CA03-45BD-A687-27EB9F203431}"/>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E8661F1B-9557-46FD-A492-3B604B3B2FAD}"/>
              </a:ext>
            </a:extLst>
          </p:cNvPr>
          <p:cNvSpPr>
            <a:spLocks noGrp="1"/>
          </p:cNvSpPr>
          <p:nvPr>
            <p:ph idx="1"/>
          </p:nvPr>
        </p:nvSpPr>
        <p:spPr/>
        <p:txBody>
          <a:bodyPr/>
          <a:lstStyle/>
          <a:p>
            <a:pPr marL="342900" indent="-342900">
              <a:buFont typeface="Arial" panose="020B0604020202020204" pitchFamily="34" charset="0"/>
              <a:buChar char="•"/>
            </a:pPr>
            <a:r>
              <a:rPr lang="en-US"/>
              <a:t>The Project and Monitoring Location Information only needs to be uploaded once.</a:t>
            </a:r>
          </a:p>
          <a:p>
            <a:pPr marL="685800" lvl="2" indent="-342900"/>
            <a:r>
              <a:rPr lang="en-US"/>
              <a:t>This information can be used for multiple result submissions within a year or across multiple years.</a:t>
            </a:r>
          </a:p>
          <a:p>
            <a:pPr marL="685800" lvl="2" indent="-342900"/>
            <a:r>
              <a:rPr lang="en-US"/>
              <a:t>It is possible to reference the same Monitoring Locations across multiple Projects within your data results.</a:t>
            </a:r>
          </a:p>
          <a:p>
            <a:pPr marL="685800" lvl="2" indent="-342900"/>
            <a:endParaRPr lang="en-US"/>
          </a:p>
        </p:txBody>
      </p:sp>
    </p:spTree>
    <p:extLst>
      <p:ext uri="{BB962C8B-B14F-4D97-AF65-F5344CB8AC3E}">
        <p14:creationId xmlns:p14="http://schemas.microsoft.com/office/powerpoint/2010/main" val="24128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5CFF4D8-49B2-426B-BCE0-EE5E642A7504}"/>
              </a:ext>
            </a:extLst>
          </p:cNvPr>
          <p:cNvSpPr>
            <a:spLocks noGrp="1" noChangeArrowheads="1"/>
          </p:cNvSpPr>
          <p:nvPr>
            <p:ph type="title"/>
          </p:nvPr>
        </p:nvSpPr>
        <p:spPr/>
        <p:txBody>
          <a:bodyPr/>
          <a:lstStyle/>
          <a:p>
            <a:r>
              <a:rPr lang="en-US" altLang="en-US"/>
              <a:t>Recommendations</a:t>
            </a:r>
          </a:p>
        </p:txBody>
      </p:sp>
      <p:sp>
        <p:nvSpPr>
          <p:cNvPr id="24579" name="Content Placeholder 2">
            <a:extLst>
              <a:ext uri="{FF2B5EF4-FFF2-40B4-BE49-F238E27FC236}">
                <a16:creationId xmlns:a16="http://schemas.microsoft.com/office/drawing/2014/main" id="{8CA5119A-1F62-4CAB-B60F-74195D3965FE}"/>
              </a:ext>
            </a:extLst>
          </p:cNvPr>
          <p:cNvSpPr>
            <a:spLocks noGrp="1" noChangeArrowheads="1"/>
          </p:cNvSpPr>
          <p:nvPr>
            <p:ph idx="1"/>
          </p:nvPr>
        </p:nvSpPr>
        <p:spPr/>
        <p:txBody>
          <a:bodyPr/>
          <a:lstStyle/>
          <a:p>
            <a:pPr marL="342900" indent="-342900">
              <a:buFontTx/>
              <a:buChar char="•"/>
            </a:pPr>
            <a:r>
              <a:rPr lang="en-US" altLang="en-US"/>
              <a:t>We recommend uploading your project and monitoring location information prior to the start of sampling. </a:t>
            </a:r>
          </a:p>
          <a:p>
            <a:pPr marL="685800" lvl="2" indent="-342900"/>
            <a:r>
              <a:rPr lang="en-US" altLang="en-US"/>
              <a:t>In most cases, this information should be available prior to sampling. </a:t>
            </a:r>
          </a:p>
          <a:p>
            <a:pPr marL="685800" lvl="2" indent="-342900"/>
            <a:r>
              <a:rPr lang="en-US" altLang="en-US" dirty="0"/>
              <a:t>If possible, getting</a:t>
            </a:r>
            <a:r>
              <a:rPr lang="en-US" altLang="en-US"/>
              <a:t> this information into WQX early will…</a:t>
            </a:r>
          </a:p>
          <a:p>
            <a:pPr marL="930275" lvl="3" indent="-457200">
              <a:buFont typeface="+mj-lt"/>
              <a:buAutoNum type="arabicPeriod"/>
            </a:pPr>
            <a:r>
              <a:rPr lang="en-US" altLang="en-US"/>
              <a:t>Help you to become familiar with the WQX workflow.</a:t>
            </a:r>
          </a:p>
          <a:p>
            <a:pPr marL="930275" lvl="3" indent="-457200">
              <a:buFont typeface="+mj-lt"/>
              <a:buAutoNum type="arabicPeriod"/>
            </a:pPr>
            <a:r>
              <a:rPr lang="en-US" altLang="en-US"/>
              <a:t>Break the submission process into more manageable subtasks.</a:t>
            </a:r>
          </a:p>
          <a:p>
            <a:pPr marL="942975" lvl="4" indent="-342900"/>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A4B65BA0-21E4-4D40-AE47-4F92D818646B}"/>
              </a:ext>
            </a:extLst>
          </p:cNvPr>
          <p:cNvSpPr>
            <a:spLocks noGrp="1" noChangeArrowheads="1"/>
          </p:cNvSpPr>
          <p:nvPr>
            <p:ph type="title"/>
          </p:nvPr>
        </p:nvSpPr>
        <p:spPr>
          <a:xfrm>
            <a:off x="0" y="1622425"/>
            <a:ext cx="5334000" cy="2701925"/>
          </a:xfrm>
        </p:spPr>
        <p:txBody>
          <a:bodyPr/>
          <a:lstStyle/>
          <a:p>
            <a:r>
              <a:rPr lang="en-US" altLang="en-US"/>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6120-1A9D-4079-9D95-6234143BF926}"/>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4F011E10-E021-4105-A02B-F2CE3B3FE3D9}"/>
              </a:ext>
            </a:extLst>
          </p:cNvPr>
          <p:cNvSpPr>
            <a:spLocks noGrp="1"/>
          </p:cNvSpPr>
          <p:nvPr>
            <p:ph idx="1"/>
          </p:nvPr>
        </p:nvSpPr>
        <p:spPr/>
        <p:txBody>
          <a:bodyPr/>
          <a:lstStyle/>
          <a:p>
            <a:pPr marL="342900" indent="-342900">
              <a:buFont typeface="Arial" panose="020B0604020202020204" pitchFamily="34" charset="0"/>
              <a:buChar char="•"/>
            </a:pPr>
            <a:r>
              <a:rPr lang="en-US"/>
              <a:t>When working with a laboratory, we recommend you discuss the potential of the laboratory providing the data in the template format or close to the template format. If the laboratory is willing to match the template format, you could save yourself a large amount of time.</a:t>
            </a:r>
          </a:p>
          <a:p>
            <a:endParaRPr lang="en-US"/>
          </a:p>
        </p:txBody>
      </p:sp>
    </p:spTree>
    <p:extLst>
      <p:ext uri="{BB962C8B-B14F-4D97-AF65-F5344CB8AC3E}">
        <p14:creationId xmlns:p14="http://schemas.microsoft.com/office/powerpoint/2010/main" val="186068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6120-1A9D-4079-9D95-6234143BF926}"/>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4F011E10-E021-4105-A02B-F2CE3B3FE3D9}"/>
              </a:ext>
            </a:extLst>
          </p:cNvPr>
          <p:cNvSpPr>
            <a:spLocks noGrp="1"/>
          </p:cNvSpPr>
          <p:nvPr>
            <p:ph idx="1"/>
          </p:nvPr>
        </p:nvSpPr>
        <p:spPr>
          <a:xfrm>
            <a:off x="247650" y="1428750"/>
            <a:ext cx="8610600" cy="3390900"/>
          </a:xfrm>
        </p:spPr>
        <p:txBody>
          <a:bodyPr/>
          <a:lstStyle/>
          <a:p>
            <a:pPr marL="342900" indent="-342900">
              <a:buFont typeface="Arial" panose="020B0604020202020204" pitchFamily="34" charset="0"/>
              <a:buChar char="•"/>
            </a:pPr>
            <a:r>
              <a:rPr lang="en-US" sz="1800"/>
              <a:t>Review the appropriate WQX submission template during project planning.</a:t>
            </a:r>
          </a:p>
          <a:p>
            <a:pPr marL="685800" lvl="2" indent="-342900"/>
            <a:r>
              <a:rPr lang="en-US" sz="1800"/>
              <a:t>Matching the WQX format and structure as closely as possible during data collection, validation, and storage should simplify the WQX submission process.</a:t>
            </a:r>
          </a:p>
          <a:p>
            <a:pPr marL="685800" lvl="2" indent="-342900"/>
            <a:r>
              <a:rPr lang="en-US" sz="1800"/>
              <a:t>Understand what is a valid input for each column (i.e., domain values).</a:t>
            </a:r>
          </a:p>
          <a:p>
            <a:pPr marL="942975" lvl="4" indent="-342900"/>
            <a:r>
              <a:rPr lang="en-US" sz="1800">
                <a:hlinkClick r:id="rId2"/>
              </a:rPr>
              <a:t>You can download the most up-to-date domain values from EPA’s webpage.</a:t>
            </a:r>
            <a:endParaRPr lang="en-US" sz="1800"/>
          </a:p>
          <a:p>
            <a:pPr marL="942975" lvl="4" indent="-342900"/>
            <a:r>
              <a:rPr lang="en-US" sz="1800"/>
              <a:t>We recommend downloading “All-Individual Domains Library (ZIP)” or each individual domain zip. The “All - The Entire Domain Lists (ZIP)” is a little overwhelming and difficult to navigate.</a:t>
            </a:r>
          </a:p>
          <a:p>
            <a:pPr marL="685800" lvl="2" indent="-342900"/>
            <a:endParaRPr lang="en-US"/>
          </a:p>
        </p:txBody>
      </p:sp>
    </p:spTree>
    <p:extLst>
      <p:ext uri="{BB962C8B-B14F-4D97-AF65-F5344CB8AC3E}">
        <p14:creationId xmlns:p14="http://schemas.microsoft.com/office/powerpoint/2010/main" val="131105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6120-1A9D-4079-9D95-6234143BF926}"/>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4F011E10-E021-4105-A02B-F2CE3B3FE3D9}"/>
              </a:ext>
            </a:extLst>
          </p:cNvPr>
          <p:cNvSpPr>
            <a:spLocks noGrp="1"/>
          </p:cNvSpPr>
          <p:nvPr>
            <p:ph idx="1"/>
          </p:nvPr>
        </p:nvSpPr>
        <p:spPr/>
        <p:txBody>
          <a:bodyPr/>
          <a:lstStyle/>
          <a:p>
            <a:pPr marL="342900" indent="-342900">
              <a:buFont typeface="Arial" panose="020B0604020202020204" pitchFamily="34" charset="0"/>
              <a:buChar char="•"/>
            </a:pPr>
            <a:r>
              <a:rPr lang="en-US" sz="2000"/>
              <a:t>Plan to review your data before submission. </a:t>
            </a:r>
          </a:p>
          <a:p>
            <a:pPr marL="685800" lvl="2" indent="-342900"/>
            <a:r>
              <a:rPr lang="en-US" sz="2000"/>
              <a:t>It can be easy to introduce a typo or misalign rows. These issues can typically be caught during a data review. Catching these issues early on will safe a lot of time in the long run.</a:t>
            </a:r>
          </a:p>
          <a:p>
            <a:pPr marL="685800" lvl="2" indent="-342900"/>
            <a:r>
              <a:rPr lang="en-US" sz="2000"/>
              <a:t>Ideally the review should be performed by someone independent of the compilation of data. For example, staff person-1 populates the template and staff person-2 reviews the content before submission.</a:t>
            </a:r>
          </a:p>
          <a:p>
            <a:pPr marL="685800" lvl="2" indent="-342900"/>
            <a:r>
              <a:rPr lang="en-US" sz="2000"/>
              <a:t>We estimate that this process will generally take ~30 mins. However, this depends on the size and complexity of your data set.</a:t>
            </a:r>
            <a:endParaRPr lang="en-US"/>
          </a:p>
        </p:txBody>
      </p:sp>
    </p:spTree>
    <p:extLst>
      <p:ext uri="{BB962C8B-B14F-4D97-AF65-F5344CB8AC3E}">
        <p14:creationId xmlns:p14="http://schemas.microsoft.com/office/powerpoint/2010/main" val="96741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4690-CB1C-4EF2-935C-74B068230703}"/>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59DB1B64-67F6-4C81-B5AC-23673325073A}"/>
              </a:ext>
            </a:extLst>
          </p:cNvPr>
          <p:cNvSpPr>
            <a:spLocks noGrp="1"/>
          </p:cNvSpPr>
          <p:nvPr>
            <p:ph idx="1"/>
          </p:nvPr>
        </p:nvSpPr>
        <p:spPr/>
        <p:txBody>
          <a:bodyPr/>
          <a:lstStyle/>
          <a:p>
            <a:r>
              <a:rPr lang="en-US">
                <a:hlinkClick r:id="rId2"/>
              </a:rPr>
              <a:t>Review the applicable “Best Practices” documents provided by EPA.</a:t>
            </a:r>
            <a:endParaRPr lang="en-US"/>
          </a:p>
          <a:p>
            <a:endParaRPr lang="en-US"/>
          </a:p>
        </p:txBody>
      </p:sp>
      <p:pic>
        <p:nvPicPr>
          <p:cNvPr id="5" name="Picture 4">
            <a:extLst>
              <a:ext uri="{FF2B5EF4-FFF2-40B4-BE49-F238E27FC236}">
                <a16:creationId xmlns:a16="http://schemas.microsoft.com/office/drawing/2014/main" id="{24143980-FD92-415D-8E87-EEBDBAAD52A5}"/>
              </a:ext>
            </a:extLst>
          </p:cNvPr>
          <p:cNvPicPr>
            <a:picLocks noChangeAspect="1"/>
          </p:cNvPicPr>
          <p:nvPr/>
        </p:nvPicPr>
        <p:blipFill>
          <a:blip r:embed="rId3"/>
          <a:stretch>
            <a:fillRect/>
          </a:stretch>
        </p:blipFill>
        <p:spPr>
          <a:xfrm>
            <a:off x="2025492" y="2457450"/>
            <a:ext cx="6312215" cy="1594157"/>
          </a:xfrm>
          <a:prstGeom prst="rect">
            <a:avLst/>
          </a:prstGeom>
        </p:spPr>
      </p:pic>
      <p:sp>
        <p:nvSpPr>
          <p:cNvPr id="6" name="Rectangle: Rounded Corners 5">
            <a:extLst>
              <a:ext uri="{FF2B5EF4-FFF2-40B4-BE49-F238E27FC236}">
                <a16:creationId xmlns:a16="http://schemas.microsoft.com/office/drawing/2014/main" id="{CB877A86-58E5-4DA5-B56B-AD79C406E0FE}"/>
              </a:ext>
            </a:extLst>
          </p:cNvPr>
          <p:cNvSpPr/>
          <p:nvPr/>
        </p:nvSpPr>
        <p:spPr>
          <a:xfrm>
            <a:off x="88899" y="2254250"/>
            <a:ext cx="1635125" cy="254317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This is an image from EPA’s webpage (2021-05-14) describing the best practices for sharing different types of data. Follow the link provided above for the most up-to-date information.</a:t>
            </a:r>
          </a:p>
        </p:txBody>
      </p:sp>
      <p:sp>
        <p:nvSpPr>
          <p:cNvPr id="7" name="Arrow: Right 6">
            <a:extLst>
              <a:ext uri="{FF2B5EF4-FFF2-40B4-BE49-F238E27FC236}">
                <a16:creationId xmlns:a16="http://schemas.microsoft.com/office/drawing/2014/main" id="{9A9C7EBC-7E00-41BA-A224-1EF4789B5EE9}"/>
              </a:ext>
            </a:extLst>
          </p:cNvPr>
          <p:cNvSpPr/>
          <p:nvPr/>
        </p:nvSpPr>
        <p:spPr>
          <a:xfrm>
            <a:off x="1587421" y="2397126"/>
            <a:ext cx="574675" cy="406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85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11E10-E021-4105-A02B-F2CE3B3FE3D9}"/>
              </a:ext>
            </a:extLst>
          </p:cNvPr>
          <p:cNvSpPr>
            <a:spLocks noGrp="1"/>
          </p:cNvSpPr>
          <p:nvPr>
            <p:ph idx="1"/>
          </p:nvPr>
        </p:nvSpPr>
        <p:spPr>
          <a:xfrm>
            <a:off x="247650" y="1155700"/>
            <a:ext cx="8610600" cy="3708400"/>
          </a:xfrm>
        </p:spPr>
        <p:txBody>
          <a:bodyPr/>
          <a:lstStyle/>
          <a:p>
            <a:pPr marL="342900" indent="-342900">
              <a:buFont typeface="Arial" panose="020B0604020202020204" pitchFamily="34" charset="0"/>
              <a:buChar char="•"/>
            </a:pPr>
            <a:r>
              <a:rPr lang="en-US"/>
              <a:t>If you get stuck, we recommend scheduling time with </a:t>
            </a:r>
            <a:r>
              <a:rPr lang="en-US">
                <a:hlinkClick r:id="rId2"/>
              </a:rPr>
              <a:t>EPA’s WQX helpdesk</a:t>
            </a:r>
            <a:r>
              <a:rPr lang="en-US"/>
              <a:t>.</a:t>
            </a:r>
          </a:p>
          <a:p>
            <a:pPr marL="685800" lvl="2" indent="-342900"/>
            <a:endParaRPr lang="en-US"/>
          </a:p>
          <a:p>
            <a:endParaRPr lang="en-US"/>
          </a:p>
        </p:txBody>
      </p:sp>
      <p:pic>
        <p:nvPicPr>
          <p:cNvPr id="4" name="Picture 3">
            <a:extLst>
              <a:ext uri="{FF2B5EF4-FFF2-40B4-BE49-F238E27FC236}">
                <a16:creationId xmlns:a16="http://schemas.microsoft.com/office/drawing/2014/main" id="{CB733D62-8BB7-4335-95CB-7F3C51EB5778}"/>
              </a:ext>
            </a:extLst>
          </p:cNvPr>
          <p:cNvPicPr>
            <a:picLocks noChangeAspect="1"/>
          </p:cNvPicPr>
          <p:nvPr/>
        </p:nvPicPr>
        <p:blipFill rotWithShape="1">
          <a:blip r:embed="rId3"/>
          <a:srcRect l="22083" t="28205" r="24375" b="12820"/>
          <a:stretch/>
        </p:blipFill>
        <p:spPr>
          <a:xfrm>
            <a:off x="1946275" y="1984939"/>
            <a:ext cx="5251450" cy="3133161"/>
          </a:xfrm>
          <a:prstGeom prst="rect">
            <a:avLst/>
          </a:prstGeom>
        </p:spPr>
      </p:pic>
      <p:sp>
        <p:nvSpPr>
          <p:cNvPr id="6" name="Arrow: Right 5">
            <a:extLst>
              <a:ext uri="{FF2B5EF4-FFF2-40B4-BE49-F238E27FC236}">
                <a16:creationId xmlns:a16="http://schemas.microsoft.com/office/drawing/2014/main" id="{C2E4A302-2459-46AA-B634-FE168975A50E}"/>
              </a:ext>
            </a:extLst>
          </p:cNvPr>
          <p:cNvSpPr/>
          <p:nvPr/>
        </p:nvSpPr>
        <p:spPr>
          <a:xfrm>
            <a:off x="1485900" y="2124075"/>
            <a:ext cx="574675" cy="406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C6120-1A9D-4079-9D95-6234143BF926}"/>
              </a:ext>
            </a:extLst>
          </p:cNvPr>
          <p:cNvSpPr>
            <a:spLocks noGrp="1"/>
          </p:cNvSpPr>
          <p:nvPr>
            <p:ph type="title"/>
          </p:nvPr>
        </p:nvSpPr>
        <p:spPr/>
        <p:txBody>
          <a:bodyPr/>
          <a:lstStyle/>
          <a:p>
            <a:r>
              <a:rPr lang="en-US"/>
              <a:t>Recommendations</a:t>
            </a:r>
          </a:p>
        </p:txBody>
      </p:sp>
      <p:sp>
        <p:nvSpPr>
          <p:cNvPr id="5" name="Rectangle: Rounded Corners 4">
            <a:extLst>
              <a:ext uri="{FF2B5EF4-FFF2-40B4-BE49-F238E27FC236}">
                <a16:creationId xmlns:a16="http://schemas.microsoft.com/office/drawing/2014/main" id="{F6E5757E-812D-41E5-ADE9-2D9F75552543}"/>
              </a:ext>
            </a:extLst>
          </p:cNvPr>
          <p:cNvSpPr/>
          <p:nvPr/>
        </p:nvSpPr>
        <p:spPr>
          <a:xfrm>
            <a:off x="69849" y="2028825"/>
            <a:ext cx="1635125" cy="244792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This is an image from EPA’s webpage (2021-05-14) describing the assistance the WQX helpdesk can provide. Follow the link provided above for the most up-to-date information.</a:t>
            </a:r>
          </a:p>
        </p:txBody>
      </p:sp>
    </p:spTree>
    <p:extLst>
      <p:ext uri="{BB962C8B-B14F-4D97-AF65-F5344CB8AC3E}">
        <p14:creationId xmlns:p14="http://schemas.microsoft.com/office/powerpoint/2010/main" val="398517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CACD141E-1AF5-4CF7-9469-5688BD6BF6D8}"/>
              </a:ext>
            </a:extLst>
          </p:cNvPr>
          <p:cNvSpPr>
            <a:spLocks noGrp="1" noChangeArrowheads="1"/>
          </p:cNvSpPr>
          <p:nvPr>
            <p:ph type="title"/>
          </p:nvPr>
        </p:nvSpPr>
        <p:spPr>
          <a:xfrm>
            <a:off x="0" y="1622425"/>
            <a:ext cx="5334000" cy="2701925"/>
          </a:xfrm>
        </p:spPr>
        <p:txBody>
          <a:bodyPr/>
          <a:lstStyle/>
          <a:p>
            <a:r>
              <a:rPr lang="en-US" altLang="en-US"/>
              <a:t>Download WQX Data Upload Templates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49FD71F-DCD0-4FC3-A672-BE6AABBEFEE8}"/>
              </a:ext>
            </a:extLst>
          </p:cNvPr>
          <p:cNvSpPr>
            <a:spLocks noGrp="1" noChangeArrowheads="1"/>
          </p:cNvSpPr>
          <p:nvPr>
            <p:ph type="title"/>
          </p:nvPr>
        </p:nvSpPr>
        <p:spPr/>
        <p:txBody>
          <a:bodyPr/>
          <a:lstStyle/>
          <a:p>
            <a:r>
              <a:rPr lang="en-US" altLang="en-US"/>
              <a:t>Data Templates</a:t>
            </a:r>
          </a:p>
        </p:txBody>
      </p:sp>
      <p:sp>
        <p:nvSpPr>
          <p:cNvPr id="3" name="Content Placeholder 2">
            <a:extLst>
              <a:ext uri="{FF2B5EF4-FFF2-40B4-BE49-F238E27FC236}">
                <a16:creationId xmlns:a16="http://schemas.microsoft.com/office/drawing/2014/main" id="{8B0C632D-C2E5-4909-BC3C-1CAA527B5E6B}"/>
              </a:ext>
            </a:extLst>
          </p:cNvPr>
          <p:cNvSpPr>
            <a:spLocks noGrp="1"/>
          </p:cNvSpPr>
          <p:nvPr>
            <p:ph idx="1"/>
          </p:nvPr>
        </p:nvSpPr>
        <p:spPr/>
        <p:txBody>
          <a:bodyPr rtlCol="0">
            <a:normAutofit fontScale="92500" lnSpcReduction="10000"/>
          </a:bodyPr>
          <a:lstStyle/>
          <a:p>
            <a:pPr marL="342900" indent="-342900" fontAlgn="auto">
              <a:spcBef>
                <a:spcPts val="0"/>
              </a:spcBef>
              <a:buFont typeface="Arial" panose="020B0604020202020204" pitchFamily="34" charset="0"/>
              <a:buChar char="•"/>
              <a:defRPr/>
            </a:pPr>
            <a:r>
              <a:rPr lang="en-US"/>
              <a:t>We strongly recommend that you become familiar with the structure and expected content within the data templates before you begin collecting data. </a:t>
            </a:r>
          </a:p>
          <a:p>
            <a:pPr marL="685800" lvl="2" indent="-342900" fontAlgn="auto">
              <a:spcBef>
                <a:spcPts val="0"/>
              </a:spcBef>
              <a:defRPr/>
            </a:pPr>
            <a:r>
              <a:rPr lang="en-US"/>
              <a:t>This will ensure you collect all the necessary information to complete the template</a:t>
            </a:r>
          </a:p>
          <a:p>
            <a:pPr marL="342900" indent="-342900" fontAlgn="auto">
              <a:spcBef>
                <a:spcPts val="0"/>
              </a:spcBef>
              <a:buFont typeface="Arial" panose="020B0604020202020204" pitchFamily="34" charset="0"/>
              <a:buChar char="•"/>
              <a:defRPr/>
            </a:pPr>
            <a:r>
              <a:rPr lang="en-US"/>
              <a:t>When working with a laboratory, we recommend you discuss the potential of the laboratory providing the data in the template format or close to the template format. If the laboratory is willing to match the template format, you could save yourself a large amount of time.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077EC05-F670-460F-87BA-C3973E90FD36}"/>
              </a:ext>
            </a:extLst>
          </p:cNvPr>
          <p:cNvSpPr>
            <a:spLocks noGrp="1" noChangeArrowheads="1"/>
          </p:cNvSpPr>
          <p:nvPr>
            <p:ph type="title"/>
          </p:nvPr>
        </p:nvSpPr>
        <p:spPr/>
        <p:txBody>
          <a:bodyPr/>
          <a:lstStyle/>
          <a:p>
            <a:r>
              <a:rPr lang="en-US" altLang="en-US"/>
              <a:t>Download a WQX Template File</a:t>
            </a:r>
          </a:p>
        </p:txBody>
      </p:sp>
      <p:pic>
        <p:nvPicPr>
          <p:cNvPr id="19459" name="Picture 3">
            <a:extLst>
              <a:ext uri="{FF2B5EF4-FFF2-40B4-BE49-F238E27FC236}">
                <a16:creationId xmlns:a16="http://schemas.microsoft.com/office/drawing/2014/main" id="{9F61A930-9F74-46E3-9A80-DF8004479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4" r="1283" b="24191"/>
          <a:stretch/>
        </p:blipFill>
        <p:spPr bwMode="auto">
          <a:xfrm>
            <a:off x="0" y="2044700"/>
            <a:ext cx="91440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717B86FB-E5BA-4964-B175-DFF84878C40F}"/>
              </a:ext>
            </a:extLst>
          </p:cNvPr>
          <p:cNvSpPr/>
          <p:nvPr/>
        </p:nvSpPr>
        <p:spPr>
          <a:xfrm>
            <a:off x="247650" y="1222375"/>
            <a:ext cx="8459788" cy="822325"/>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257175" indent="-257175" eaLnBrk="1" fontAlgn="auto" hangingPunct="1">
              <a:spcBef>
                <a:spcPts val="0"/>
              </a:spcBef>
              <a:spcAft>
                <a:spcPts val="0"/>
              </a:spcAft>
              <a:buFont typeface="+mj-lt"/>
              <a:buAutoNum type="arabicPeriod"/>
              <a:defRPr/>
            </a:pPr>
            <a:r>
              <a:rPr lang="en-US" sz="1400">
                <a:solidFill>
                  <a:schemeClr val="tx1"/>
                </a:solidFill>
              </a:rPr>
              <a:t>Read </a:t>
            </a:r>
            <a:r>
              <a:rPr lang="en-US" sz="1400">
                <a:solidFill>
                  <a:schemeClr val="tx1"/>
                </a:solidFill>
                <a:hlinkClick r:id="rId3">
                  <a:extLst>
                    <a:ext uri="{A12FA001-AC4F-418D-AE19-62706E023703}">
                      <ahyp:hlinkClr xmlns:ahyp="http://schemas.microsoft.com/office/drawing/2018/hyperlinkcolor" val="tx"/>
                    </a:ext>
                  </a:extLst>
                </a:hlinkClick>
              </a:rPr>
              <a:t>EPA’s  Water Quality Exchange Web Template User Guide</a:t>
            </a:r>
            <a:endParaRPr lang="en-US" sz="1400">
              <a:solidFill>
                <a:schemeClr val="tx1"/>
              </a:solidFill>
            </a:endParaRPr>
          </a:p>
          <a:p>
            <a:pPr marL="257175" indent="-257175" eaLnBrk="1" fontAlgn="auto" hangingPunct="1">
              <a:spcBef>
                <a:spcPts val="0"/>
              </a:spcBef>
              <a:spcAft>
                <a:spcPts val="0"/>
              </a:spcAft>
              <a:buFont typeface="+mj-lt"/>
              <a:buAutoNum type="arabicPeriod"/>
              <a:defRPr/>
            </a:pPr>
            <a:r>
              <a:rPr lang="en-US" sz="1400">
                <a:solidFill>
                  <a:schemeClr val="tx1"/>
                </a:solidFill>
              </a:rPr>
              <a:t>Visit </a:t>
            </a:r>
            <a:r>
              <a:rPr lang="en-US" sz="1400">
                <a:solidFill>
                  <a:schemeClr val="tx1"/>
                </a:solidFill>
                <a:hlinkClick r:id="rId4">
                  <a:extLst>
                    <a:ext uri="{A12FA001-AC4F-418D-AE19-62706E023703}">
                      <ahyp:hlinkClr xmlns:ahyp="http://schemas.microsoft.com/office/drawing/2018/hyperlinkcolor" val="tx"/>
                    </a:ext>
                  </a:extLst>
                </a:hlinkClick>
              </a:rPr>
              <a:t>EPA’s Water Quality Exchange Web Template Files webpage</a:t>
            </a:r>
            <a:endParaRPr lang="en-US" sz="1400">
              <a:solidFill>
                <a:schemeClr val="tx1"/>
              </a:solidFill>
            </a:endParaRPr>
          </a:p>
          <a:p>
            <a:pPr marL="257175" indent="-257175" eaLnBrk="1" fontAlgn="auto" hangingPunct="1">
              <a:spcBef>
                <a:spcPts val="0"/>
              </a:spcBef>
              <a:spcAft>
                <a:spcPts val="0"/>
              </a:spcAft>
              <a:buFont typeface="+mj-lt"/>
              <a:buAutoNum type="arabicPeriod"/>
              <a:defRPr/>
            </a:pPr>
            <a:r>
              <a:rPr lang="en-US" sz="1400">
                <a:solidFill>
                  <a:schemeClr val="tx1"/>
                </a:solidFill>
              </a:rPr>
              <a:t>Download the appropriate Template File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EA0369CD-F1BC-45E3-996A-367D19033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79"/>
          <a:stretch>
            <a:fillRect/>
          </a:stretch>
        </p:blipFill>
        <p:spPr bwMode="auto">
          <a:xfrm>
            <a:off x="0" y="234950"/>
            <a:ext cx="91440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0849077E-FB0F-4281-9150-94BB2CE777F2}"/>
              </a:ext>
            </a:extLst>
          </p:cNvPr>
          <p:cNvSpPr/>
          <p:nvPr/>
        </p:nvSpPr>
        <p:spPr>
          <a:xfrm>
            <a:off x="6621463" y="647700"/>
            <a:ext cx="2390775" cy="2452688"/>
          </a:xfrm>
          <a:prstGeom prst="roundRect">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en-US" sz="1400">
                <a:solidFill>
                  <a:schemeClr val="bg1"/>
                </a:solidFill>
              </a:rPr>
              <a:t>This is an example of the template layout. The template represented here is the Physical Chemical Template (Physical Chemical Template.xlsx). </a:t>
            </a:r>
          </a:p>
          <a:p>
            <a:pPr eaLnBrk="1" fontAlgn="auto" hangingPunct="1">
              <a:spcBef>
                <a:spcPts val="0"/>
              </a:spcBef>
              <a:spcAft>
                <a:spcPts val="0"/>
              </a:spcAft>
              <a:defRPr/>
            </a:pPr>
            <a:endParaRPr lang="en-US" sz="1400">
              <a:solidFill>
                <a:schemeClr val="bg1"/>
              </a:solidFill>
            </a:endParaRPr>
          </a:p>
          <a:p>
            <a:pPr eaLnBrk="1" fontAlgn="auto" hangingPunct="1">
              <a:spcBef>
                <a:spcPts val="0"/>
              </a:spcBef>
              <a:spcAft>
                <a:spcPts val="0"/>
              </a:spcAft>
              <a:defRPr/>
            </a:pPr>
            <a:r>
              <a:rPr lang="en-US" sz="1400" b="1" u="sng">
                <a:solidFill>
                  <a:schemeClr val="bg1"/>
                </a:solidFill>
              </a:rPr>
              <a:t>Begin by reviewing the “Instructions” sheet in this workbook.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D81F-AE45-4395-8F46-0EF3ED589308}"/>
              </a:ext>
            </a:extLst>
          </p:cNvPr>
          <p:cNvSpPr>
            <a:spLocks noGrp="1"/>
          </p:cNvSpPr>
          <p:nvPr>
            <p:ph type="title"/>
          </p:nvPr>
        </p:nvSpPr>
        <p:spPr/>
        <p:txBody>
          <a:bodyPr/>
          <a:lstStyle/>
          <a:p>
            <a:r>
              <a:rPr lang="en-US" dirty="0"/>
              <a:t>Data Dictionary</a:t>
            </a:r>
          </a:p>
        </p:txBody>
      </p:sp>
      <p:sp>
        <p:nvSpPr>
          <p:cNvPr id="3" name="Content Placeholder 2">
            <a:extLst>
              <a:ext uri="{FF2B5EF4-FFF2-40B4-BE49-F238E27FC236}">
                <a16:creationId xmlns:a16="http://schemas.microsoft.com/office/drawing/2014/main" id="{6DC621F7-EC30-4DBF-A36E-6564EEEF98F2}"/>
              </a:ext>
            </a:extLst>
          </p:cNvPr>
          <p:cNvSpPr>
            <a:spLocks noGrp="1"/>
          </p:cNvSpPr>
          <p:nvPr>
            <p:ph idx="1"/>
          </p:nvPr>
        </p:nvSpPr>
        <p:spPr>
          <a:xfrm>
            <a:off x="247650" y="1210235"/>
            <a:ext cx="8610600" cy="3435350"/>
          </a:xfrm>
        </p:spPr>
        <p:txBody>
          <a:bodyPr/>
          <a:lstStyle/>
          <a:p>
            <a:r>
              <a:rPr lang="en-US" dirty="0"/>
              <a:t>When you download the templates from EPA’s webpage you will receive a zip file. One of the files provided is a data dictionary describing the information expected within each column. This file can be a helpful reference while filling out the data template.</a:t>
            </a:r>
          </a:p>
        </p:txBody>
      </p:sp>
      <p:pic>
        <p:nvPicPr>
          <p:cNvPr id="4" name="Picture 3">
            <a:extLst>
              <a:ext uri="{FF2B5EF4-FFF2-40B4-BE49-F238E27FC236}">
                <a16:creationId xmlns:a16="http://schemas.microsoft.com/office/drawing/2014/main" id="{54FEFCB9-7FCC-4374-81B4-9E38A93E07ED}"/>
              </a:ext>
            </a:extLst>
          </p:cNvPr>
          <p:cNvPicPr>
            <a:picLocks noChangeAspect="1"/>
          </p:cNvPicPr>
          <p:nvPr/>
        </p:nvPicPr>
        <p:blipFill rotWithShape="1">
          <a:blip r:embed="rId2"/>
          <a:srcRect l="1710" t="28089" r="31997" b="43999"/>
          <a:stretch/>
        </p:blipFill>
        <p:spPr>
          <a:xfrm>
            <a:off x="285750" y="3139890"/>
            <a:ext cx="8513109" cy="1956546"/>
          </a:xfrm>
          <a:prstGeom prst="rect">
            <a:avLst/>
          </a:prstGeom>
        </p:spPr>
      </p:pic>
    </p:spTree>
    <p:extLst>
      <p:ext uri="{BB962C8B-B14F-4D97-AF65-F5344CB8AC3E}">
        <p14:creationId xmlns:p14="http://schemas.microsoft.com/office/powerpoint/2010/main" val="214646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11D6B7-1A31-4EA4-9E8C-4EFD34533B34}"/>
              </a:ext>
            </a:extLst>
          </p:cNvPr>
          <p:cNvSpPr>
            <a:spLocks noGrp="1" noChangeArrowheads="1"/>
          </p:cNvSpPr>
          <p:nvPr>
            <p:ph type="title"/>
          </p:nvPr>
        </p:nvSpPr>
        <p:spPr/>
        <p:txBody>
          <a:bodyPr/>
          <a:lstStyle/>
          <a:p>
            <a:r>
              <a:rPr lang="en-US" altLang="en-US"/>
              <a:t>EPA’s Introduction to the Water Quality Exchange (WQX)</a:t>
            </a:r>
          </a:p>
        </p:txBody>
      </p:sp>
      <p:pic>
        <p:nvPicPr>
          <p:cNvPr id="4" name="Online Media 3" title="Introduction to WQX">
            <a:hlinkClick r:id="" action="ppaction://media"/>
            <a:extLst>
              <a:ext uri="{FF2B5EF4-FFF2-40B4-BE49-F238E27FC236}">
                <a16:creationId xmlns:a16="http://schemas.microsoft.com/office/drawing/2014/main" id="{D478C7EC-76E4-4141-82AF-472E5A6A91C9}"/>
              </a:ext>
            </a:extLst>
          </p:cNvPr>
          <p:cNvPicPr>
            <a:picLocks noGrp="1" noRot="1" noChangeAspect="1"/>
          </p:cNvPicPr>
          <p:nvPr>
            <p:ph idx="1"/>
            <a:videoFile r:link="rId1"/>
          </p:nvPr>
        </p:nvPicPr>
        <p:blipFill>
          <a:blip r:embed="rId3"/>
          <a:stretch>
            <a:fillRect/>
          </a:stretch>
        </p:blipFill>
        <p:spPr>
          <a:xfrm>
            <a:off x="1778397" y="1480318"/>
            <a:ext cx="5587206" cy="3155182"/>
          </a:xfrm>
        </p:spPr>
      </p:pic>
      <p:sp>
        <p:nvSpPr>
          <p:cNvPr id="5" name="TextBox 4">
            <a:extLst>
              <a:ext uri="{FF2B5EF4-FFF2-40B4-BE49-F238E27FC236}">
                <a16:creationId xmlns:a16="http://schemas.microsoft.com/office/drawing/2014/main" id="{31E19701-401B-424C-BA94-EF5BF649D1EF}"/>
              </a:ext>
            </a:extLst>
          </p:cNvPr>
          <p:cNvSpPr txBox="1"/>
          <p:nvPr/>
        </p:nvSpPr>
        <p:spPr>
          <a:xfrm>
            <a:off x="1684338" y="4773613"/>
            <a:ext cx="5776912" cy="247650"/>
          </a:xfrm>
          <a:prstGeom prst="rect">
            <a:avLst/>
          </a:prstGeom>
          <a:noFill/>
        </p:spPr>
        <p:txBody>
          <a:bodyPr>
            <a:spAutoFit/>
          </a:bodyPr>
          <a:lstStyle/>
          <a:p>
            <a:pPr algn="ctr" eaLnBrk="1" fontAlgn="auto" hangingPunct="1">
              <a:spcBef>
                <a:spcPts val="0"/>
              </a:spcBef>
              <a:spcAft>
                <a:spcPts val="0"/>
              </a:spcAft>
              <a:defRPr/>
            </a:pPr>
            <a:r>
              <a:rPr lang="en-US" sz="1013">
                <a:latin typeface="+mn-lt"/>
                <a:hlinkClick r:id="rId4"/>
              </a:rPr>
              <a:t>https://www.youtube.com/watch?v=4doKGKUySNk</a:t>
            </a:r>
            <a:endParaRPr lang="en-US" sz="1013">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427B11FA-15AB-4D28-A54D-242CE1A0D16A}"/>
              </a:ext>
            </a:extLst>
          </p:cNvPr>
          <p:cNvSpPr>
            <a:spLocks noGrp="1" noChangeArrowheads="1"/>
          </p:cNvSpPr>
          <p:nvPr>
            <p:ph type="title"/>
          </p:nvPr>
        </p:nvSpPr>
        <p:spPr>
          <a:xfrm>
            <a:off x="0" y="1622425"/>
            <a:ext cx="5334000" cy="2701925"/>
          </a:xfrm>
        </p:spPr>
        <p:txBody>
          <a:bodyPr/>
          <a:lstStyle/>
          <a:p>
            <a:r>
              <a:rPr lang="en-US" altLang="en-US"/>
              <a:t>Uploading Data to WQX</a:t>
            </a:r>
          </a:p>
        </p:txBody>
      </p:sp>
      <p:sp>
        <p:nvSpPr>
          <p:cNvPr id="25603" name="Text Placeholder 2">
            <a:extLst>
              <a:ext uri="{FF2B5EF4-FFF2-40B4-BE49-F238E27FC236}">
                <a16:creationId xmlns:a16="http://schemas.microsoft.com/office/drawing/2014/main" id="{739C23EF-A323-40F0-8199-76E879019333}"/>
              </a:ext>
            </a:extLst>
          </p:cNvPr>
          <p:cNvSpPr>
            <a:spLocks noGrp="1" noChangeArrowheads="1"/>
          </p:cNvSpPr>
          <p:nvPr>
            <p:ph type="body" idx="1"/>
          </p:nvPr>
        </p:nvSpPr>
        <p:spPr>
          <a:xfrm>
            <a:off x="525463" y="3292475"/>
            <a:ext cx="4511675" cy="890588"/>
          </a:xfrm>
        </p:spPr>
        <p:txBody>
          <a:bodyPr/>
          <a:lstStyle/>
          <a:p>
            <a:r>
              <a:rPr lang="en-US" altLang="en-US"/>
              <a:t>Project Information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AB502B-76FA-428A-A091-D8ECAD9C226A}"/>
              </a:ext>
            </a:extLst>
          </p:cNvPr>
          <p:cNvPicPr>
            <a:picLocks noChangeAspect="1"/>
          </p:cNvPicPr>
          <p:nvPr/>
        </p:nvPicPr>
        <p:blipFill>
          <a:blip r:embed="rId2"/>
          <a:stretch>
            <a:fillRect/>
          </a:stretch>
        </p:blipFill>
        <p:spPr>
          <a:xfrm>
            <a:off x="0" y="86555"/>
            <a:ext cx="9144000" cy="4970390"/>
          </a:xfrm>
          <a:prstGeom prst="rect">
            <a:avLst/>
          </a:prstGeom>
        </p:spPr>
      </p:pic>
      <p:sp>
        <p:nvSpPr>
          <p:cNvPr id="3" name="Arrow: Left 2">
            <a:extLst>
              <a:ext uri="{FF2B5EF4-FFF2-40B4-BE49-F238E27FC236}">
                <a16:creationId xmlns:a16="http://schemas.microsoft.com/office/drawing/2014/main" id="{EE5E9676-662E-4E9F-B474-254540D7E62A}"/>
              </a:ext>
            </a:extLst>
          </p:cNvPr>
          <p:cNvSpPr/>
          <p:nvPr/>
        </p:nvSpPr>
        <p:spPr>
          <a:xfrm rot="20263550">
            <a:off x="1597025" y="4318000"/>
            <a:ext cx="1071563"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26628" name="TextBox 3">
            <a:extLst>
              <a:ext uri="{FF2B5EF4-FFF2-40B4-BE49-F238E27FC236}">
                <a16:creationId xmlns:a16="http://schemas.microsoft.com/office/drawing/2014/main" id="{E15C00CF-61C3-4433-A5EE-835B9000097A}"/>
              </a:ext>
            </a:extLst>
          </p:cNvPr>
          <p:cNvSpPr>
            <a:spLocks noChangeArrowheads="1"/>
          </p:cNvSpPr>
          <p:nvPr/>
        </p:nvSpPr>
        <p:spPr bwMode="auto">
          <a:xfrm>
            <a:off x="2714625" y="4033838"/>
            <a:ext cx="4356100" cy="614362"/>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Start by opening the “Projects” sheet within the WQX template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CF994-A327-4F5D-8EB2-337F611F030F}"/>
              </a:ext>
            </a:extLst>
          </p:cNvPr>
          <p:cNvPicPr>
            <a:picLocks noChangeAspect="1"/>
          </p:cNvPicPr>
          <p:nvPr/>
        </p:nvPicPr>
        <p:blipFill>
          <a:blip r:embed="rId2"/>
          <a:stretch>
            <a:fillRect/>
          </a:stretch>
        </p:blipFill>
        <p:spPr>
          <a:xfrm>
            <a:off x="0" y="86555"/>
            <a:ext cx="9144000" cy="4970390"/>
          </a:xfrm>
          <a:prstGeom prst="rect">
            <a:avLst/>
          </a:prstGeom>
        </p:spPr>
      </p:pic>
      <p:sp>
        <p:nvSpPr>
          <p:cNvPr id="6" name="Arrow: Left 5">
            <a:extLst>
              <a:ext uri="{FF2B5EF4-FFF2-40B4-BE49-F238E27FC236}">
                <a16:creationId xmlns:a16="http://schemas.microsoft.com/office/drawing/2014/main" id="{2255103C-2FC2-4124-BA16-188849C53F88}"/>
              </a:ext>
            </a:extLst>
          </p:cNvPr>
          <p:cNvSpPr/>
          <p:nvPr/>
        </p:nvSpPr>
        <p:spPr>
          <a:xfrm rot="5400000">
            <a:off x="180975" y="2012950"/>
            <a:ext cx="800100" cy="4000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Arrow: Left 6">
            <a:extLst>
              <a:ext uri="{FF2B5EF4-FFF2-40B4-BE49-F238E27FC236}">
                <a16:creationId xmlns:a16="http://schemas.microsoft.com/office/drawing/2014/main" id="{A16DD4FC-E6B7-4B26-B668-70FFE25F2C94}"/>
              </a:ext>
            </a:extLst>
          </p:cNvPr>
          <p:cNvSpPr/>
          <p:nvPr/>
        </p:nvSpPr>
        <p:spPr>
          <a:xfrm rot="5400000">
            <a:off x="1167607" y="1972468"/>
            <a:ext cx="800100" cy="39846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Arrow: Left 7">
            <a:extLst>
              <a:ext uri="{FF2B5EF4-FFF2-40B4-BE49-F238E27FC236}">
                <a16:creationId xmlns:a16="http://schemas.microsoft.com/office/drawing/2014/main" id="{F6923CE9-FCDB-4D62-82AF-0ECAD77A5338}"/>
              </a:ext>
            </a:extLst>
          </p:cNvPr>
          <p:cNvSpPr/>
          <p:nvPr/>
        </p:nvSpPr>
        <p:spPr>
          <a:xfrm rot="5400000">
            <a:off x="2275682" y="2013743"/>
            <a:ext cx="800100" cy="39846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27654" name="TextBox 4">
            <a:extLst>
              <a:ext uri="{FF2B5EF4-FFF2-40B4-BE49-F238E27FC236}">
                <a16:creationId xmlns:a16="http://schemas.microsoft.com/office/drawing/2014/main" id="{E52D9721-AC92-45CE-A11E-9E9AC920792B}"/>
              </a:ext>
            </a:extLst>
          </p:cNvPr>
          <p:cNvSpPr>
            <a:spLocks noChangeArrowheads="1"/>
          </p:cNvSpPr>
          <p:nvPr/>
        </p:nvSpPr>
        <p:spPr bwMode="auto">
          <a:xfrm>
            <a:off x="304800" y="2284413"/>
            <a:ext cx="2736850"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1. Provide a Project ID, Name, and Description for your data</a:t>
            </a:r>
          </a:p>
        </p:txBody>
      </p:sp>
      <p:sp>
        <p:nvSpPr>
          <p:cNvPr id="10" name="Arrow: Left 9">
            <a:extLst>
              <a:ext uri="{FF2B5EF4-FFF2-40B4-BE49-F238E27FC236}">
                <a16:creationId xmlns:a16="http://schemas.microsoft.com/office/drawing/2014/main" id="{5A0C83C9-3606-4988-9A3D-947D50A80475}"/>
              </a:ext>
            </a:extLst>
          </p:cNvPr>
          <p:cNvSpPr/>
          <p:nvPr/>
        </p:nvSpPr>
        <p:spPr>
          <a:xfrm rot="5400000">
            <a:off x="3802063" y="2012950"/>
            <a:ext cx="800100" cy="4000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27658" name="TextBox 8">
            <a:extLst>
              <a:ext uri="{FF2B5EF4-FFF2-40B4-BE49-F238E27FC236}">
                <a16:creationId xmlns:a16="http://schemas.microsoft.com/office/drawing/2014/main" id="{04EEF5AB-5D1E-4497-9A7D-8D8A9A9A6F07}"/>
              </a:ext>
            </a:extLst>
          </p:cNvPr>
          <p:cNvSpPr>
            <a:spLocks noChangeArrowheads="1"/>
          </p:cNvSpPr>
          <p:nvPr/>
        </p:nvSpPr>
        <p:spPr bwMode="auto">
          <a:xfrm>
            <a:off x="3257411" y="2284413"/>
            <a:ext cx="4587178"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dirty="0">
                <a:solidFill>
                  <a:schemeClr val="bg1"/>
                </a:solidFill>
              </a:rPr>
              <a:t>2. Indicate if you have an approved QAPP: </a:t>
            </a:r>
          </a:p>
          <a:p>
            <a:pPr algn="ctr" eaLnBrk="1" hangingPunct="1"/>
            <a:r>
              <a:rPr lang="en-US" altLang="en-US" sz="1500" dirty="0">
                <a:solidFill>
                  <a:schemeClr val="bg1"/>
                </a:solidFill>
              </a:rPr>
              <a:t>Yes or No</a:t>
            </a:r>
            <a:r>
              <a:rPr lang="en-US" altLang="en-US" sz="1500" i="1" dirty="0">
                <a:solidFill>
                  <a:schemeClr val="bg1"/>
                </a:solidFill>
              </a:rPr>
              <a:t>*</a:t>
            </a:r>
          </a:p>
          <a:p>
            <a:pPr eaLnBrk="1" hangingPunct="1"/>
            <a:r>
              <a:rPr lang="en-US" altLang="en-US" sz="1500" i="1" u="sng" dirty="0">
                <a:solidFill>
                  <a:schemeClr val="bg1"/>
                </a:solidFill>
              </a:rPr>
              <a:t>* DOW is required to have a QAPP associated with all water quality data. Submitting data without a QAPP prevents DOW from being able to use your data.</a:t>
            </a:r>
          </a:p>
        </p:txBody>
      </p:sp>
    </p:spTree>
    <p:extLst>
      <p:ext uri="{BB962C8B-B14F-4D97-AF65-F5344CB8AC3E}">
        <p14:creationId xmlns:p14="http://schemas.microsoft.com/office/powerpoint/2010/main" val="2215506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BB805-379E-47A7-8379-7860F5B712A8}"/>
              </a:ext>
            </a:extLst>
          </p:cNvPr>
          <p:cNvPicPr>
            <a:picLocks noChangeAspect="1"/>
          </p:cNvPicPr>
          <p:nvPr/>
        </p:nvPicPr>
        <p:blipFill>
          <a:blip r:embed="rId2"/>
          <a:stretch>
            <a:fillRect/>
          </a:stretch>
        </p:blipFill>
        <p:spPr>
          <a:xfrm>
            <a:off x="0" y="86555"/>
            <a:ext cx="9144000" cy="4970390"/>
          </a:xfrm>
          <a:prstGeom prst="rect">
            <a:avLst/>
          </a:prstGeom>
        </p:spPr>
      </p:pic>
      <p:sp>
        <p:nvSpPr>
          <p:cNvPr id="11" name="Arrow: Left 10">
            <a:extLst>
              <a:ext uri="{FF2B5EF4-FFF2-40B4-BE49-F238E27FC236}">
                <a16:creationId xmlns:a16="http://schemas.microsoft.com/office/drawing/2014/main" id="{E5FEB7A6-1146-4274-BE3A-D82F5F7F83ED}"/>
              </a:ext>
            </a:extLst>
          </p:cNvPr>
          <p:cNvSpPr/>
          <p:nvPr/>
        </p:nvSpPr>
        <p:spPr>
          <a:xfrm rot="5400000">
            <a:off x="4604544" y="2013744"/>
            <a:ext cx="800100" cy="39846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12" name="Arrow: Left 11">
            <a:extLst>
              <a:ext uri="{FF2B5EF4-FFF2-40B4-BE49-F238E27FC236}">
                <a16:creationId xmlns:a16="http://schemas.microsoft.com/office/drawing/2014/main" id="{6E1DEA36-1109-4713-8146-DA3DC696DCE5}"/>
              </a:ext>
            </a:extLst>
          </p:cNvPr>
          <p:cNvSpPr/>
          <p:nvPr/>
        </p:nvSpPr>
        <p:spPr>
          <a:xfrm rot="5400000">
            <a:off x="5531644" y="2013744"/>
            <a:ext cx="800100" cy="39846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13" name="TextBox 8">
            <a:extLst>
              <a:ext uri="{FF2B5EF4-FFF2-40B4-BE49-F238E27FC236}">
                <a16:creationId xmlns:a16="http://schemas.microsoft.com/office/drawing/2014/main" id="{6E42A647-39F2-47E6-A563-6AD28DE0647D}"/>
              </a:ext>
            </a:extLst>
          </p:cNvPr>
          <p:cNvSpPr>
            <a:spLocks noChangeArrowheads="1"/>
          </p:cNvSpPr>
          <p:nvPr/>
        </p:nvSpPr>
        <p:spPr bwMode="auto">
          <a:xfrm>
            <a:off x="311001" y="2112122"/>
            <a:ext cx="5108163" cy="2656046"/>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dirty="0">
                <a:solidFill>
                  <a:schemeClr val="bg1"/>
                </a:solidFill>
              </a:rPr>
              <a:t>3. If you answered “Yes” to the QAPP Approved Indicator:</a:t>
            </a:r>
          </a:p>
          <a:p>
            <a:pPr marL="285750" indent="-285750" eaLnBrk="1" hangingPunct="1">
              <a:buFont typeface="Arial" panose="020B0604020202020204" pitchFamily="34" charset="0"/>
              <a:buChar char="•"/>
            </a:pPr>
            <a:r>
              <a:rPr lang="en-US" altLang="en-US" sz="1500" dirty="0">
                <a:solidFill>
                  <a:schemeClr val="bg1"/>
                </a:solidFill>
              </a:rPr>
              <a:t>You will need to include your QAPP in a zip file and attach the zip file during your upload of the Project information to WQX.</a:t>
            </a:r>
          </a:p>
          <a:p>
            <a:pPr marL="285750" indent="-285750" eaLnBrk="1" hangingPunct="1">
              <a:buFont typeface="Arial" panose="020B0604020202020204" pitchFamily="34" charset="0"/>
              <a:buChar char="•"/>
            </a:pPr>
            <a:r>
              <a:rPr lang="en-US" altLang="en-US" sz="1500" b="1" u="sng" dirty="0">
                <a:solidFill>
                  <a:schemeClr val="bg1"/>
                </a:solidFill>
              </a:rPr>
              <a:t>Here you need to indicate the name of the QAPP document (“QAPP.pdf”) contained within the zip file, NOT the name of the zip file you will include as an attachment.</a:t>
            </a:r>
          </a:p>
          <a:p>
            <a:pPr marL="285750" indent="-285750" eaLnBrk="1" hangingPunct="1">
              <a:buFont typeface="Arial" panose="020B0604020202020204" pitchFamily="34" charset="0"/>
              <a:buChar char="•"/>
            </a:pPr>
            <a:r>
              <a:rPr lang="en-US" altLang="en-US" sz="1500" dirty="0">
                <a:solidFill>
                  <a:schemeClr val="bg1"/>
                </a:solidFill>
              </a:rPr>
              <a:t>Best practice is to include the file extension in this cell. In this example, I have included “.pdf” after “QAPP”.</a:t>
            </a:r>
          </a:p>
        </p:txBody>
      </p:sp>
      <p:sp>
        <p:nvSpPr>
          <p:cNvPr id="14" name="TextBox 8">
            <a:extLst>
              <a:ext uri="{FF2B5EF4-FFF2-40B4-BE49-F238E27FC236}">
                <a16:creationId xmlns:a16="http://schemas.microsoft.com/office/drawing/2014/main" id="{D3206F2E-9BDA-4926-90A6-5EE8427D4783}"/>
              </a:ext>
            </a:extLst>
          </p:cNvPr>
          <p:cNvSpPr>
            <a:spLocks noChangeArrowheads="1"/>
          </p:cNvSpPr>
          <p:nvPr/>
        </p:nvSpPr>
        <p:spPr bwMode="auto">
          <a:xfrm>
            <a:off x="5598564" y="2112122"/>
            <a:ext cx="2185669"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dirty="0">
                <a:solidFill>
                  <a:schemeClr val="bg1"/>
                </a:solidFill>
              </a:rPr>
              <a:t>4. Specify the file extension associated with the file name provided in “Project Attachment File Name.”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F35B7B32-0E6A-40AB-BA43-14CECA9F9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17"/>
          <a:stretch>
            <a:fillRect/>
          </a:stretch>
        </p:blipFill>
        <p:spPr bwMode="auto">
          <a:xfrm>
            <a:off x="0" y="34290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7E15B8F-15FF-42EF-814D-D9D6AC804F11}"/>
              </a:ext>
            </a:extLst>
          </p:cNvPr>
          <p:cNvSpPr/>
          <p:nvPr/>
        </p:nvSpPr>
        <p:spPr>
          <a:xfrm>
            <a:off x="736600" y="1781175"/>
            <a:ext cx="3560763" cy="231775"/>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Arrow: Left 6">
            <a:extLst>
              <a:ext uri="{FF2B5EF4-FFF2-40B4-BE49-F238E27FC236}">
                <a16:creationId xmlns:a16="http://schemas.microsoft.com/office/drawing/2014/main" id="{9FE4156A-4E7E-4A92-AA98-45D295498E1E}"/>
              </a:ext>
            </a:extLst>
          </p:cNvPr>
          <p:cNvSpPr/>
          <p:nvPr/>
        </p:nvSpPr>
        <p:spPr>
          <a:xfrm>
            <a:off x="4344988" y="1579563"/>
            <a:ext cx="1152525" cy="6350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A7D58C5F-CFE9-49D4-95EE-16049CDA1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72"/>
          <a:stretch>
            <a:fillRect/>
          </a:stretch>
        </p:blipFill>
        <p:spPr bwMode="auto">
          <a:xfrm>
            <a:off x="0" y="349250"/>
            <a:ext cx="9144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6BC9FD6-2F87-4243-8938-FC13FF8A377F}"/>
              </a:ext>
            </a:extLst>
          </p:cNvPr>
          <p:cNvSpPr txBox="1"/>
          <p:nvPr/>
        </p:nvSpPr>
        <p:spPr>
          <a:xfrm>
            <a:off x="3076575" y="817563"/>
            <a:ext cx="5751513" cy="1806575"/>
          </a:xfrm>
          <a:prstGeom prst="roundRect">
            <a:avLst/>
          </a:prstGeom>
          <a:solidFill>
            <a:srgbClr val="C00000"/>
          </a:solidFill>
          <a:ln>
            <a:noFill/>
          </a:ln>
        </p:spPr>
        <p:txBody>
          <a:bodyPr>
            <a:spAutoFit/>
          </a:bodyPr>
          <a:lstStyle/>
          <a:p>
            <a:pPr eaLnBrk="1" fontAlgn="auto" hangingPunct="1">
              <a:spcBef>
                <a:spcPts val="0"/>
              </a:spcBef>
              <a:spcAft>
                <a:spcPts val="0"/>
              </a:spcAft>
              <a:defRPr/>
            </a:pPr>
            <a:r>
              <a:rPr lang="en-US" sz="1500">
                <a:solidFill>
                  <a:schemeClr val="bg1"/>
                </a:solidFill>
                <a:latin typeface="+mn-lt"/>
              </a:rPr>
              <a:t>You will need to load each sheet of the template independently and in the correct order:</a:t>
            </a:r>
          </a:p>
          <a:p>
            <a:pPr marL="257175" indent="-257175" eaLnBrk="1" fontAlgn="auto" hangingPunct="1">
              <a:spcBef>
                <a:spcPts val="0"/>
              </a:spcBef>
              <a:spcAft>
                <a:spcPts val="0"/>
              </a:spcAft>
              <a:buFont typeface="+mj-lt"/>
              <a:buAutoNum type="arabicPeriod"/>
              <a:defRPr/>
            </a:pPr>
            <a:r>
              <a:rPr lang="en-US" sz="1500">
                <a:solidFill>
                  <a:schemeClr val="bg1"/>
                </a:solidFill>
                <a:latin typeface="+mn-lt"/>
              </a:rPr>
              <a:t>Import the Projects sheet</a:t>
            </a:r>
          </a:p>
          <a:p>
            <a:pPr marL="257175" indent="-257175" eaLnBrk="1" fontAlgn="auto" hangingPunct="1">
              <a:spcBef>
                <a:spcPts val="0"/>
              </a:spcBef>
              <a:spcAft>
                <a:spcPts val="0"/>
              </a:spcAft>
              <a:buFont typeface="+mj-lt"/>
              <a:buAutoNum type="arabicPeriod"/>
              <a:defRPr/>
            </a:pPr>
            <a:r>
              <a:rPr lang="en-US" sz="1500">
                <a:solidFill>
                  <a:schemeClr val="bg1"/>
                </a:solidFill>
                <a:latin typeface="+mn-lt"/>
              </a:rPr>
              <a:t>Import the Monitoring Locations sheet</a:t>
            </a:r>
          </a:p>
          <a:p>
            <a:pPr marL="257175" indent="-257175" eaLnBrk="1" fontAlgn="auto" hangingPunct="1">
              <a:spcBef>
                <a:spcPts val="0"/>
              </a:spcBef>
              <a:spcAft>
                <a:spcPts val="0"/>
              </a:spcAft>
              <a:buFont typeface="+mj-lt"/>
              <a:buAutoNum type="arabicPeriod"/>
              <a:defRPr/>
            </a:pPr>
            <a:r>
              <a:rPr lang="en-US" sz="1500">
                <a:solidFill>
                  <a:schemeClr val="bg1"/>
                </a:solidFill>
                <a:latin typeface="+mn-lt"/>
              </a:rPr>
              <a:t>Once the Projects and Monitoring Locations sheets have been imported you can import any of the remaining sheets </a:t>
            </a:r>
          </a:p>
          <a:p>
            <a:pPr marL="257175" indent="-257175" eaLnBrk="1" fontAlgn="auto" hangingPunct="1">
              <a:spcBef>
                <a:spcPts val="0"/>
              </a:spcBef>
              <a:spcAft>
                <a:spcPts val="0"/>
              </a:spcAft>
              <a:buFont typeface="+mj-lt"/>
              <a:buAutoNum type="arabicPeriod"/>
              <a:defRPr/>
            </a:pPr>
            <a:endParaRPr lang="en-US" sz="1013">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41579968-2D96-49CE-918B-CD137FECE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72"/>
          <a:stretch>
            <a:fillRect/>
          </a:stretch>
        </p:blipFill>
        <p:spPr bwMode="auto">
          <a:xfrm>
            <a:off x="0" y="349250"/>
            <a:ext cx="9144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019A77-F2CB-4EB4-BFB0-97358DB560DF}"/>
              </a:ext>
            </a:extLst>
          </p:cNvPr>
          <p:cNvSpPr txBox="1"/>
          <p:nvPr/>
        </p:nvSpPr>
        <p:spPr>
          <a:xfrm>
            <a:off x="3076575" y="817563"/>
            <a:ext cx="5751513" cy="1806575"/>
          </a:xfrm>
          <a:prstGeom prst="roundRect">
            <a:avLst/>
          </a:prstGeom>
          <a:solidFill>
            <a:srgbClr val="C00000"/>
          </a:solidFill>
        </p:spPr>
        <p:txBody>
          <a:bodyPr>
            <a:spAutoFit/>
          </a:bodyPr>
          <a:lstStyle/>
          <a:p>
            <a:pPr eaLnBrk="1" fontAlgn="auto" hangingPunct="1">
              <a:spcBef>
                <a:spcPts val="0"/>
              </a:spcBef>
              <a:spcAft>
                <a:spcPts val="0"/>
              </a:spcAft>
              <a:defRPr/>
            </a:pPr>
            <a:r>
              <a:rPr lang="en-US" sz="1500">
                <a:solidFill>
                  <a:schemeClr val="bg1"/>
                </a:solidFill>
                <a:latin typeface="+mn-lt"/>
              </a:rPr>
              <a:t>You will need to load each sheet of the template independently and in the correct order:</a:t>
            </a:r>
          </a:p>
          <a:p>
            <a:pPr marL="257175" indent="-257175" eaLnBrk="1" fontAlgn="auto" hangingPunct="1">
              <a:spcBef>
                <a:spcPts val="0"/>
              </a:spcBef>
              <a:spcAft>
                <a:spcPts val="0"/>
              </a:spcAft>
              <a:buFont typeface="+mj-lt"/>
              <a:buAutoNum type="arabicPeriod"/>
              <a:defRPr/>
            </a:pPr>
            <a:r>
              <a:rPr lang="en-US" sz="1500" b="1" u="sng">
                <a:solidFill>
                  <a:schemeClr val="bg1"/>
                </a:solidFill>
                <a:latin typeface="+mn-lt"/>
              </a:rPr>
              <a:t>Import the Projects sheet</a:t>
            </a:r>
          </a:p>
          <a:p>
            <a:pPr marL="257175" indent="-257175" eaLnBrk="1" fontAlgn="auto" hangingPunct="1">
              <a:spcBef>
                <a:spcPts val="0"/>
              </a:spcBef>
              <a:spcAft>
                <a:spcPts val="0"/>
              </a:spcAft>
              <a:buFont typeface="+mj-lt"/>
              <a:buAutoNum type="arabicPeriod"/>
              <a:defRPr/>
            </a:pPr>
            <a:r>
              <a:rPr lang="en-US" sz="1500">
                <a:solidFill>
                  <a:schemeClr val="bg1"/>
                </a:solidFill>
                <a:latin typeface="+mn-lt"/>
              </a:rPr>
              <a:t>Import the Monitoring Locations sheet</a:t>
            </a:r>
          </a:p>
          <a:p>
            <a:pPr marL="257175" indent="-257175" eaLnBrk="1" fontAlgn="auto" hangingPunct="1">
              <a:spcBef>
                <a:spcPts val="0"/>
              </a:spcBef>
              <a:spcAft>
                <a:spcPts val="0"/>
              </a:spcAft>
              <a:buFont typeface="+mj-lt"/>
              <a:buAutoNum type="arabicPeriod"/>
              <a:defRPr/>
            </a:pPr>
            <a:r>
              <a:rPr lang="en-US" sz="1500">
                <a:solidFill>
                  <a:schemeClr val="bg1"/>
                </a:solidFill>
                <a:latin typeface="+mn-lt"/>
              </a:rPr>
              <a:t>Once the Projects and Monitoring Locations sheets have been imported you can import any of the remaining sheets </a:t>
            </a:r>
          </a:p>
          <a:p>
            <a:pPr marL="257175" indent="-257175" eaLnBrk="1" fontAlgn="auto" hangingPunct="1">
              <a:spcBef>
                <a:spcPts val="0"/>
              </a:spcBef>
              <a:spcAft>
                <a:spcPts val="0"/>
              </a:spcAft>
              <a:buFont typeface="+mj-lt"/>
              <a:buAutoNum type="arabicPeriod"/>
              <a:defRPr/>
            </a:pPr>
            <a:endParaRPr lang="en-US" sz="1013">
              <a:latin typeface="+mn-lt"/>
            </a:endParaRPr>
          </a:p>
        </p:txBody>
      </p:sp>
      <p:sp>
        <p:nvSpPr>
          <p:cNvPr id="7" name="Rectangle 6">
            <a:extLst>
              <a:ext uri="{FF2B5EF4-FFF2-40B4-BE49-F238E27FC236}">
                <a16:creationId xmlns:a16="http://schemas.microsoft.com/office/drawing/2014/main" id="{F384CD5A-F701-449C-83FA-466352B8D6AF}"/>
              </a:ext>
            </a:extLst>
          </p:cNvPr>
          <p:cNvSpPr/>
          <p:nvPr/>
        </p:nvSpPr>
        <p:spPr>
          <a:xfrm>
            <a:off x="57150" y="1082675"/>
            <a:ext cx="1766888" cy="112713"/>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Arrow: Left 7">
            <a:extLst>
              <a:ext uri="{FF2B5EF4-FFF2-40B4-BE49-F238E27FC236}">
                <a16:creationId xmlns:a16="http://schemas.microsoft.com/office/drawing/2014/main" id="{83F59643-CEB8-4A41-8B08-C64644EF1273}"/>
              </a:ext>
            </a:extLst>
          </p:cNvPr>
          <p:cNvSpPr/>
          <p:nvPr/>
        </p:nvSpPr>
        <p:spPr>
          <a:xfrm>
            <a:off x="1881188" y="782638"/>
            <a:ext cx="1101725"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7764EB9A-3AA3-4AE1-9D8D-7A1042EC9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86"/>
          <a:stretch>
            <a:fillRect/>
          </a:stretch>
        </p:blipFill>
        <p:spPr bwMode="auto">
          <a:xfrm>
            <a:off x="0" y="595313"/>
            <a:ext cx="914400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C9C1946-9603-4A56-BD04-E74DFCF59251}"/>
              </a:ext>
            </a:extLst>
          </p:cNvPr>
          <p:cNvSpPr/>
          <p:nvPr/>
        </p:nvSpPr>
        <p:spPr>
          <a:xfrm>
            <a:off x="842963" y="1470025"/>
            <a:ext cx="2736850" cy="133350"/>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 name="Arrow: Left 3">
            <a:extLst>
              <a:ext uri="{FF2B5EF4-FFF2-40B4-BE49-F238E27FC236}">
                <a16:creationId xmlns:a16="http://schemas.microsoft.com/office/drawing/2014/main" id="{AB65D91F-83B1-44B6-A233-69D0659FB581}"/>
              </a:ext>
            </a:extLst>
          </p:cNvPr>
          <p:cNvSpPr/>
          <p:nvPr/>
        </p:nvSpPr>
        <p:spPr>
          <a:xfrm>
            <a:off x="3686175" y="1169988"/>
            <a:ext cx="1101725"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AFD81F47-C503-424D-96E2-A54DB058D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04"/>
          <a:stretch>
            <a:fillRect/>
          </a:stretch>
        </p:blipFill>
        <p:spPr bwMode="auto">
          <a:xfrm>
            <a:off x="0" y="581025"/>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03E18FE-A3A8-4A6D-B01C-F29B778FA8DB}"/>
              </a:ext>
            </a:extLst>
          </p:cNvPr>
          <p:cNvSpPr/>
          <p:nvPr/>
        </p:nvSpPr>
        <p:spPr>
          <a:xfrm>
            <a:off x="889000" y="1763713"/>
            <a:ext cx="2609850" cy="104775"/>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 name="Arrow: Left 3">
            <a:extLst>
              <a:ext uri="{FF2B5EF4-FFF2-40B4-BE49-F238E27FC236}">
                <a16:creationId xmlns:a16="http://schemas.microsoft.com/office/drawing/2014/main" id="{8C6D6C02-8DF4-4B59-97BC-09BF04C32631}"/>
              </a:ext>
            </a:extLst>
          </p:cNvPr>
          <p:cNvSpPr/>
          <p:nvPr/>
        </p:nvSpPr>
        <p:spPr>
          <a:xfrm>
            <a:off x="3562350" y="1458913"/>
            <a:ext cx="1100138"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FED5C04A-28B1-419E-8E2E-7C17D850A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20"/>
          <a:stretch>
            <a:fillRect/>
          </a:stretch>
        </p:blipFill>
        <p:spPr bwMode="auto">
          <a:xfrm>
            <a:off x="0" y="585788"/>
            <a:ext cx="91440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58DBD6E-A861-49A7-A2D6-1D3B0581FB69}"/>
              </a:ext>
            </a:extLst>
          </p:cNvPr>
          <p:cNvSpPr/>
          <p:nvPr/>
        </p:nvSpPr>
        <p:spPr>
          <a:xfrm>
            <a:off x="104775" y="2239963"/>
            <a:ext cx="944563" cy="119062"/>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 name="Arrow: Left 3">
            <a:extLst>
              <a:ext uri="{FF2B5EF4-FFF2-40B4-BE49-F238E27FC236}">
                <a16:creationId xmlns:a16="http://schemas.microsoft.com/office/drawing/2014/main" id="{86A4F795-3C93-440B-B5AB-6B84C7B551EE}"/>
              </a:ext>
            </a:extLst>
          </p:cNvPr>
          <p:cNvSpPr/>
          <p:nvPr/>
        </p:nvSpPr>
        <p:spPr>
          <a:xfrm>
            <a:off x="1154113" y="1943100"/>
            <a:ext cx="1101725" cy="71278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1762E2-56C1-4AA0-893F-66B1E25D0E2A}"/>
              </a:ext>
            </a:extLst>
          </p:cNvPr>
          <p:cNvSpPr>
            <a:spLocks noGrp="1" noChangeArrowheads="1"/>
          </p:cNvSpPr>
          <p:nvPr>
            <p:ph type="title"/>
          </p:nvPr>
        </p:nvSpPr>
        <p:spPr/>
        <p:txBody>
          <a:bodyPr/>
          <a:lstStyle/>
          <a:p>
            <a:r>
              <a:rPr lang="en-US" altLang="en-US"/>
              <a:t>Why does DOW Require Community Partners to Submit Data to WQX?</a:t>
            </a:r>
          </a:p>
        </p:txBody>
      </p:sp>
      <p:sp>
        <p:nvSpPr>
          <p:cNvPr id="3" name="Content Placeholder 2">
            <a:extLst>
              <a:ext uri="{FF2B5EF4-FFF2-40B4-BE49-F238E27FC236}">
                <a16:creationId xmlns:a16="http://schemas.microsoft.com/office/drawing/2014/main" id="{120C815A-55A7-448E-8BE9-B78641F7B5BD}"/>
              </a:ext>
            </a:extLst>
          </p:cNvPr>
          <p:cNvSpPr>
            <a:spLocks noGrp="1"/>
          </p:cNvSpPr>
          <p:nvPr>
            <p:ph idx="1"/>
          </p:nvPr>
        </p:nvSpPr>
        <p:spPr>
          <a:xfrm>
            <a:off x="247650" y="1536700"/>
            <a:ext cx="8610600" cy="3327400"/>
          </a:xfrm>
        </p:spPr>
        <p:txBody>
          <a:bodyPr rtlCol="0">
            <a:normAutofit fontScale="85000" lnSpcReduction="20000"/>
          </a:bodyPr>
          <a:lstStyle/>
          <a:p>
            <a:pPr marL="342900" indent="-342900" fontAlgn="auto">
              <a:spcBef>
                <a:spcPts val="0"/>
              </a:spcBef>
              <a:buFont typeface="Arial" panose="020B0604020202020204" pitchFamily="34" charset="0"/>
              <a:buChar char="•"/>
              <a:defRPr/>
            </a:pPr>
            <a:r>
              <a:rPr lang="en-US" u="sng">
                <a:hlinkClick r:id="rId2"/>
              </a:rPr>
              <a:t>Water Quality Exchange (WQX)</a:t>
            </a:r>
            <a:r>
              <a:rPr lang="en-US"/>
              <a:t> is a United States Environmental Protection Agency (EPA) framework for accepting and storing the nation’s water quality data.</a:t>
            </a:r>
          </a:p>
          <a:p>
            <a:pPr marL="342900" indent="-342900" fontAlgn="auto">
              <a:spcBef>
                <a:spcPts val="0"/>
              </a:spcBef>
              <a:buFont typeface="Arial" panose="020B0604020202020204" pitchFamily="34" charset="0"/>
              <a:buChar char="•"/>
              <a:defRPr/>
            </a:pPr>
            <a:r>
              <a:rPr lang="en-US"/>
              <a:t>Providing data through the WQX assists the Division of Water (DOW) by providing:</a:t>
            </a:r>
          </a:p>
          <a:p>
            <a:pPr marL="685800" lvl="2" indent="-342900" fontAlgn="auto">
              <a:spcBef>
                <a:spcPts val="0"/>
              </a:spcBef>
              <a:defRPr/>
            </a:pPr>
            <a:r>
              <a:rPr lang="en-US" b="1"/>
              <a:t>Standardization:</a:t>
            </a:r>
            <a:r>
              <a:rPr lang="en-US"/>
              <a:t> A standardized data structure helps to ensure DOW can efficiently process and correctly interpret community partner data. </a:t>
            </a:r>
          </a:p>
          <a:p>
            <a:pPr marL="685800" lvl="2" indent="-342900" fontAlgn="auto">
              <a:spcBef>
                <a:spcPts val="0"/>
              </a:spcBef>
              <a:defRPr/>
            </a:pPr>
            <a:r>
              <a:rPr lang="en-US" b="1"/>
              <a:t>Ownership:</a:t>
            </a:r>
            <a:r>
              <a:rPr lang="en-US"/>
              <a:t> Data submitted through WQX maintains transparency, traceability, and accountability to the data generator.</a:t>
            </a:r>
          </a:p>
          <a:p>
            <a:pPr marL="685800" lvl="2" indent="-342900" fontAlgn="auto">
              <a:spcBef>
                <a:spcPts val="0"/>
              </a:spcBef>
              <a:defRPr/>
            </a:pPr>
            <a:r>
              <a:rPr lang="en-US" b="1"/>
              <a:t>Accessibility:</a:t>
            </a:r>
            <a:r>
              <a:rPr lang="en-US"/>
              <a:t> Data stored in WQX are publicly available and easily accessible via the Water Quality Portal (WQP) to DOW and other interested users.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1AA18527-90EF-4970-A508-A40AD2F2D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20"/>
          <a:stretch>
            <a:fillRect/>
          </a:stretch>
        </p:blipFill>
        <p:spPr bwMode="auto">
          <a:xfrm>
            <a:off x="0" y="585788"/>
            <a:ext cx="91440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591C27A-C4FF-4A4A-A176-FB95AF594BF3}"/>
              </a:ext>
            </a:extLst>
          </p:cNvPr>
          <p:cNvSpPr/>
          <p:nvPr/>
        </p:nvSpPr>
        <p:spPr>
          <a:xfrm>
            <a:off x="2476500" y="2595563"/>
            <a:ext cx="1295400" cy="127000"/>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 name="Arrow: Left 3">
            <a:extLst>
              <a:ext uri="{FF2B5EF4-FFF2-40B4-BE49-F238E27FC236}">
                <a16:creationId xmlns:a16="http://schemas.microsoft.com/office/drawing/2014/main" id="{A4046289-8CCF-4649-9598-C7BECA6976D0}"/>
              </a:ext>
            </a:extLst>
          </p:cNvPr>
          <p:cNvSpPr/>
          <p:nvPr/>
        </p:nvSpPr>
        <p:spPr>
          <a:xfrm rot="1088184">
            <a:off x="3844925" y="2640013"/>
            <a:ext cx="1525588"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
        <p:nvSpPr>
          <p:cNvPr id="34821" name="TextBox 4">
            <a:extLst>
              <a:ext uri="{FF2B5EF4-FFF2-40B4-BE49-F238E27FC236}">
                <a16:creationId xmlns:a16="http://schemas.microsoft.com/office/drawing/2014/main" id="{64263608-332C-4A32-A962-4E59996A2566}"/>
              </a:ext>
            </a:extLst>
          </p:cNvPr>
          <p:cNvSpPr>
            <a:spLocks noChangeArrowheads="1"/>
          </p:cNvSpPr>
          <p:nvPr/>
        </p:nvSpPr>
        <p:spPr bwMode="auto">
          <a:xfrm>
            <a:off x="5456238" y="2930525"/>
            <a:ext cx="2827337" cy="86836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Select your Organization ID. In this case I am using a dummy organization ID, WQXTEST.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15160812-9586-4616-9091-68F787C5A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20"/>
          <a:stretch>
            <a:fillRect/>
          </a:stretch>
        </p:blipFill>
        <p:spPr bwMode="auto">
          <a:xfrm>
            <a:off x="0" y="585788"/>
            <a:ext cx="91440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Left 3">
            <a:extLst>
              <a:ext uri="{FF2B5EF4-FFF2-40B4-BE49-F238E27FC236}">
                <a16:creationId xmlns:a16="http://schemas.microsoft.com/office/drawing/2014/main" id="{7A5A7F10-633B-4591-AB95-05216C65255F}"/>
              </a:ext>
            </a:extLst>
          </p:cNvPr>
          <p:cNvSpPr/>
          <p:nvPr/>
        </p:nvSpPr>
        <p:spPr>
          <a:xfrm>
            <a:off x="1519238" y="2214563"/>
            <a:ext cx="2827337" cy="71437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
        <p:nvSpPr>
          <p:cNvPr id="35844" name="TextBox 4">
            <a:extLst>
              <a:ext uri="{FF2B5EF4-FFF2-40B4-BE49-F238E27FC236}">
                <a16:creationId xmlns:a16="http://schemas.microsoft.com/office/drawing/2014/main" id="{DAA6E8F9-002D-4CBE-B158-877E4EB987A2}"/>
              </a:ext>
            </a:extLst>
          </p:cNvPr>
          <p:cNvSpPr>
            <a:spLocks noChangeArrowheads="1"/>
          </p:cNvSpPr>
          <p:nvPr/>
        </p:nvSpPr>
        <p:spPr bwMode="auto">
          <a:xfrm>
            <a:off x="4411663" y="2217738"/>
            <a:ext cx="3808412"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In general, you will want to have the new data option selected.</a:t>
            </a:r>
          </a:p>
        </p:txBody>
      </p:sp>
      <p:sp>
        <p:nvSpPr>
          <p:cNvPr id="6" name="Arrow: Left 5">
            <a:extLst>
              <a:ext uri="{FF2B5EF4-FFF2-40B4-BE49-F238E27FC236}">
                <a16:creationId xmlns:a16="http://schemas.microsoft.com/office/drawing/2014/main" id="{1ED257ED-0044-43ED-981D-5F41EA95D461}"/>
              </a:ext>
            </a:extLst>
          </p:cNvPr>
          <p:cNvSpPr/>
          <p:nvPr/>
        </p:nvSpPr>
        <p:spPr>
          <a:xfrm>
            <a:off x="1831975" y="2727325"/>
            <a:ext cx="2514600" cy="71278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
        <p:nvSpPr>
          <p:cNvPr id="35846" name="TextBox 6">
            <a:extLst>
              <a:ext uri="{FF2B5EF4-FFF2-40B4-BE49-F238E27FC236}">
                <a16:creationId xmlns:a16="http://schemas.microsoft.com/office/drawing/2014/main" id="{A6FB5F91-072C-497F-B390-66C359EDAD97}"/>
              </a:ext>
            </a:extLst>
          </p:cNvPr>
          <p:cNvSpPr>
            <a:spLocks noChangeArrowheads="1"/>
          </p:cNvSpPr>
          <p:nvPr/>
        </p:nvSpPr>
        <p:spPr bwMode="auto">
          <a:xfrm>
            <a:off x="4411663" y="2874963"/>
            <a:ext cx="3821112"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We recommend that you review all the data in the staging area before submission.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00D75211-8909-491B-A05E-3C21F8E0B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18"/>
          <a:stretch>
            <a:fillRect/>
          </a:stretch>
        </p:blipFill>
        <p:spPr bwMode="auto">
          <a:xfrm>
            <a:off x="0" y="676275"/>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Left 3">
            <a:extLst>
              <a:ext uri="{FF2B5EF4-FFF2-40B4-BE49-F238E27FC236}">
                <a16:creationId xmlns:a16="http://schemas.microsoft.com/office/drawing/2014/main" id="{5521C43E-3BAB-48D3-B79C-041B25D1AF77}"/>
              </a:ext>
            </a:extLst>
          </p:cNvPr>
          <p:cNvSpPr/>
          <p:nvPr/>
        </p:nvSpPr>
        <p:spPr>
          <a:xfrm rot="2335806">
            <a:off x="1116013" y="3794125"/>
            <a:ext cx="1071562" cy="71278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endParaRPr lang="en-US" sz="1013"/>
          </a:p>
        </p:txBody>
      </p:sp>
      <p:sp>
        <p:nvSpPr>
          <p:cNvPr id="36868" name="TextBox 5">
            <a:extLst>
              <a:ext uri="{FF2B5EF4-FFF2-40B4-BE49-F238E27FC236}">
                <a16:creationId xmlns:a16="http://schemas.microsoft.com/office/drawing/2014/main" id="{F4207EDF-3C1E-4DCB-9139-878DCA3564A8}"/>
              </a:ext>
            </a:extLst>
          </p:cNvPr>
          <p:cNvSpPr>
            <a:spLocks noChangeArrowheads="1"/>
          </p:cNvSpPr>
          <p:nvPr/>
        </p:nvSpPr>
        <p:spPr bwMode="auto">
          <a:xfrm>
            <a:off x="2182813" y="4275138"/>
            <a:ext cx="6461125" cy="868362"/>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marL="257175" indent="-257175">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500" b="1" u="sng">
                <a:solidFill>
                  <a:schemeClr val="bg1"/>
                </a:solidFill>
              </a:rPr>
              <a:t>Import File: </a:t>
            </a:r>
            <a:r>
              <a:rPr lang="en-US" altLang="en-US" sz="1500">
                <a:solidFill>
                  <a:schemeClr val="bg1"/>
                </a:solidFill>
              </a:rPr>
              <a:t>Please attach the XLSX template file that includes your data.</a:t>
            </a:r>
          </a:p>
          <a:p>
            <a:pPr eaLnBrk="1" hangingPunct="1">
              <a:buFont typeface="Arial" panose="020B0604020202020204" pitchFamily="34" charset="0"/>
              <a:buChar char="•"/>
            </a:pPr>
            <a:r>
              <a:rPr lang="en-US" altLang="en-US" sz="1500" b="1" u="sng">
                <a:solidFill>
                  <a:schemeClr val="bg1"/>
                </a:solidFill>
              </a:rPr>
              <a:t>Attachments File: </a:t>
            </a:r>
            <a:r>
              <a:rPr lang="en-US" altLang="en-US" sz="1500">
                <a:solidFill>
                  <a:schemeClr val="bg1"/>
                </a:solidFill>
              </a:rPr>
              <a:t>Please attach a zip file with any relevant documents, such as a Quality Assurance Project Plan (QAPP).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15F0CE51-DB26-4488-8C6B-517C6F1E3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18"/>
          <a:stretch>
            <a:fillRect/>
          </a:stretch>
        </p:blipFill>
        <p:spPr bwMode="auto">
          <a:xfrm>
            <a:off x="0" y="676275"/>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Left 3">
            <a:extLst>
              <a:ext uri="{FF2B5EF4-FFF2-40B4-BE49-F238E27FC236}">
                <a16:creationId xmlns:a16="http://schemas.microsoft.com/office/drawing/2014/main" id="{88AA15CC-6130-4DB6-BACD-6A60A4796A9F}"/>
              </a:ext>
            </a:extLst>
          </p:cNvPr>
          <p:cNvSpPr/>
          <p:nvPr/>
        </p:nvSpPr>
        <p:spPr>
          <a:xfrm>
            <a:off x="493713" y="862013"/>
            <a:ext cx="1071562"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endParaRPr lang="en-US" sz="1013"/>
          </a:p>
        </p:txBody>
      </p:sp>
      <p:sp>
        <p:nvSpPr>
          <p:cNvPr id="37892" name="TextBox 5">
            <a:extLst>
              <a:ext uri="{FF2B5EF4-FFF2-40B4-BE49-F238E27FC236}">
                <a16:creationId xmlns:a16="http://schemas.microsoft.com/office/drawing/2014/main" id="{C82D6A22-45D2-455F-8656-7B994CEBB6EE}"/>
              </a:ext>
            </a:extLst>
          </p:cNvPr>
          <p:cNvSpPr>
            <a:spLocks noChangeArrowheads="1"/>
          </p:cNvSpPr>
          <p:nvPr/>
        </p:nvSpPr>
        <p:spPr bwMode="auto">
          <a:xfrm>
            <a:off x="1839913" y="1052513"/>
            <a:ext cx="6461125" cy="35754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dirty="0">
                <a:solidFill>
                  <a:schemeClr val="bg1"/>
                </a:solidFill>
              </a:rPr>
              <a:t>Once all the fields below are complete, click on this button to import your data.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B487-96E9-448D-8BC0-581F8D5E11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7E3357-FDAA-4851-9BC3-85BF3144D3F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40C6CAC-E108-4DCD-A29F-B64488CAFE56}"/>
              </a:ext>
            </a:extLst>
          </p:cNvPr>
          <p:cNvPicPr>
            <a:picLocks noChangeAspect="1"/>
          </p:cNvPicPr>
          <p:nvPr/>
        </p:nvPicPr>
        <p:blipFill rotWithShape="1">
          <a:blip r:embed="rId2"/>
          <a:srcRect t="10023"/>
          <a:stretch/>
        </p:blipFill>
        <p:spPr>
          <a:xfrm>
            <a:off x="0" y="591670"/>
            <a:ext cx="9144000" cy="4456579"/>
          </a:xfrm>
          <a:prstGeom prst="rect">
            <a:avLst/>
          </a:prstGeom>
        </p:spPr>
      </p:pic>
      <p:sp>
        <p:nvSpPr>
          <p:cNvPr id="5" name="Arrow: Left 4">
            <a:extLst>
              <a:ext uri="{FF2B5EF4-FFF2-40B4-BE49-F238E27FC236}">
                <a16:creationId xmlns:a16="http://schemas.microsoft.com/office/drawing/2014/main" id="{8ABD6158-AE58-45EA-8759-109F956CD93F}"/>
              </a:ext>
            </a:extLst>
          </p:cNvPr>
          <p:cNvSpPr/>
          <p:nvPr/>
        </p:nvSpPr>
        <p:spPr>
          <a:xfrm rot="16200000">
            <a:off x="4036219" y="1547814"/>
            <a:ext cx="1071562"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6" name="TextBox 5">
            <a:extLst>
              <a:ext uri="{FF2B5EF4-FFF2-40B4-BE49-F238E27FC236}">
                <a16:creationId xmlns:a16="http://schemas.microsoft.com/office/drawing/2014/main" id="{D5ECF97B-243F-44B9-B510-F969955EFBBE}"/>
              </a:ext>
            </a:extLst>
          </p:cNvPr>
          <p:cNvSpPr>
            <a:spLocks noChangeArrowheads="1"/>
          </p:cNvSpPr>
          <p:nvPr/>
        </p:nvSpPr>
        <p:spPr bwMode="auto">
          <a:xfrm>
            <a:off x="2711333" y="887056"/>
            <a:ext cx="3721334" cy="35754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dirty="0">
                <a:solidFill>
                  <a:schemeClr val="bg1"/>
                </a:solidFill>
              </a:rPr>
              <a:t>If you receive a pop-up window, select “Yes.”</a:t>
            </a:r>
          </a:p>
        </p:txBody>
      </p:sp>
    </p:spTree>
    <p:extLst>
      <p:ext uri="{BB962C8B-B14F-4D97-AF65-F5344CB8AC3E}">
        <p14:creationId xmlns:p14="http://schemas.microsoft.com/office/powerpoint/2010/main" val="995518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30343AC5-61BC-4EEE-B58C-5ADABB190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37"/>
          <a:stretch>
            <a:fillRect/>
          </a:stretch>
        </p:blipFill>
        <p:spPr bwMode="auto">
          <a:xfrm>
            <a:off x="0" y="577850"/>
            <a:ext cx="9144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a:extLst>
              <a:ext uri="{FF2B5EF4-FFF2-40B4-BE49-F238E27FC236}">
                <a16:creationId xmlns:a16="http://schemas.microsoft.com/office/drawing/2014/main" id="{BF77B618-625F-4820-903F-4907585A4367}"/>
              </a:ext>
            </a:extLst>
          </p:cNvPr>
          <p:cNvSpPr>
            <a:spLocks noChangeArrowheads="1"/>
          </p:cNvSpPr>
          <p:nvPr/>
        </p:nvSpPr>
        <p:spPr bwMode="auto">
          <a:xfrm>
            <a:off x="1722438" y="3443288"/>
            <a:ext cx="6462712"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After clicking on the import button, you should see this window indicating that the data is being imported and validated.</a:t>
            </a:r>
          </a:p>
        </p:txBody>
      </p:sp>
      <p:sp>
        <p:nvSpPr>
          <p:cNvPr id="4" name="Arrow: Left 3">
            <a:extLst>
              <a:ext uri="{FF2B5EF4-FFF2-40B4-BE49-F238E27FC236}">
                <a16:creationId xmlns:a16="http://schemas.microsoft.com/office/drawing/2014/main" id="{147D5080-561C-4553-9878-3FDF5D2EEE58}"/>
              </a:ext>
            </a:extLst>
          </p:cNvPr>
          <p:cNvSpPr/>
          <p:nvPr/>
        </p:nvSpPr>
        <p:spPr>
          <a:xfrm rot="5400000">
            <a:off x="3882232" y="2277269"/>
            <a:ext cx="1428750"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DA3BD0CD-6F63-490A-96EA-4D8FAFEAF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72"/>
          <a:stretch>
            <a:fillRect/>
          </a:stretch>
        </p:blipFill>
        <p:spPr bwMode="auto">
          <a:xfrm>
            <a:off x="0" y="584200"/>
            <a:ext cx="9144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5">
            <a:extLst>
              <a:ext uri="{FF2B5EF4-FFF2-40B4-BE49-F238E27FC236}">
                <a16:creationId xmlns:a16="http://schemas.microsoft.com/office/drawing/2014/main" id="{F51E9B67-CA69-4912-87F4-42119899A208}"/>
              </a:ext>
            </a:extLst>
          </p:cNvPr>
          <p:cNvSpPr>
            <a:spLocks noChangeArrowheads="1"/>
          </p:cNvSpPr>
          <p:nvPr/>
        </p:nvSpPr>
        <p:spPr bwMode="auto">
          <a:xfrm>
            <a:off x="1722438" y="3443288"/>
            <a:ext cx="6462712"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1. If you receive this message box, then your data passed the validation checks and is ready for submission to CDX/WQX</a:t>
            </a:r>
          </a:p>
        </p:txBody>
      </p:sp>
      <p:sp>
        <p:nvSpPr>
          <p:cNvPr id="7" name="Arrow: Left 6">
            <a:extLst>
              <a:ext uri="{FF2B5EF4-FFF2-40B4-BE49-F238E27FC236}">
                <a16:creationId xmlns:a16="http://schemas.microsoft.com/office/drawing/2014/main" id="{B224AA53-C9F0-4B55-87AD-87664BABDCA4}"/>
              </a:ext>
            </a:extLst>
          </p:cNvPr>
          <p:cNvSpPr/>
          <p:nvPr/>
        </p:nvSpPr>
        <p:spPr>
          <a:xfrm rot="5400000">
            <a:off x="3882232" y="2277269"/>
            <a:ext cx="1428750"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Arrow: Left 7">
            <a:extLst>
              <a:ext uri="{FF2B5EF4-FFF2-40B4-BE49-F238E27FC236}">
                <a16:creationId xmlns:a16="http://schemas.microsoft.com/office/drawing/2014/main" id="{985BEE80-48DB-4277-A31B-F93F0B701BC0}"/>
              </a:ext>
            </a:extLst>
          </p:cNvPr>
          <p:cNvSpPr/>
          <p:nvPr/>
        </p:nvSpPr>
        <p:spPr>
          <a:xfrm>
            <a:off x="1408113" y="871538"/>
            <a:ext cx="1182687" cy="45561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a:t>Select</a:t>
            </a:r>
          </a:p>
        </p:txBody>
      </p:sp>
      <p:sp>
        <p:nvSpPr>
          <p:cNvPr id="39942" name="TextBox 8">
            <a:extLst>
              <a:ext uri="{FF2B5EF4-FFF2-40B4-BE49-F238E27FC236}">
                <a16:creationId xmlns:a16="http://schemas.microsoft.com/office/drawing/2014/main" id="{458F02E0-A743-4D2F-A4DE-8F8925EF5230}"/>
              </a:ext>
            </a:extLst>
          </p:cNvPr>
          <p:cNvSpPr>
            <a:spLocks noChangeArrowheads="1"/>
          </p:cNvSpPr>
          <p:nvPr/>
        </p:nvSpPr>
        <p:spPr bwMode="auto">
          <a:xfrm>
            <a:off x="2689225" y="819150"/>
            <a:ext cx="3400425" cy="35718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2. Submit your information to CDX/WQX</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3A9E4C4-8745-494E-9A8D-3788DB63AE07}"/>
              </a:ext>
            </a:extLst>
          </p:cNvPr>
          <p:cNvSpPr>
            <a:spLocks noGrp="1" noChangeArrowheads="1"/>
          </p:cNvSpPr>
          <p:nvPr>
            <p:ph type="title"/>
          </p:nvPr>
        </p:nvSpPr>
        <p:spPr/>
        <p:txBody>
          <a:bodyPr/>
          <a:lstStyle/>
          <a:p>
            <a:endParaRPr lang="en-US" altLang="en-US"/>
          </a:p>
        </p:txBody>
      </p:sp>
      <p:sp>
        <p:nvSpPr>
          <p:cNvPr id="40963" name="Content Placeholder 2">
            <a:extLst>
              <a:ext uri="{FF2B5EF4-FFF2-40B4-BE49-F238E27FC236}">
                <a16:creationId xmlns:a16="http://schemas.microsoft.com/office/drawing/2014/main" id="{634B16FE-4D9B-4F33-85BD-9830370393DA}"/>
              </a:ext>
            </a:extLst>
          </p:cNvPr>
          <p:cNvSpPr>
            <a:spLocks noGrp="1" noChangeArrowheads="1"/>
          </p:cNvSpPr>
          <p:nvPr>
            <p:ph idx="1"/>
          </p:nvPr>
        </p:nvSpPr>
        <p:spPr/>
        <p:txBody>
          <a:bodyPr/>
          <a:lstStyle/>
          <a:p>
            <a:endParaRPr lang="en-US" altLang="en-US"/>
          </a:p>
        </p:txBody>
      </p:sp>
      <p:pic>
        <p:nvPicPr>
          <p:cNvPr id="40964" name="Picture 3">
            <a:extLst>
              <a:ext uri="{FF2B5EF4-FFF2-40B4-BE49-F238E27FC236}">
                <a16:creationId xmlns:a16="http://schemas.microsoft.com/office/drawing/2014/main" id="{9BDA3A78-0633-4AF9-A71D-E03E84F4A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44"/>
          <a:stretch>
            <a:fillRect/>
          </a:stretch>
        </p:blipFill>
        <p:spPr bwMode="auto">
          <a:xfrm>
            <a:off x="0" y="577850"/>
            <a:ext cx="9144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Left 7">
            <a:extLst>
              <a:ext uri="{FF2B5EF4-FFF2-40B4-BE49-F238E27FC236}">
                <a16:creationId xmlns:a16="http://schemas.microsoft.com/office/drawing/2014/main" id="{29B7A19B-51CB-4DA9-80EB-E0D3A104D6E8}"/>
              </a:ext>
            </a:extLst>
          </p:cNvPr>
          <p:cNvSpPr/>
          <p:nvPr/>
        </p:nvSpPr>
        <p:spPr>
          <a:xfrm>
            <a:off x="388938" y="910035"/>
            <a:ext cx="2352675" cy="41592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endParaRPr lang="en-US" sz="1013"/>
          </a:p>
        </p:txBody>
      </p:sp>
      <p:sp>
        <p:nvSpPr>
          <p:cNvPr id="40966" name="TextBox 8">
            <a:extLst>
              <a:ext uri="{FF2B5EF4-FFF2-40B4-BE49-F238E27FC236}">
                <a16:creationId xmlns:a16="http://schemas.microsoft.com/office/drawing/2014/main" id="{02F2D3C6-9A8D-4EAC-854B-D719637180FB}"/>
              </a:ext>
            </a:extLst>
          </p:cNvPr>
          <p:cNvSpPr>
            <a:spLocks noChangeArrowheads="1"/>
          </p:cNvSpPr>
          <p:nvPr/>
        </p:nvSpPr>
        <p:spPr bwMode="auto">
          <a:xfrm>
            <a:off x="2900363" y="906463"/>
            <a:ext cx="4732337" cy="3571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3. Select “Continue” to submit the data file</a:t>
            </a:r>
          </a:p>
        </p:txBody>
      </p:sp>
      <p:sp>
        <p:nvSpPr>
          <p:cNvPr id="40967" name="TextBox 9">
            <a:extLst>
              <a:ext uri="{FF2B5EF4-FFF2-40B4-BE49-F238E27FC236}">
                <a16:creationId xmlns:a16="http://schemas.microsoft.com/office/drawing/2014/main" id="{32166970-EAF5-42B0-941B-75C4071977EC}"/>
              </a:ext>
            </a:extLst>
          </p:cNvPr>
          <p:cNvSpPr>
            <a:spLocks noChangeArrowheads="1"/>
          </p:cNvSpPr>
          <p:nvPr/>
        </p:nvSpPr>
        <p:spPr bwMode="auto">
          <a:xfrm>
            <a:off x="2989263" y="2265363"/>
            <a:ext cx="4794250" cy="3571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marL="342900" indent="-342900">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buFont typeface="Calibri Light" panose="020F0302020204030204" pitchFamily="34" charset="0"/>
              <a:buAutoNum type="arabicPeriod"/>
            </a:pPr>
            <a:r>
              <a:rPr lang="en-US" altLang="en-US" sz="1500">
                <a:solidFill>
                  <a:schemeClr val="bg1"/>
                </a:solidFill>
              </a:rPr>
              <a:t>Ensure the submitter information is accurate.</a:t>
            </a:r>
          </a:p>
        </p:txBody>
      </p:sp>
      <p:sp>
        <p:nvSpPr>
          <p:cNvPr id="11" name="Right Brace 10">
            <a:extLst>
              <a:ext uri="{FF2B5EF4-FFF2-40B4-BE49-F238E27FC236}">
                <a16:creationId xmlns:a16="http://schemas.microsoft.com/office/drawing/2014/main" id="{CBAC0ED1-2D0C-4A0B-8BA5-8E3A168C50C5}"/>
              </a:ext>
            </a:extLst>
          </p:cNvPr>
          <p:cNvSpPr/>
          <p:nvPr/>
        </p:nvSpPr>
        <p:spPr>
          <a:xfrm>
            <a:off x="2006600" y="1784350"/>
            <a:ext cx="735013" cy="132715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a:p>
        </p:txBody>
      </p:sp>
      <p:sp>
        <p:nvSpPr>
          <p:cNvPr id="40969" name="TextBox 11">
            <a:extLst>
              <a:ext uri="{FF2B5EF4-FFF2-40B4-BE49-F238E27FC236}">
                <a16:creationId xmlns:a16="http://schemas.microsoft.com/office/drawing/2014/main" id="{65F3A54C-A51C-423D-B118-35DF27AB349B}"/>
              </a:ext>
            </a:extLst>
          </p:cNvPr>
          <p:cNvSpPr>
            <a:spLocks noChangeArrowheads="1"/>
          </p:cNvSpPr>
          <p:nvPr/>
        </p:nvSpPr>
        <p:spPr bwMode="auto">
          <a:xfrm>
            <a:off x="2906713" y="1331913"/>
            <a:ext cx="4732337" cy="3571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2. Make sure you are making the data publicly available</a:t>
            </a:r>
          </a:p>
        </p:txBody>
      </p:sp>
      <p:sp>
        <p:nvSpPr>
          <p:cNvPr id="13" name="Arrow: Left 12">
            <a:extLst>
              <a:ext uri="{FF2B5EF4-FFF2-40B4-BE49-F238E27FC236}">
                <a16:creationId xmlns:a16="http://schemas.microsoft.com/office/drawing/2014/main" id="{720A34F6-D96D-4B21-B030-9A5DEE62B5F1}"/>
              </a:ext>
            </a:extLst>
          </p:cNvPr>
          <p:cNvSpPr/>
          <p:nvPr/>
        </p:nvSpPr>
        <p:spPr>
          <a:xfrm>
            <a:off x="1612901" y="1223169"/>
            <a:ext cx="1270000" cy="41592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endParaRPr lang="en-US" sz="1013"/>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1D8E262-9D8F-43B1-AF4A-8C23864906EA}"/>
              </a:ext>
            </a:extLst>
          </p:cNvPr>
          <p:cNvSpPr>
            <a:spLocks noGrp="1" noChangeArrowheads="1"/>
          </p:cNvSpPr>
          <p:nvPr>
            <p:ph type="title"/>
          </p:nvPr>
        </p:nvSpPr>
        <p:spPr/>
        <p:txBody>
          <a:bodyPr/>
          <a:lstStyle/>
          <a:p>
            <a:endParaRPr lang="en-US" altLang="en-US"/>
          </a:p>
        </p:txBody>
      </p:sp>
      <p:sp>
        <p:nvSpPr>
          <p:cNvPr id="41987" name="Content Placeholder 2">
            <a:extLst>
              <a:ext uri="{FF2B5EF4-FFF2-40B4-BE49-F238E27FC236}">
                <a16:creationId xmlns:a16="http://schemas.microsoft.com/office/drawing/2014/main" id="{8A9E4534-190A-44F0-A6CB-4F1C72BE1EA1}"/>
              </a:ext>
            </a:extLst>
          </p:cNvPr>
          <p:cNvSpPr>
            <a:spLocks noGrp="1" noChangeArrowheads="1"/>
          </p:cNvSpPr>
          <p:nvPr>
            <p:ph idx="1"/>
          </p:nvPr>
        </p:nvSpPr>
        <p:spPr/>
        <p:txBody>
          <a:bodyPr/>
          <a:lstStyle/>
          <a:p>
            <a:endParaRPr lang="en-US" altLang="en-US"/>
          </a:p>
        </p:txBody>
      </p:sp>
      <p:pic>
        <p:nvPicPr>
          <p:cNvPr id="41988" name="Picture 3">
            <a:extLst>
              <a:ext uri="{FF2B5EF4-FFF2-40B4-BE49-F238E27FC236}">
                <a16:creationId xmlns:a16="http://schemas.microsoft.com/office/drawing/2014/main" id="{78201EA5-B8DD-4455-B7FF-7ADD9B65A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29"/>
          <a:stretch>
            <a:fillRect/>
          </a:stretch>
        </p:blipFill>
        <p:spPr bwMode="auto">
          <a:xfrm>
            <a:off x="0" y="596900"/>
            <a:ext cx="91440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a:extLst>
              <a:ext uri="{FF2B5EF4-FFF2-40B4-BE49-F238E27FC236}">
                <a16:creationId xmlns:a16="http://schemas.microsoft.com/office/drawing/2014/main" id="{106DE21D-EAC7-44EC-A3CB-34BD36A8B8C9}"/>
              </a:ext>
            </a:extLst>
          </p:cNvPr>
          <p:cNvSpPr>
            <a:spLocks noChangeArrowheads="1"/>
          </p:cNvSpPr>
          <p:nvPr/>
        </p:nvSpPr>
        <p:spPr bwMode="auto">
          <a:xfrm>
            <a:off x="2900363" y="2314575"/>
            <a:ext cx="4794250" cy="11239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marL="285750" indent="-285750">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500">
                <a:solidFill>
                  <a:schemeClr val="bg1"/>
                </a:solidFill>
              </a:rPr>
              <a:t>You should see a message indicating the data is processing and status bar estimating the remaining time left.</a:t>
            </a:r>
          </a:p>
          <a:p>
            <a:pPr eaLnBrk="1" hangingPunct="1">
              <a:buFont typeface="Arial" panose="020B0604020202020204" pitchFamily="34" charset="0"/>
              <a:buChar char="•"/>
            </a:pPr>
            <a:r>
              <a:rPr lang="en-US" altLang="en-US" sz="1500">
                <a:solidFill>
                  <a:schemeClr val="bg1"/>
                </a:solidFill>
              </a:rPr>
              <a:t>Please be patient, this process can take a while.</a:t>
            </a:r>
          </a:p>
        </p:txBody>
      </p:sp>
      <p:sp>
        <p:nvSpPr>
          <p:cNvPr id="7" name="Arrow: Left 6">
            <a:extLst>
              <a:ext uri="{FF2B5EF4-FFF2-40B4-BE49-F238E27FC236}">
                <a16:creationId xmlns:a16="http://schemas.microsoft.com/office/drawing/2014/main" id="{E8C26870-0AC0-4FEE-AC2B-734FB35F09C1}"/>
              </a:ext>
            </a:extLst>
          </p:cNvPr>
          <p:cNvSpPr/>
          <p:nvPr/>
        </p:nvSpPr>
        <p:spPr>
          <a:xfrm rot="5400000">
            <a:off x="4408488" y="1725613"/>
            <a:ext cx="552450" cy="5397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Arrow: Left 7">
            <a:extLst>
              <a:ext uri="{FF2B5EF4-FFF2-40B4-BE49-F238E27FC236}">
                <a16:creationId xmlns:a16="http://schemas.microsoft.com/office/drawing/2014/main" id="{B33F820C-85A7-49B3-B5BE-47E1FE35D5D3}"/>
              </a:ext>
            </a:extLst>
          </p:cNvPr>
          <p:cNvSpPr/>
          <p:nvPr/>
        </p:nvSpPr>
        <p:spPr>
          <a:xfrm rot="1154281">
            <a:off x="1892300" y="1782763"/>
            <a:ext cx="1055688" cy="5397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92485EE-E866-4DE8-B01F-07E6669CAFEC}"/>
              </a:ext>
            </a:extLst>
          </p:cNvPr>
          <p:cNvSpPr>
            <a:spLocks noGrp="1" noChangeArrowheads="1"/>
          </p:cNvSpPr>
          <p:nvPr>
            <p:ph type="title"/>
          </p:nvPr>
        </p:nvSpPr>
        <p:spPr/>
        <p:txBody>
          <a:bodyPr/>
          <a:lstStyle/>
          <a:p>
            <a:endParaRPr lang="en-US" altLang="en-US"/>
          </a:p>
        </p:txBody>
      </p:sp>
      <p:sp>
        <p:nvSpPr>
          <p:cNvPr id="43011" name="Content Placeholder 2">
            <a:extLst>
              <a:ext uri="{FF2B5EF4-FFF2-40B4-BE49-F238E27FC236}">
                <a16:creationId xmlns:a16="http://schemas.microsoft.com/office/drawing/2014/main" id="{D0720E1C-12B3-4D7D-A1E7-42644CAE96C2}"/>
              </a:ext>
            </a:extLst>
          </p:cNvPr>
          <p:cNvSpPr>
            <a:spLocks noGrp="1" noChangeArrowheads="1"/>
          </p:cNvSpPr>
          <p:nvPr>
            <p:ph idx="1"/>
          </p:nvPr>
        </p:nvSpPr>
        <p:spPr/>
        <p:txBody>
          <a:bodyPr/>
          <a:lstStyle/>
          <a:p>
            <a:endParaRPr lang="en-US" altLang="en-US"/>
          </a:p>
        </p:txBody>
      </p:sp>
      <p:pic>
        <p:nvPicPr>
          <p:cNvPr id="43012" name="Picture 3">
            <a:extLst>
              <a:ext uri="{FF2B5EF4-FFF2-40B4-BE49-F238E27FC236}">
                <a16:creationId xmlns:a16="http://schemas.microsoft.com/office/drawing/2014/main" id="{23A1B770-DF96-4BA9-9004-57AA520BE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44"/>
          <a:stretch>
            <a:fillRect/>
          </a:stretch>
        </p:blipFill>
        <p:spPr bwMode="auto">
          <a:xfrm>
            <a:off x="0" y="577850"/>
            <a:ext cx="9144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a:extLst>
              <a:ext uri="{FF2B5EF4-FFF2-40B4-BE49-F238E27FC236}">
                <a16:creationId xmlns:a16="http://schemas.microsoft.com/office/drawing/2014/main" id="{6ED04CD5-745A-4222-9031-FB1E839F08E9}"/>
              </a:ext>
            </a:extLst>
          </p:cNvPr>
          <p:cNvSpPr>
            <a:spLocks noChangeArrowheads="1"/>
          </p:cNvSpPr>
          <p:nvPr/>
        </p:nvSpPr>
        <p:spPr bwMode="auto">
          <a:xfrm>
            <a:off x="2747963" y="2303463"/>
            <a:ext cx="4794250"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If your submission was successful, you should receive the message above.</a:t>
            </a:r>
          </a:p>
          <a:p>
            <a:pPr eaLnBrk="1" hangingPunct="1"/>
            <a:endParaRPr lang="en-US" altLang="en-US" sz="1500">
              <a:solidFill>
                <a:schemeClr val="bg1"/>
              </a:solidFill>
            </a:endParaRPr>
          </a:p>
          <a:p>
            <a:pPr eaLnBrk="1" hangingPunct="1"/>
            <a:r>
              <a:rPr lang="en-US" altLang="en-US" sz="1500">
                <a:solidFill>
                  <a:schemeClr val="bg1"/>
                </a:solidFill>
              </a:rPr>
              <a:t>Please see the “Troubleshooting Errors and Warnings” section if your submission was unsuccessful.</a:t>
            </a:r>
          </a:p>
        </p:txBody>
      </p:sp>
      <p:sp>
        <p:nvSpPr>
          <p:cNvPr id="6" name="Arrow: Left 5">
            <a:extLst>
              <a:ext uri="{FF2B5EF4-FFF2-40B4-BE49-F238E27FC236}">
                <a16:creationId xmlns:a16="http://schemas.microsoft.com/office/drawing/2014/main" id="{53156D06-9B9E-4C62-BA1E-14E54E0D9300}"/>
              </a:ext>
            </a:extLst>
          </p:cNvPr>
          <p:cNvSpPr/>
          <p:nvPr/>
        </p:nvSpPr>
        <p:spPr>
          <a:xfrm rot="5400000">
            <a:off x="4371181" y="1681957"/>
            <a:ext cx="550863" cy="5397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91D0306-648E-42A1-83E0-1A6D6E2FAA8E}"/>
              </a:ext>
            </a:extLst>
          </p:cNvPr>
          <p:cNvSpPr>
            <a:spLocks noGrp="1" noChangeArrowheads="1"/>
          </p:cNvSpPr>
          <p:nvPr>
            <p:ph type="title"/>
          </p:nvPr>
        </p:nvSpPr>
        <p:spPr/>
        <p:txBody>
          <a:bodyPr/>
          <a:lstStyle/>
          <a:p>
            <a:r>
              <a:rPr lang="en-US" altLang="en-US"/>
              <a:t>Why does DOW Require Community Partners to Submit Data to WQX?</a:t>
            </a:r>
          </a:p>
        </p:txBody>
      </p:sp>
      <p:sp>
        <p:nvSpPr>
          <p:cNvPr id="3" name="Content Placeholder 2">
            <a:extLst>
              <a:ext uri="{FF2B5EF4-FFF2-40B4-BE49-F238E27FC236}">
                <a16:creationId xmlns:a16="http://schemas.microsoft.com/office/drawing/2014/main" id="{05F9EA82-4684-46FB-A46E-1581A735C34C}"/>
              </a:ext>
            </a:extLst>
          </p:cNvPr>
          <p:cNvSpPr>
            <a:spLocks noGrp="1"/>
          </p:cNvSpPr>
          <p:nvPr>
            <p:ph idx="1"/>
          </p:nvPr>
        </p:nvSpPr>
        <p:spPr>
          <a:xfrm>
            <a:off x="247650" y="1536700"/>
            <a:ext cx="8610600" cy="3327399"/>
          </a:xfrm>
        </p:spPr>
        <p:txBody>
          <a:bodyPr rtlCol="0">
            <a:normAutofit fontScale="92500" lnSpcReduction="10000"/>
          </a:bodyPr>
          <a:lstStyle/>
          <a:p>
            <a:pPr marL="342900" indent="-342900" fontAlgn="auto">
              <a:spcBef>
                <a:spcPts val="0"/>
              </a:spcBef>
              <a:buFont typeface="Arial" panose="020B0604020202020204" pitchFamily="34" charset="0"/>
              <a:buChar char="•"/>
              <a:defRPr/>
            </a:pPr>
            <a:r>
              <a:rPr lang="en-US"/>
              <a:t>It is important to understand that managing data from a variety of sources is no easy task. In general, each data source has its own data format/style/structure. It is not only time consuming for DOW to manually transform all incoming data into a standard structure, but it is also error prone. </a:t>
            </a:r>
          </a:p>
          <a:p>
            <a:pPr marL="342900" indent="-342900" fontAlgn="auto">
              <a:spcBef>
                <a:spcPts val="0"/>
              </a:spcBef>
              <a:buFont typeface="Arial" panose="020B0604020202020204" pitchFamily="34" charset="0"/>
              <a:buChar char="•"/>
              <a:defRPr/>
            </a:pPr>
            <a:r>
              <a:rPr lang="en-US"/>
              <a:t>In other words, you are the expert on your data and are best suited to reformat it as necessary. Once data is formatted and uploaded to WQX, DOW can easily and accurately extract that data for consideration in water quality program updates and decisions.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3D5F84F5-C8CD-427B-BCB7-208C800BC650}"/>
              </a:ext>
            </a:extLst>
          </p:cNvPr>
          <p:cNvSpPr>
            <a:spLocks noGrp="1" noChangeArrowheads="1"/>
          </p:cNvSpPr>
          <p:nvPr>
            <p:ph type="title"/>
          </p:nvPr>
        </p:nvSpPr>
        <p:spPr>
          <a:xfrm>
            <a:off x="0" y="1622425"/>
            <a:ext cx="5334000" cy="2701925"/>
          </a:xfrm>
        </p:spPr>
        <p:txBody>
          <a:bodyPr/>
          <a:lstStyle/>
          <a:p>
            <a:r>
              <a:rPr lang="en-US" altLang="en-US"/>
              <a:t>Uploading Data to WQX</a:t>
            </a:r>
          </a:p>
        </p:txBody>
      </p:sp>
      <p:sp>
        <p:nvSpPr>
          <p:cNvPr id="3" name="Text Placeholder 2">
            <a:extLst>
              <a:ext uri="{FF2B5EF4-FFF2-40B4-BE49-F238E27FC236}">
                <a16:creationId xmlns:a16="http://schemas.microsoft.com/office/drawing/2014/main" id="{A67B5E59-8B87-47A1-8AD8-E5BD4CAEDF45}"/>
              </a:ext>
            </a:extLst>
          </p:cNvPr>
          <p:cNvSpPr>
            <a:spLocks noGrp="1"/>
          </p:cNvSpPr>
          <p:nvPr>
            <p:ph type="body" idx="1"/>
          </p:nvPr>
        </p:nvSpPr>
        <p:spPr>
          <a:xfrm>
            <a:off x="525463" y="3292475"/>
            <a:ext cx="4511675" cy="890588"/>
          </a:xfrm>
        </p:spPr>
        <p:txBody>
          <a:bodyPr rtlCol="0">
            <a:normAutofit lnSpcReduction="10000"/>
          </a:bodyPr>
          <a:lstStyle/>
          <a:p>
            <a:pPr fontAlgn="auto">
              <a:spcBef>
                <a:spcPts val="0"/>
              </a:spcBef>
              <a:defRPr/>
            </a:pPr>
            <a:r>
              <a:rPr lang="en-US"/>
              <a:t>Troubleshooting </a:t>
            </a:r>
          </a:p>
          <a:p>
            <a:pPr fontAlgn="auto">
              <a:spcBef>
                <a:spcPts val="0"/>
              </a:spcBef>
              <a:defRPr/>
            </a:pPr>
            <a:r>
              <a:rPr lang="en-US"/>
              <a:t>Errors and Warnings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id="{B33B427E-5D4B-4066-84A6-6360CEBC3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01"/>
          <a:stretch>
            <a:fillRect/>
          </a:stretch>
        </p:blipFill>
        <p:spPr bwMode="auto">
          <a:xfrm>
            <a:off x="0" y="595313"/>
            <a:ext cx="914400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a:extLst>
              <a:ext uri="{FF2B5EF4-FFF2-40B4-BE49-F238E27FC236}">
                <a16:creationId xmlns:a16="http://schemas.microsoft.com/office/drawing/2014/main" id="{FB75C6FC-2A01-47E1-A057-8AA16D56B5B9}"/>
              </a:ext>
            </a:extLst>
          </p:cNvPr>
          <p:cNvSpPr>
            <a:spLocks noChangeArrowheads="1"/>
          </p:cNvSpPr>
          <p:nvPr/>
        </p:nvSpPr>
        <p:spPr bwMode="auto">
          <a:xfrm>
            <a:off x="5053013" y="2695575"/>
            <a:ext cx="3798887" cy="86836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1. If there are any issues with your submission, you will receive an error message like this.</a:t>
            </a:r>
          </a:p>
        </p:txBody>
      </p:sp>
      <p:sp>
        <p:nvSpPr>
          <p:cNvPr id="4" name="Arrow: Left 3">
            <a:extLst>
              <a:ext uri="{FF2B5EF4-FFF2-40B4-BE49-F238E27FC236}">
                <a16:creationId xmlns:a16="http://schemas.microsoft.com/office/drawing/2014/main" id="{E575FBFC-94B9-4EF1-A486-81D92947FFEF}"/>
              </a:ext>
            </a:extLst>
          </p:cNvPr>
          <p:cNvSpPr/>
          <p:nvPr/>
        </p:nvSpPr>
        <p:spPr>
          <a:xfrm rot="5400000">
            <a:off x="5633244" y="1878807"/>
            <a:ext cx="796925"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Arrow: Left 5">
            <a:extLst>
              <a:ext uri="{FF2B5EF4-FFF2-40B4-BE49-F238E27FC236}">
                <a16:creationId xmlns:a16="http://schemas.microsoft.com/office/drawing/2014/main" id="{17D6C0F1-9A7A-4B1C-B509-BCEDA8AAE373}"/>
              </a:ext>
            </a:extLst>
          </p:cNvPr>
          <p:cNvSpPr/>
          <p:nvPr/>
        </p:nvSpPr>
        <p:spPr>
          <a:xfrm>
            <a:off x="1751013" y="2479675"/>
            <a:ext cx="1071562" cy="30797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a:t>Select</a:t>
            </a:r>
          </a:p>
        </p:txBody>
      </p:sp>
      <p:sp>
        <p:nvSpPr>
          <p:cNvPr id="45062" name="TextBox 6">
            <a:extLst>
              <a:ext uri="{FF2B5EF4-FFF2-40B4-BE49-F238E27FC236}">
                <a16:creationId xmlns:a16="http://schemas.microsoft.com/office/drawing/2014/main" id="{A492CDF4-D0CD-4669-90ED-760E1DDDB646}"/>
              </a:ext>
            </a:extLst>
          </p:cNvPr>
          <p:cNvSpPr>
            <a:spLocks noChangeArrowheads="1"/>
          </p:cNvSpPr>
          <p:nvPr/>
        </p:nvSpPr>
        <p:spPr bwMode="auto">
          <a:xfrm>
            <a:off x="2878138" y="2479675"/>
            <a:ext cx="1628775" cy="163353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b="1" u="sng">
                <a:solidFill>
                  <a:schemeClr val="bg1"/>
                </a:solidFill>
              </a:rPr>
              <a:t>2. Event Log: </a:t>
            </a:r>
            <a:r>
              <a:rPr lang="en-US" altLang="en-US" sz="1500">
                <a:solidFill>
                  <a:schemeClr val="bg1"/>
                </a:solidFill>
              </a:rPr>
              <a:t>click on this clink to review the identified error(s) and/or warning(s).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0A65053A-FC4C-400F-A4D7-36405A650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83"/>
          <a:stretch>
            <a:fillRect/>
          </a:stretch>
        </p:blipFill>
        <p:spPr bwMode="auto">
          <a:xfrm>
            <a:off x="0" y="604838"/>
            <a:ext cx="9144000"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5858AD9-3F20-4A5E-BFA4-30BE56822C8B}"/>
              </a:ext>
            </a:extLst>
          </p:cNvPr>
          <p:cNvSpPr txBox="1"/>
          <p:nvPr/>
        </p:nvSpPr>
        <p:spPr>
          <a:xfrm>
            <a:off x="649288" y="2425700"/>
            <a:ext cx="8104187" cy="1889125"/>
          </a:xfrm>
          <a:prstGeom prst="roundRect">
            <a:avLst/>
          </a:prstGeom>
          <a:solidFill>
            <a:srgbClr val="C00000"/>
          </a:solidFill>
          <a:ln>
            <a:noFill/>
          </a:ln>
        </p:spPr>
        <p:txBody>
          <a:bodyPr>
            <a:spAutoFit/>
          </a:bodyPr>
          <a:lstStyle/>
          <a:p>
            <a:pPr eaLnBrk="1" fontAlgn="auto" hangingPunct="1">
              <a:spcBef>
                <a:spcPts val="0"/>
              </a:spcBef>
              <a:spcAft>
                <a:spcPts val="0"/>
              </a:spcAft>
              <a:defRPr/>
            </a:pPr>
            <a:r>
              <a:rPr lang="en-US" sz="1500">
                <a:solidFill>
                  <a:schemeClr val="bg1"/>
                </a:solidFill>
                <a:latin typeface="+mn-lt"/>
              </a:rPr>
              <a:t>This is the window that appears after click on the Event Log link on the previous slide.</a:t>
            </a:r>
          </a:p>
          <a:p>
            <a:pPr marL="257175" indent="-257175" eaLnBrk="1" fontAlgn="auto" hangingPunct="1">
              <a:spcBef>
                <a:spcPts val="0"/>
              </a:spcBef>
              <a:spcAft>
                <a:spcPts val="0"/>
              </a:spcAft>
              <a:buFont typeface="Arial" panose="020B0604020202020204" pitchFamily="34" charset="0"/>
              <a:buChar char="•"/>
              <a:defRPr/>
            </a:pPr>
            <a:r>
              <a:rPr lang="en-US" sz="1500">
                <a:solidFill>
                  <a:schemeClr val="bg1"/>
                </a:solidFill>
                <a:latin typeface="+mn-lt"/>
              </a:rPr>
              <a:t>In this case:</a:t>
            </a:r>
          </a:p>
          <a:p>
            <a:pPr marL="600075" lvl="1" indent="-257175" eaLnBrk="1" fontAlgn="auto" hangingPunct="1">
              <a:spcBef>
                <a:spcPts val="0"/>
              </a:spcBef>
              <a:spcAft>
                <a:spcPts val="0"/>
              </a:spcAft>
              <a:buFont typeface="Arial" panose="020B0604020202020204" pitchFamily="34" charset="0"/>
              <a:buChar char="•"/>
              <a:defRPr/>
            </a:pPr>
            <a:r>
              <a:rPr lang="en-US" sz="1500">
                <a:solidFill>
                  <a:schemeClr val="bg1"/>
                </a:solidFill>
                <a:latin typeface="+mn-lt"/>
              </a:rPr>
              <a:t>The “Type” field tells us that the submitted data has the “Risk of Overwriting Data” currently in WQX.</a:t>
            </a:r>
          </a:p>
          <a:p>
            <a:pPr marL="600075" lvl="1" indent="-257175" eaLnBrk="1" fontAlgn="auto" hangingPunct="1">
              <a:spcBef>
                <a:spcPts val="0"/>
              </a:spcBef>
              <a:spcAft>
                <a:spcPts val="0"/>
              </a:spcAft>
              <a:buFont typeface="Arial" panose="020B0604020202020204" pitchFamily="34" charset="0"/>
              <a:buChar char="•"/>
              <a:defRPr/>
            </a:pPr>
            <a:r>
              <a:rPr lang="en-US" sz="1500">
                <a:solidFill>
                  <a:schemeClr val="bg1"/>
                </a:solidFill>
                <a:latin typeface="+mn-lt"/>
              </a:rPr>
              <a:t>The “Message” field indicates that the Project ID “</a:t>
            </a:r>
            <a:r>
              <a:rPr lang="en-US" sz="1500" err="1">
                <a:solidFill>
                  <a:schemeClr val="bg1"/>
                </a:solidFill>
                <a:latin typeface="+mn-lt"/>
              </a:rPr>
              <a:t>Template_PCHEM</a:t>
            </a:r>
            <a:r>
              <a:rPr lang="en-US" sz="1500">
                <a:solidFill>
                  <a:schemeClr val="bg1"/>
                </a:solidFill>
                <a:latin typeface="+mn-lt"/>
              </a:rPr>
              <a:t>” is already present in WQX. Therefore, the Project ID must be updated to avoid conflicting with the data currently in WQX.</a:t>
            </a:r>
          </a:p>
        </p:txBody>
      </p:sp>
      <p:sp>
        <p:nvSpPr>
          <p:cNvPr id="4" name="Arrow: Left 3">
            <a:extLst>
              <a:ext uri="{FF2B5EF4-FFF2-40B4-BE49-F238E27FC236}">
                <a16:creationId xmlns:a16="http://schemas.microsoft.com/office/drawing/2014/main" id="{193342FC-074D-489D-B1EE-A109B9C7F4EA}"/>
              </a:ext>
            </a:extLst>
          </p:cNvPr>
          <p:cNvSpPr/>
          <p:nvPr/>
        </p:nvSpPr>
        <p:spPr>
          <a:xfrm>
            <a:off x="1155700" y="890588"/>
            <a:ext cx="1069975" cy="45561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
        <p:nvSpPr>
          <p:cNvPr id="46085" name="TextBox 4">
            <a:extLst>
              <a:ext uri="{FF2B5EF4-FFF2-40B4-BE49-F238E27FC236}">
                <a16:creationId xmlns:a16="http://schemas.microsoft.com/office/drawing/2014/main" id="{C6622ABA-F151-4CDE-B048-5A9970506773}"/>
              </a:ext>
            </a:extLst>
          </p:cNvPr>
          <p:cNvSpPr>
            <a:spLocks noChangeArrowheads="1"/>
          </p:cNvSpPr>
          <p:nvPr/>
        </p:nvSpPr>
        <p:spPr bwMode="auto">
          <a:xfrm>
            <a:off x="2308225" y="952500"/>
            <a:ext cx="5307013" cy="35718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It may be helpful to export the table below for future reference.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DF14-4F7C-48AF-88FF-389A5A2E5B84}"/>
              </a:ext>
            </a:extLst>
          </p:cNvPr>
          <p:cNvSpPr>
            <a:spLocks noGrp="1"/>
          </p:cNvSpPr>
          <p:nvPr>
            <p:ph type="title"/>
          </p:nvPr>
        </p:nvSpPr>
        <p:spPr/>
        <p:txBody>
          <a:bodyPr/>
          <a:lstStyle/>
          <a:p>
            <a:r>
              <a:rPr lang="en-US"/>
              <a:t>Error Resolution</a:t>
            </a:r>
          </a:p>
        </p:txBody>
      </p:sp>
      <p:sp>
        <p:nvSpPr>
          <p:cNvPr id="3" name="Content Placeholder 2">
            <a:extLst>
              <a:ext uri="{FF2B5EF4-FFF2-40B4-BE49-F238E27FC236}">
                <a16:creationId xmlns:a16="http://schemas.microsoft.com/office/drawing/2014/main" id="{AEB7D9E1-C5B5-473D-B795-DCCF6C8B08BF}"/>
              </a:ext>
            </a:extLst>
          </p:cNvPr>
          <p:cNvSpPr>
            <a:spLocks noGrp="1"/>
          </p:cNvSpPr>
          <p:nvPr>
            <p:ph idx="1"/>
          </p:nvPr>
        </p:nvSpPr>
        <p:spPr/>
        <p:txBody>
          <a:bodyPr/>
          <a:lstStyle/>
          <a:p>
            <a:r>
              <a:rPr lang="en-US"/>
              <a:t>It will likely be helpful to review </a:t>
            </a:r>
            <a:r>
              <a:rPr lang="en-US">
                <a:hlinkClick r:id="rId2"/>
              </a:rPr>
              <a:t>EPA’s Water Quality Exchange Web Error Resolution document.</a:t>
            </a:r>
            <a:endParaRPr lang="en-US"/>
          </a:p>
        </p:txBody>
      </p:sp>
      <p:pic>
        <p:nvPicPr>
          <p:cNvPr id="5" name="Picture 4">
            <a:extLst>
              <a:ext uri="{FF2B5EF4-FFF2-40B4-BE49-F238E27FC236}">
                <a16:creationId xmlns:a16="http://schemas.microsoft.com/office/drawing/2014/main" id="{66C2D0C7-4D11-41BE-8F55-8CBF588A9A09}"/>
              </a:ext>
            </a:extLst>
          </p:cNvPr>
          <p:cNvPicPr>
            <a:picLocks noChangeAspect="1"/>
          </p:cNvPicPr>
          <p:nvPr/>
        </p:nvPicPr>
        <p:blipFill>
          <a:blip r:embed="rId3"/>
          <a:stretch>
            <a:fillRect/>
          </a:stretch>
        </p:blipFill>
        <p:spPr>
          <a:xfrm>
            <a:off x="670073" y="2286000"/>
            <a:ext cx="6306251" cy="2794000"/>
          </a:xfrm>
          <a:prstGeom prst="rect">
            <a:avLst/>
          </a:prstGeom>
        </p:spPr>
      </p:pic>
    </p:spTree>
    <p:extLst>
      <p:ext uri="{BB962C8B-B14F-4D97-AF65-F5344CB8AC3E}">
        <p14:creationId xmlns:p14="http://schemas.microsoft.com/office/powerpoint/2010/main" val="2378356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a:extLst>
              <a:ext uri="{FF2B5EF4-FFF2-40B4-BE49-F238E27FC236}">
                <a16:creationId xmlns:a16="http://schemas.microsoft.com/office/drawing/2014/main" id="{3535B748-BF08-4857-9AAF-CB46CB49C6F5}"/>
              </a:ext>
            </a:extLst>
          </p:cNvPr>
          <p:cNvSpPr>
            <a:spLocks noGrp="1" noChangeArrowheads="1"/>
          </p:cNvSpPr>
          <p:nvPr>
            <p:ph type="title"/>
          </p:nvPr>
        </p:nvSpPr>
        <p:spPr>
          <a:xfrm>
            <a:off x="0" y="1622425"/>
            <a:ext cx="5334000" cy="2701925"/>
          </a:xfrm>
        </p:spPr>
        <p:txBody>
          <a:bodyPr/>
          <a:lstStyle/>
          <a:p>
            <a:r>
              <a:rPr lang="en-US" altLang="en-US"/>
              <a:t>Uploading Data to WQX</a:t>
            </a:r>
          </a:p>
        </p:txBody>
      </p:sp>
      <p:sp>
        <p:nvSpPr>
          <p:cNvPr id="47107" name="Text Placeholder 2">
            <a:extLst>
              <a:ext uri="{FF2B5EF4-FFF2-40B4-BE49-F238E27FC236}">
                <a16:creationId xmlns:a16="http://schemas.microsoft.com/office/drawing/2014/main" id="{F6004A35-A5C2-4767-9663-A49140358ADE}"/>
              </a:ext>
            </a:extLst>
          </p:cNvPr>
          <p:cNvSpPr>
            <a:spLocks noGrp="1" noChangeArrowheads="1"/>
          </p:cNvSpPr>
          <p:nvPr>
            <p:ph type="body" idx="1"/>
          </p:nvPr>
        </p:nvSpPr>
        <p:spPr>
          <a:xfrm>
            <a:off x="525463" y="3292475"/>
            <a:ext cx="4511675" cy="890588"/>
          </a:xfrm>
        </p:spPr>
        <p:txBody>
          <a:bodyPr/>
          <a:lstStyle/>
          <a:p>
            <a:r>
              <a:rPr lang="en-US" altLang="en-US"/>
              <a:t>Monitoring Locations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1726095-A2F1-484D-BD6B-4C23961CB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C0157B93-8814-43FD-91DB-6A6D4CE40746}"/>
              </a:ext>
            </a:extLst>
          </p:cNvPr>
          <p:cNvSpPr/>
          <p:nvPr/>
        </p:nvSpPr>
        <p:spPr>
          <a:xfrm rot="20263550">
            <a:off x="2206625" y="4318000"/>
            <a:ext cx="1071563"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endParaRPr lang="en-US" sz="1013"/>
          </a:p>
        </p:txBody>
      </p:sp>
      <p:sp>
        <p:nvSpPr>
          <p:cNvPr id="48132" name="TextBox 5">
            <a:extLst>
              <a:ext uri="{FF2B5EF4-FFF2-40B4-BE49-F238E27FC236}">
                <a16:creationId xmlns:a16="http://schemas.microsoft.com/office/drawing/2014/main" id="{05C4F803-1F04-4B51-B7AE-80A82ABEB4E4}"/>
              </a:ext>
            </a:extLst>
          </p:cNvPr>
          <p:cNvSpPr>
            <a:spLocks noChangeArrowheads="1"/>
          </p:cNvSpPr>
          <p:nvPr/>
        </p:nvSpPr>
        <p:spPr bwMode="auto">
          <a:xfrm>
            <a:off x="3324225" y="4033838"/>
            <a:ext cx="4356100" cy="614362"/>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Start by opening the “Monitoring Locations” sheet within the WQX template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a:extLst>
              <a:ext uri="{FF2B5EF4-FFF2-40B4-BE49-F238E27FC236}">
                <a16:creationId xmlns:a16="http://schemas.microsoft.com/office/drawing/2014/main" id="{2C3343A9-2754-485F-A68E-A34AB4974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FCCE1D88-FB1A-495C-AEC4-F9CEEF0F55F9}"/>
              </a:ext>
            </a:extLst>
          </p:cNvPr>
          <p:cNvSpPr/>
          <p:nvPr/>
        </p:nvSpPr>
        <p:spPr>
          <a:xfrm rot="5400000">
            <a:off x="123032" y="2607468"/>
            <a:ext cx="73025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9156" name="TextBox 5">
            <a:extLst>
              <a:ext uri="{FF2B5EF4-FFF2-40B4-BE49-F238E27FC236}">
                <a16:creationId xmlns:a16="http://schemas.microsoft.com/office/drawing/2014/main" id="{D4B88C11-C9F4-44C7-B81C-70B53D40C460}"/>
              </a:ext>
            </a:extLst>
          </p:cNvPr>
          <p:cNvSpPr>
            <a:spLocks noChangeArrowheads="1"/>
          </p:cNvSpPr>
          <p:nvPr/>
        </p:nvSpPr>
        <p:spPr bwMode="auto">
          <a:xfrm>
            <a:off x="260350" y="3335338"/>
            <a:ext cx="4357688" cy="137953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A unique monitoring location ID and description. This should not represent a unique sampling event. This Monitoring Location ID will be referenced in the “Results” sheet when supplying sampling event information.</a:t>
            </a:r>
          </a:p>
        </p:txBody>
      </p:sp>
      <p:sp>
        <p:nvSpPr>
          <p:cNvPr id="7" name="Arrow: Left 6">
            <a:extLst>
              <a:ext uri="{FF2B5EF4-FFF2-40B4-BE49-F238E27FC236}">
                <a16:creationId xmlns:a16="http://schemas.microsoft.com/office/drawing/2014/main" id="{D0F78A2A-3476-4CA6-B179-04492A5BA981}"/>
              </a:ext>
            </a:extLst>
          </p:cNvPr>
          <p:cNvSpPr/>
          <p:nvPr/>
        </p:nvSpPr>
        <p:spPr>
          <a:xfrm rot="5400000">
            <a:off x="707232" y="2607468"/>
            <a:ext cx="73025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a:extLst>
              <a:ext uri="{FF2B5EF4-FFF2-40B4-BE49-F238E27FC236}">
                <a16:creationId xmlns:a16="http://schemas.microsoft.com/office/drawing/2014/main" id="{3FC021EF-5E34-4D20-A07F-430535F0E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5">
            <a:extLst>
              <a:ext uri="{FF2B5EF4-FFF2-40B4-BE49-F238E27FC236}">
                <a16:creationId xmlns:a16="http://schemas.microsoft.com/office/drawing/2014/main" id="{372D07DB-A0D6-495A-87FE-EAFFBC35CD18}"/>
              </a:ext>
            </a:extLst>
          </p:cNvPr>
          <p:cNvSpPr>
            <a:spLocks noChangeArrowheads="1"/>
          </p:cNvSpPr>
          <p:nvPr/>
        </p:nvSpPr>
        <p:spPr bwMode="auto">
          <a:xfrm>
            <a:off x="260350" y="3335338"/>
            <a:ext cx="4357688" cy="137953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Indicate what type of waterbody is represented by your monitoring location. There is a dropdown menu of valid inputs. This column has data validation rules and will prevent you from entering values that are not valid in WQX.</a:t>
            </a:r>
          </a:p>
        </p:txBody>
      </p:sp>
      <p:sp>
        <p:nvSpPr>
          <p:cNvPr id="7" name="Arrow: Left 6">
            <a:extLst>
              <a:ext uri="{FF2B5EF4-FFF2-40B4-BE49-F238E27FC236}">
                <a16:creationId xmlns:a16="http://schemas.microsoft.com/office/drawing/2014/main" id="{198FBF5F-002E-424B-ACE9-E6E1724B920C}"/>
              </a:ext>
            </a:extLst>
          </p:cNvPr>
          <p:cNvSpPr/>
          <p:nvPr/>
        </p:nvSpPr>
        <p:spPr>
          <a:xfrm rot="5400000">
            <a:off x="1640682" y="2607468"/>
            <a:ext cx="73025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82D9F6DF-CF52-4E93-BBDD-9985D33C3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5">
            <a:extLst>
              <a:ext uri="{FF2B5EF4-FFF2-40B4-BE49-F238E27FC236}">
                <a16:creationId xmlns:a16="http://schemas.microsoft.com/office/drawing/2014/main" id="{CAE81EA4-983A-468C-B737-532464E3D8DC}"/>
              </a:ext>
            </a:extLst>
          </p:cNvPr>
          <p:cNvSpPr>
            <a:spLocks noChangeArrowheads="1"/>
          </p:cNvSpPr>
          <p:nvPr/>
        </p:nvSpPr>
        <p:spPr bwMode="auto">
          <a:xfrm>
            <a:off x="1631950" y="3348038"/>
            <a:ext cx="4357688" cy="868362"/>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Indicate if the monitoring location is associated with tribal lands. “Tribal Land Name” should be left blank if “Tribal Land Indicator” is “No.”</a:t>
            </a:r>
          </a:p>
        </p:txBody>
      </p:sp>
      <p:sp>
        <p:nvSpPr>
          <p:cNvPr id="7" name="Arrow: Left 6">
            <a:extLst>
              <a:ext uri="{FF2B5EF4-FFF2-40B4-BE49-F238E27FC236}">
                <a16:creationId xmlns:a16="http://schemas.microsoft.com/office/drawing/2014/main" id="{B1774E15-40D5-48A6-88DC-9250BD8F4DFA}"/>
              </a:ext>
            </a:extLst>
          </p:cNvPr>
          <p:cNvSpPr/>
          <p:nvPr/>
        </p:nvSpPr>
        <p:spPr>
          <a:xfrm rot="5400000">
            <a:off x="2472532" y="2664618"/>
            <a:ext cx="73025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5" name="Arrow: Left 4">
            <a:extLst>
              <a:ext uri="{FF2B5EF4-FFF2-40B4-BE49-F238E27FC236}">
                <a16:creationId xmlns:a16="http://schemas.microsoft.com/office/drawing/2014/main" id="{6D556F99-2ED2-43E7-B491-73AA0DCD0375}"/>
              </a:ext>
            </a:extLst>
          </p:cNvPr>
          <p:cNvSpPr/>
          <p:nvPr/>
        </p:nvSpPr>
        <p:spPr>
          <a:xfrm rot="5400000">
            <a:off x="3101182" y="2664618"/>
            <a:ext cx="73025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9A4EC401-4133-47E1-A71B-B8EBC10E6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5">
            <a:extLst>
              <a:ext uri="{FF2B5EF4-FFF2-40B4-BE49-F238E27FC236}">
                <a16:creationId xmlns:a16="http://schemas.microsoft.com/office/drawing/2014/main" id="{BAE9FBCE-FEE1-4FBD-AEA8-A0F75839219E}"/>
              </a:ext>
            </a:extLst>
          </p:cNvPr>
          <p:cNvSpPr>
            <a:spLocks noChangeArrowheads="1"/>
          </p:cNvSpPr>
          <p:nvPr/>
        </p:nvSpPr>
        <p:spPr bwMode="auto">
          <a:xfrm>
            <a:off x="1216025" y="3003550"/>
            <a:ext cx="1577975" cy="162083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Enter Monitoring location coordinates (Latitude and Longitude)</a:t>
            </a:r>
          </a:p>
        </p:txBody>
      </p:sp>
      <p:sp>
        <p:nvSpPr>
          <p:cNvPr id="7" name="Arrow: Left 6">
            <a:extLst>
              <a:ext uri="{FF2B5EF4-FFF2-40B4-BE49-F238E27FC236}">
                <a16:creationId xmlns:a16="http://schemas.microsoft.com/office/drawing/2014/main" id="{01FB6788-E583-4344-A47F-A8604B55447A}"/>
              </a:ext>
            </a:extLst>
          </p:cNvPr>
          <p:cNvSpPr/>
          <p:nvPr/>
        </p:nvSpPr>
        <p:spPr>
          <a:xfrm rot="5400000">
            <a:off x="1310482" y="2455068"/>
            <a:ext cx="43815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Arrow: Left 7">
            <a:extLst>
              <a:ext uri="{FF2B5EF4-FFF2-40B4-BE49-F238E27FC236}">
                <a16:creationId xmlns:a16="http://schemas.microsoft.com/office/drawing/2014/main" id="{5F4D62F8-6685-41E5-BE22-E7B234808D0F}"/>
              </a:ext>
            </a:extLst>
          </p:cNvPr>
          <p:cNvSpPr/>
          <p:nvPr/>
        </p:nvSpPr>
        <p:spPr>
          <a:xfrm rot="5400000">
            <a:off x="2220119" y="2455069"/>
            <a:ext cx="438150" cy="45561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C0DB-5B90-4086-BF33-709ED046D907}"/>
              </a:ext>
            </a:extLst>
          </p:cNvPr>
          <p:cNvSpPr>
            <a:spLocks noGrp="1"/>
          </p:cNvSpPr>
          <p:nvPr>
            <p:ph type="title"/>
          </p:nvPr>
        </p:nvSpPr>
        <p:spPr/>
        <p:txBody>
          <a:bodyPr/>
          <a:lstStyle/>
          <a:p>
            <a:r>
              <a:rPr lang="en-US"/>
              <a:t>Recommended Workflow</a:t>
            </a:r>
          </a:p>
        </p:txBody>
      </p:sp>
      <p:graphicFrame>
        <p:nvGraphicFramePr>
          <p:cNvPr id="4" name="Content Placeholder 3">
            <a:extLst>
              <a:ext uri="{FF2B5EF4-FFF2-40B4-BE49-F238E27FC236}">
                <a16:creationId xmlns:a16="http://schemas.microsoft.com/office/drawing/2014/main" id="{32EA59AF-F61E-4082-8583-092692B5D720}"/>
              </a:ext>
            </a:extLst>
          </p:cNvPr>
          <p:cNvGraphicFramePr>
            <a:graphicFrameLocks noGrp="1"/>
          </p:cNvGraphicFramePr>
          <p:nvPr>
            <p:ph idx="1"/>
            <p:extLst>
              <p:ext uri="{D42A27DB-BD31-4B8C-83A1-F6EECF244321}">
                <p14:modId xmlns:p14="http://schemas.microsoft.com/office/powerpoint/2010/main" val="2979540879"/>
              </p:ext>
            </p:extLst>
          </p:nvPr>
        </p:nvGraphicFramePr>
        <p:xfrm>
          <a:off x="247650" y="1428750"/>
          <a:ext cx="8610600" cy="343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2C90E58-2757-41F6-8802-68592C281743}"/>
              </a:ext>
            </a:extLst>
          </p:cNvPr>
          <p:cNvSpPr txBox="1"/>
          <p:nvPr/>
        </p:nvSpPr>
        <p:spPr>
          <a:xfrm>
            <a:off x="247650" y="1247213"/>
            <a:ext cx="8311403" cy="492443"/>
          </a:xfrm>
          <a:prstGeom prst="rect">
            <a:avLst/>
          </a:prstGeom>
          <a:noFill/>
        </p:spPr>
        <p:txBody>
          <a:bodyPr wrap="square" rtlCol="0">
            <a:spAutoFit/>
          </a:bodyPr>
          <a:lstStyle/>
          <a:p>
            <a:r>
              <a:rPr lang="en-US" dirty="0"/>
              <a:t>We recommend this workflow because we think it simplifies the submission process into a logical set of milestones. However, there are no issues following a different workflow that is better suited to your program or data set. </a:t>
            </a:r>
          </a:p>
        </p:txBody>
      </p:sp>
    </p:spTree>
    <p:extLst>
      <p:ext uri="{BB962C8B-B14F-4D97-AF65-F5344CB8AC3E}">
        <p14:creationId xmlns:p14="http://schemas.microsoft.com/office/powerpoint/2010/main" val="3785795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9A4EC401-4133-47E1-A71B-B8EBC10E6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Box 10">
            <a:extLst>
              <a:ext uri="{FF2B5EF4-FFF2-40B4-BE49-F238E27FC236}">
                <a16:creationId xmlns:a16="http://schemas.microsoft.com/office/drawing/2014/main" id="{6D2788C5-26F7-47FC-878E-E9295ECA6B24}"/>
              </a:ext>
            </a:extLst>
          </p:cNvPr>
          <p:cNvSpPr>
            <a:spLocks noChangeArrowheads="1"/>
          </p:cNvSpPr>
          <p:nvPr/>
        </p:nvSpPr>
        <p:spPr bwMode="auto">
          <a:xfrm>
            <a:off x="4164807" y="2960926"/>
            <a:ext cx="4341813" cy="1123712"/>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1. Did you use a GPS or a map to locate your monitoring location? We anticipate that most users will be using a GPS to identify their sampling location.</a:t>
            </a:r>
          </a:p>
        </p:txBody>
      </p:sp>
      <p:sp>
        <p:nvSpPr>
          <p:cNvPr id="12" name="Arrow: Left 11">
            <a:extLst>
              <a:ext uri="{FF2B5EF4-FFF2-40B4-BE49-F238E27FC236}">
                <a16:creationId xmlns:a16="http://schemas.microsoft.com/office/drawing/2014/main" id="{5C834304-44EA-4CB6-996B-08C2D8F7F4B0}"/>
              </a:ext>
            </a:extLst>
          </p:cNvPr>
          <p:cNvSpPr/>
          <p:nvPr/>
        </p:nvSpPr>
        <p:spPr>
          <a:xfrm rot="5400000">
            <a:off x="3174604" y="2451100"/>
            <a:ext cx="438150" cy="45402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13" name="Arrow: Left 12">
            <a:extLst>
              <a:ext uri="{FF2B5EF4-FFF2-40B4-BE49-F238E27FC236}">
                <a16:creationId xmlns:a16="http://schemas.microsoft.com/office/drawing/2014/main" id="{2FAB53A1-92D2-43BE-BD71-391C7061FDAF}"/>
              </a:ext>
            </a:extLst>
          </p:cNvPr>
          <p:cNvSpPr/>
          <p:nvPr/>
        </p:nvSpPr>
        <p:spPr>
          <a:xfrm rot="5400000">
            <a:off x="4302919" y="2450306"/>
            <a:ext cx="438150" cy="45561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11" name="TextBox 10">
            <a:extLst>
              <a:ext uri="{FF2B5EF4-FFF2-40B4-BE49-F238E27FC236}">
                <a16:creationId xmlns:a16="http://schemas.microsoft.com/office/drawing/2014/main" id="{3A295DB3-1934-497B-9AFF-6E8C02D62BC1}"/>
              </a:ext>
            </a:extLst>
          </p:cNvPr>
          <p:cNvSpPr>
            <a:spLocks noChangeArrowheads="1"/>
          </p:cNvSpPr>
          <p:nvPr/>
        </p:nvSpPr>
        <p:spPr bwMode="auto">
          <a:xfrm>
            <a:off x="885031" y="2911713"/>
            <a:ext cx="2855119"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2. If you used a map, please specify the scale of the map in the “Monitoring Location Source Map Scale”. Otherwise, leave this column blank.</a:t>
            </a:r>
          </a:p>
        </p:txBody>
      </p:sp>
    </p:spTree>
    <p:extLst>
      <p:ext uri="{BB962C8B-B14F-4D97-AF65-F5344CB8AC3E}">
        <p14:creationId xmlns:p14="http://schemas.microsoft.com/office/powerpoint/2010/main" val="2687649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95B2EB94-B2B5-4B1C-9A89-77D3E1148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5">
            <a:extLst>
              <a:ext uri="{FF2B5EF4-FFF2-40B4-BE49-F238E27FC236}">
                <a16:creationId xmlns:a16="http://schemas.microsoft.com/office/drawing/2014/main" id="{AD8C6395-E340-4DC5-AE6E-CE3D48BBDFEB}"/>
              </a:ext>
            </a:extLst>
          </p:cNvPr>
          <p:cNvSpPr>
            <a:spLocks noChangeArrowheads="1"/>
          </p:cNvSpPr>
          <p:nvPr/>
        </p:nvSpPr>
        <p:spPr bwMode="auto">
          <a:xfrm>
            <a:off x="4681538" y="2901950"/>
            <a:ext cx="1577975" cy="162083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1. State Abbreviation. Our users should generally be specifying “NY”.</a:t>
            </a:r>
          </a:p>
        </p:txBody>
      </p:sp>
      <p:sp>
        <p:nvSpPr>
          <p:cNvPr id="7" name="Arrow: Left 6">
            <a:extLst>
              <a:ext uri="{FF2B5EF4-FFF2-40B4-BE49-F238E27FC236}">
                <a16:creationId xmlns:a16="http://schemas.microsoft.com/office/drawing/2014/main" id="{BCEE5C70-9306-4179-9A36-EA107CDF69A7}"/>
              </a:ext>
            </a:extLst>
          </p:cNvPr>
          <p:cNvSpPr/>
          <p:nvPr/>
        </p:nvSpPr>
        <p:spPr>
          <a:xfrm rot="4405617">
            <a:off x="6390482" y="2548731"/>
            <a:ext cx="63500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Arrow: Left 7">
            <a:extLst>
              <a:ext uri="{FF2B5EF4-FFF2-40B4-BE49-F238E27FC236}">
                <a16:creationId xmlns:a16="http://schemas.microsoft.com/office/drawing/2014/main" id="{C6ABA75E-68C9-4210-9079-2397BD8E1BCA}"/>
              </a:ext>
            </a:extLst>
          </p:cNvPr>
          <p:cNvSpPr/>
          <p:nvPr/>
        </p:nvSpPr>
        <p:spPr>
          <a:xfrm rot="5400000">
            <a:off x="6850856" y="2494757"/>
            <a:ext cx="574675" cy="45561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53254" name="TextBox 13">
            <a:extLst>
              <a:ext uri="{FF2B5EF4-FFF2-40B4-BE49-F238E27FC236}">
                <a16:creationId xmlns:a16="http://schemas.microsoft.com/office/drawing/2014/main" id="{033EB969-A28E-4E9B-B27A-37EC9AB06999}"/>
              </a:ext>
            </a:extLst>
          </p:cNvPr>
          <p:cNvSpPr>
            <a:spLocks noChangeArrowheads="1"/>
          </p:cNvSpPr>
          <p:nvPr/>
        </p:nvSpPr>
        <p:spPr bwMode="auto">
          <a:xfrm>
            <a:off x="6680200" y="2901950"/>
            <a:ext cx="2178050" cy="163512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2. Enter the County Name that your monitoring location falls within. This will automatically generate the county code.</a:t>
            </a:r>
          </a:p>
        </p:txBody>
      </p:sp>
      <p:sp>
        <p:nvSpPr>
          <p:cNvPr id="15" name="Arrow: Left 14">
            <a:extLst>
              <a:ext uri="{FF2B5EF4-FFF2-40B4-BE49-F238E27FC236}">
                <a16:creationId xmlns:a16="http://schemas.microsoft.com/office/drawing/2014/main" id="{6CDFC5F6-D2AB-4DB3-947D-67666FFCBF46}"/>
              </a:ext>
            </a:extLst>
          </p:cNvPr>
          <p:cNvSpPr/>
          <p:nvPr/>
        </p:nvSpPr>
        <p:spPr>
          <a:xfrm rot="5400000">
            <a:off x="5720557" y="2548731"/>
            <a:ext cx="62230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A0C9E1B8-AE3C-49E1-A0A4-380F6040E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17"/>
          <a:stretch>
            <a:fillRect/>
          </a:stretch>
        </p:blipFill>
        <p:spPr bwMode="auto">
          <a:xfrm>
            <a:off x="0" y="34290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ACDC882-A1C9-4625-8BA8-66DE4DD4B367}"/>
              </a:ext>
            </a:extLst>
          </p:cNvPr>
          <p:cNvSpPr/>
          <p:nvPr/>
        </p:nvSpPr>
        <p:spPr>
          <a:xfrm>
            <a:off x="736600" y="1781175"/>
            <a:ext cx="3560763" cy="231775"/>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Arrow: Left 6">
            <a:extLst>
              <a:ext uri="{FF2B5EF4-FFF2-40B4-BE49-F238E27FC236}">
                <a16:creationId xmlns:a16="http://schemas.microsoft.com/office/drawing/2014/main" id="{7404D767-7243-4E8E-908F-1D5E21E62E0F}"/>
              </a:ext>
            </a:extLst>
          </p:cNvPr>
          <p:cNvSpPr/>
          <p:nvPr/>
        </p:nvSpPr>
        <p:spPr>
          <a:xfrm>
            <a:off x="4344988" y="1579563"/>
            <a:ext cx="1152525" cy="6350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a:t>Select</a:t>
            </a:r>
          </a:p>
        </p:txBody>
      </p:sp>
      <p:sp>
        <p:nvSpPr>
          <p:cNvPr id="8" name="Arrow: Left 7">
            <a:extLst>
              <a:ext uri="{FF2B5EF4-FFF2-40B4-BE49-F238E27FC236}">
                <a16:creationId xmlns:a16="http://schemas.microsoft.com/office/drawing/2014/main" id="{26D8B118-D539-419A-9BB7-BCD70F48F170}"/>
              </a:ext>
            </a:extLst>
          </p:cNvPr>
          <p:cNvSpPr/>
          <p:nvPr/>
        </p:nvSpPr>
        <p:spPr>
          <a:xfrm>
            <a:off x="439738" y="290513"/>
            <a:ext cx="2887662" cy="6350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54278" name="TextBox 8">
            <a:extLst>
              <a:ext uri="{FF2B5EF4-FFF2-40B4-BE49-F238E27FC236}">
                <a16:creationId xmlns:a16="http://schemas.microsoft.com/office/drawing/2014/main" id="{C6C44963-44F8-47BA-87F5-547341E40FEA}"/>
              </a:ext>
            </a:extLst>
          </p:cNvPr>
          <p:cNvSpPr>
            <a:spLocks noChangeArrowheads="1"/>
          </p:cNvSpPr>
          <p:nvPr/>
        </p:nvSpPr>
        <p:spPr bwMode="auto">
          <a:xfrm>
            <a:off x="3463925" y="428625"/>
            <a:ext cx="4606925" cy="358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Navigate back to this page with the “Home Page” button</a:t>
            </a:r>
          </a:p>
        </p:txBody>
      </p:sp>
      <p:sp>
        <p:nvSpPr>
          <p:cNvPr id="54279" name="TextBox 9">
            <a:extLst>
              <a:ext uri="{FF2B5EF4-FFF2-40B4-BE49-F238E27FC236}">
                <a16:creationId xmlns:a16="http://schemas.microsoft.com/office/drawing/2014/main" id="{BEEF951B-028D-4A5D-A58D-11CFE8C034C1}"/>
              </a:ext>
            </a:extLst>
          </p:cNvPr>
          <p:cNvSpPr>
            <a:spLocks noChangeArrowheads="1"/>
          </p:cNvSpPr>
          <p:nvPr/>
        </p:nvSpPr>
        <p:spPr bwMode="auto">
          <a:xfrm>
            <a:off x="57150" y="3294063"/>
            <a:ext cx="9017000"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*Please note that the submission process for Monitoring Location Information is nearly identical to the process for submitting Project Information.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4E0D8AC6-D1B2-4699-BB8B-F968D9B53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72"/>
          <a:stretch>
            <a:fillRect/>
          </a:stretch>
        </p:blipFill>
        <p:spPr bwMode="auto">
          <a:xfrm>
            <a:off x="0" y="349250"/>
            <a:ext cx="9144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1DF4B67-C1EA-414F-885B-2A84178BEDA0}"/>
              </a:ext>
            </a:extLst>
          </p:cNvPr>
          <p:cNvSpPr txBox="1"/>
          <p:nvPr/>
        </p:nvSpPr>
        <p:spPr>
          <a:xfrm>
            <a:off x="3076662" y="817927"/>
            <a:ext cx="5750653" cy="2317727"/>
          </a:xfrm>
          <a:prstGeom prst="roundRect">
            <a:avLst/>
          </a:prstGeom>
          <a:solidFill>
            <a:srgbClr val="C00000"/>
          </a:solidFill>
          <a:ln>
            <a:noFill/>
          </a:ln>
        </p:spPr>
        <p:txBody>
          <a:bodyPr>
            <a:spAutoFit/>
          </a:bodyPr>
          <a:lstStyle/>
          <a:p>
            <a:pPr eaLnBrk="1" fontAlgn="auto" hangingPunct="1">
              <a:spcBef>
                <a:spcPts val="0"/>
              </a:spcBef>
              <a:spcAft>
                <a:spcPts val="0"/>
              </a:spcAft>
              <a:defRPr/>
            </a:pPr>
            <a:r>
              <a:rPr lang="en-US" sz="1500">
                <a:solidFill>
                  <a:schemeClr val="bg1"/>
                </a:solidFill>
                <a:latin typeface="+mn-lt"/>
              </a:rPr>
              <a:t>You will need to load each sheet of the template independently and in the correct order:</a:t>
            </a:r>
          </a:p>
          <a:p>
            <a:pPr marL="257175" indent="-257175" eaLnBrk="1" fontAlgn="auto" hangingPunct="1">
              <a:spcBef>
                <a:spcPts val="0"/>
              </a:spcBef>
              <a:spcAft>
                <a:spcPts val="0"/>
              </a:spcAft>
              <a:buFont typeface="+mj-lt"/>
              <a:buAutoNum type="arabicPeriod"/>
              <a:defRPr/>
            </a:pPr>
            <a:r>
              <a:rPr lang="en-US" sz="1500" strike="sngStrike">
                <a:solidFill>
                  <a:schemeClr val="bg1"/>
                </a:solidFill>
                <a:latin typeface="+mn-lt"/>
              </a:rPr>
              <a:t>Import the Projects sheet </a:t>
            </a:r>
            <a:r>
              <a:rPr lang="en-US" sz="1500">
                <a:solidFill>
                  <a:schemeClr val="bg1"/>
                </a:solidFill>
                <a:latin typeface="+mn-lt"/>
              </a:rPr>
              <a:t> </a:t>
            </a:r>
          </a:p>
          <a:p>
            <a:pPr marL="628650" lvl="1" indent="-285750" eaLnBrk="1" fontAlgn="auto" hangingPunct="1">
              <a:spcBef>
                <a:spcPts val="0"/>
              </a:spcBef>
              <a:spcAft>
                <a:spcPts val="0"/>
              </a:spcAft>
              <a:buFont typeface="Arial" panose="020B0604020202020204" pitchFamily="34" charset="0"/>
              <a:buChar char="•"/>
              <a:defRPr/>
            </a:pPr>
            <a:r>
              <a:rPr lang="en-US" sz="1500">
                <a:solidFill>
                  <a:schemeClr val="bg1"/>
                </a:solidFill>
                <a:latin typeface="+mn-lt"/>
              </a:rPr>
              <a:t>[Should have been successfully submitted before proceeding]</a:t>
            </a:r>
          </a:p>
          <a:p>
            <a:pPr marL="257175" indent="-257175" eaLnBrk="1" fontAlgn="auto" hangingPunct="1">
              <a:spcBef>
                <a:spcPts val="0"/>
              </a:spcBef>
              <a:spcAft>
                <a:spcPts val="0"/>
              </a:spcAft>
              <a:buFont typeface="+mj-lt"/>
              <a:buAutoNum type="arabicPeriod"/>
              <a:defRPr/>
            </a:pPr>
            <a:r>
              <a:rPr lang="en-US" sz="1500" b="1" u="sng">
                <a:solidFill>
                  <a:schemeClr val="bg1"/>
                </a:solidFill>
                <a:latin typeface="+mn-lt"/>
              </a:rPr>
              <a:t>Import the Monitoring Locations sheet</a:t>
            </a:r>
          </a:p>
          <a:p>
            <a:pPr marL="257175" indent="-257175" eaLnBrk="1" fontAlgn="auto" hangingPunct="1">
              <a:spcBef>
                <a:spcPts val="0"/>
              </a:spcBef>
              <a:spcAft>
                <a:spcPts val="0"/>
              </a:spcAft>
              <a:buFont typeface="+mj-lt"/>
              <a:buAutoNum type="arabicPeriod"/>
              <a:defRPr/>
            </a:pPr>
            <a:r>
              <a:rPr lang="en-US" sz="1500">
                <a:solidFill>
                  <a:schemeClr val="bg1"/>
                </a:solidFill>
                <a:latin typeface="+mn-lt"/>
              </a:rPr>
              <a:t>Once the Projects and Monitoring Locations sheets have been imported you can import any of the remaining sheets </a:t>
            </a:r>
          </a:p>
          <a:p>
            <a:pPr marL="257175" indent="-257175" eaLnBrk="1" fontAlgn="auto" hangingPunct="1">
              <a:spcBef>
                <a:spcPts val="0"/>
              </a:spcBef>
              <a:spcAft>
                <a:spcPts val="0"/>
              </a:spcAft>
              <a:buFont typeface="+mj-lt"/>
              <a:buAutoNum type="arabicPeriod"/>
              <a:defRPr/>
            </a:pPr>
            <a:endParaRPr lang="en-US" sz="1013">
              <a:latin typeface="+mn-lt"/>
            </a:endParaRPr>
          </a:p>
        </p:txBody>
      </p:sp>
      <p:sp>
        <p:nvSpPr>
          <p:cNvPr id="4" name="Arrow: Left 3">
            <a:extLst>
              <a:ext uri="{FF2B5EF4-FFF2-40B4-BE49-F238E27FC236}">
                <a16:creationId xmlns:a16="http://schemas.microsoft.com/office/drawing/2014/main" id="{18E7ED81-3F1D-4EB1-9414-4940B84D33EC}"/>
              </a:ext>
            </a:extLst>
          </p:cNvPr>
          <p:cNvSpPr/>
          <p:nvPr/>
        </p:nvSpPr>
        <p:spPr>
          <a:xfrm>
            <a:off x="1106488" y="877888"/>
            <a:ext cx="1776412"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7" name="Rectangle 6">
            <a:extLst>
              <a:ext uri="{FF2B5EF4-FFF2-40B4-BE49-F238E27FC236}">
                <a16:creationId xmlns:a16="http://schemas.microsoft.com/office/drawing/2014/main" id="{70359055-7992-40E8-90BC-18C716268D26}"/>
              </a:ext>
            </a:extLst>
          </p:cNvPr>
          <p:cNvSpPr/>
          <p:nvPr/>
        </p:nvSpPr>
        <p:spPr>
          <a:xfrm>
            <a:off x="76200" y="1177925"/>
            <a:ext cx="1030288" cy="104775"/>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a:extLst>
              <a:ext uri="{FF2B5EF4-FFF2-40B4-BE49-F238E27FC236}">
                <a16:creationId xmlns:a16="http://schemas.microsoft.com/office/drawing/2014/main" id="{41C303DE-EFAB-43DD-BF18-11D830DEB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72"/>
          <a:stretch>
            <a:fillRect/>
          </a:stretch>
        </p:blipFill>
        <p:spPr bwMode="auto">
          <a:xfrm>
            <a:off x="0" y="584200"/>
            <a:ext cx="9144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A243B6A-3F39-4C4D-9ED5-EF55F615F81D}"/>
              </a:ext>
            </a:extLst>
          </p:cNvPr>
          <p:cNvSpPr/>
          <p:nvPr/>
        </p:nvSpPr>
        <p:spPr>
          <a:xfrm>
            <a:off x="889000" y="1463675"/>
            <a:ext cx="2609850" cy="104775"/>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 name="Arrow: Left 3">
            <a:extLst>
              <a:ext uri="{FF2B5EF4-FFF2-40B4-BE49-F238E27FC236}">
                <a16:creationId xmlns:a16="http://schemas.microsoft.com/office/drawing/2014/main" id="{0F6CA7E5-390D-4FDF-81CF-3E715C7A776D}"/>
              </a:ext>
            </a:extLst>
          </p:cNvPr>
          <p:cNvSpPr/>
          <p:nvPr/>
        </p:nvSpPr>
        <p:spPr>
          <a:xfrm>
            <a:off x="3587750" y="1160463"/>
            <a:ext cx="1100138"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pic>
        <p:nvPicPr>
          <p:cNvPr id="56325" name="Picture 5">
            <a:extLst>
              <a:ext uri="{FF2B5EF4-FFF2-40B4-BE49-F238E27FC236}">
                <a16:creationId xmlns:a16="http://schemas.microsoft.com/office/drawing/2014/main" id="{6153C844-E61B-49A1-A98E-99CC09EA3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72"/>
          <a:stretch>
            <a:fillRect/>
          </a:stretch>
        </p:blipFill>
        <p:spPr bwMode="auto">
          <a:xfrm>
            <a:off x="0" y="584200"/>
            <a:ext cx="9144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Left 6">
            <a:extLst>
              <a:ext uri="{FF2B5EF4-FFF2-40B4-BE49-F238E27FC236}">
                <a16:creationId xmlns:a16="http://schemas.microsoft.com/office/drawing/2014/main" id="{6B6D7899-5612-4BE2-B8EF-58A5BED4F0DE}"/>
              </a:ext>
            </a:extLst>
          </p:cNvPr>
          <p:cNvSpPr/>
          <p:nvPr/>
        </p:nvSpPr>
        <p:spPr>
          <a:xfrm>
            <a:off x="3587750" y="1901825"/>
            <a:ext cx="1776413" cy="71278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a:t>Select</a:t>
            </a:r>
          </a:p>
        </p:txBody>
      </p:sp>
      <p:sp>
        <p:nvSpPr>
          <p:cNvPr id="8" name="Rectangle 7">
            <a:extLst>
              <a:ext uri="{FF2B5EF4-FFF2-40B4-BE49-F238E27FC236}">
                <a16:creationId xmlns:a16="http://schemas.microsoft.com/office/drawing/2014/main" id="{F63A8298-BCE7-4AC8-B431-068DD9D957F2}"/>
              </a:ext>
            </a:extLst>
          </p:cNvPr>
          <p:cNvSpPr/>
          <p:nvPr/>
        </p:nvSpPr>
        <p:spPr>
          <a:xfrm>
            <a:off x="889000" y="2206625"/>
            <a:ext cx="2609850" cy="104775"/>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B93C1C52-DD98-4F2B-9DAF-B6730C98F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29"/>
          <a:stretch>
            <a:fillRect/>
          </a:stretch>
        </p:blipFill>
        <p:spPr bwMode="auto">
          <a:xfrm>
            <a:off x="0" y="596900"/>
            <a:ext cx="91440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80D1B4C-3E43-4225-B6D8-35EF89438F47}"/>
              </a:ext>
            </a:extLst>
          </p:cNvPr>
          <p:cNvSpPr txBox="1"/>
          <p:nvPr/>
        </p:nvSpPr>
        <p:spPr>
          <a:xfrm>
            <a:off x="3240088" y="1860550"/>
            <a:ext cx="5749925" cy="868363"/>
          </a:xfrm>
          <a:prstGeom prst="roundRect">
            <a:avLst/>
          </a:prstGeom>
          <a:solidFill>
            <a:srgbClr val="C00000"/>
          </a:solidFill>
          <a:ln>
            <a:noFill/>
          </a:ln>
        </p:spPr>
        <p:txBody>
          <a:bodyPr>
            <a:spAutoFit/>
          </a:bodyPr>
          <a:lstStyle/>
          <a:p>
            <a:pPr marL="342900" indent="-342900" eaLnBrk="1" fontAlgn="auto" hangingPunct="1">
              <a:spcBef>
                <a:spcPts val="0"/>
              </a:spcBef>
              <a:spcAft>
                <a:spcPts val="0"/>
              </a:spcAft>
              <a:buFont typeface="+mj-lt"/>
              <a:buAutoNum type="arabicPeriod"/>
              <a:defRPr/>
            </a:pPr>
            <a:r>
              <a:rPr lang="en-US" sz="1500">
                <a:solidFill>
                  <a:schemeClr val="bg1"/>
                </a:solidFill>
                <a:latin typeface="+mn-lt"/>
              </a:rPr>
              <a:t>Use the same Organization ID you used when importing your project information</a:t>
            </a:r>
          </a:p>
          <a:p>
            <a:pPr marL="342900" indent="-342900" eaLnBrk="1" fontAlgn="auto" hangingPunct="1">
              <a:spcBef>
                <a:spcPts val="0"/>
              </a:spcBef>
              <a:spcAft>
                <a:spcPts val="0"/>
              </a:spcAft>
              <a:buFont typeface="+mj-lt"/>
              <a:buAutoNum type="arabicPeriod"/>
              <a:defRPr/>
            </a:pPr>
            <a:r>
              <a:rPr lang="en-US" sz="1500">
                <a:solidFill>
                  <a:schemeClr val="bg1"/>
                </a:solidFill>
                <a:latin typeface="+mn-lt"/>
              </a:rPr>
              <a:t>Leave the default Monitoring Location Country Code as “US”</a:t>
            </a:r>
            <a:endParaRPr lang="en-US" sz="1013">
              <a:latin typeface="+mn-lt"/>
            </a:endParaRPr>
          </a:p>
        </p:txBody>
      </p:sp>
      <p:sp>
        <p:nvSpPr>
          <p:cNvPr id="6" name="Arrow: Left 5">
            <a:extLst>
              <a:ext uri="{FF2B5EF4-FFF2-40B4-BE49-F238E27FC236}">
                <a16:creationId xmlns:a16="http://schemas.microsoft.com/office/drawing/2014/main" id="{84F34D21-7ACC-425F-BF37-194CC8F9083D}"/>
              </a:ext>
            </a:extLst>
          </p:cNvPr>
          <p:cNvSpPr/>
          <p:nvPr/>
        </p:nvSpPr>
        <p:spPr>
          <a:xfrm>
            <a:off x="1563688" y="1938338"/>
            <a:ext cx="1522412"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7" name="Arrow: Left 6">
            <a:extLst>
              <a:ext uri="{FF2B5EF4-FFF2-40B4-BE49-F238E27FC236}">
                <a16:creationId xmlns:a16="http://schemas.microsoft.com/office/drawing/2014/main" id="{5F1D99D9-037C-4B65-8EA0-FC02E1DAF501}"/>
              </a:ext>
            </a:extLst>
          </p:cNvPr>
          <p:cNvSpPr/>
          <p:nvPr/>
        </p:nvSpPr>
        <p:spPr>
          <a:xfrm rot="2083334">
            <a:off x="1050925" y="3636963"/>
            <a:ext cx="700088" cy="3302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57350" name="TextBox 7">
            <a:extLst>
              <a:ext uri="{FF2B5EF4-FFF2-40B4-BE49-F238E27FC236}">
                <a16:creationId xmlns:a16="http://schemas.microsoft.com/office/drawing/2014/main" id="{3F0AB94A-1C69-4205-9053-A7DBF79CA196}"/>
              </a:ext>
            </a:extLst>
          </p:cNvPr>
          <p:cNvSpPr>
            <a:spLocks noChangeArrowheads="1"/>
          </p:cNvSpPr>
          <p:nvPr/>
        </p:nvSpPr>
        <p:spPr bwMode="auto">
          <a:xfrm>
            <a:off x="1697038" y="3898900"/>
            <a:ext cx="5749925" cy="86836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3. Upload the same XLSX template you used when importing your project information. This time you are importing a different sheet, the “Monitoring Locations” sheet, from the Excel Workbook template.</a:t>
            </a:r>
          </a:p>
        </p:txBody>
      </p:sp>
      <p:sp>
        <p:nvSpPr>
          <p:cNvPr id="9" name="Arrow: Left 8">
            <a:extLst>
              <a:ext uri="{FF2B5EF4-FFF2-40B4-BE49-F238E27FC236}">
                <a16:creationId xmlns:a16="http://schemas.microsoft.com/office/drawing/2014/main" id="{C528DFB0-23C9-47BF-9F84-EE584E03E4A7}"/>
              </a:ext>
            </a:extLst>
          </p:cNvPr>
          <p:cNvSpPr/>
          <p:nvPr/>
        </p:nvSpPr>
        <p:spPr>
          <a:xfrm>
            <a:off x="485775" y="944563"/>
            <a:ext cx="2600325" cy="3302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57352" name="TextBox 9">
            <a:extLst>
              <a:ext uri="{FF2B5EF4-FFF2-40B4-BE49-F238E27FC236}">
                <a16:creationId xmlns:a16="http://schemas.microsoft.com/office/drawing/2014/main" id="{1F60CD13-C70A-4F87-9F9C-57595628F922}"/>
              </a:ext>
            </a:extLst>
          </p:cNvPr>
          <p:cNvSpPr>
            <a:spLocks noChangeArrowheads="1"/>
          </p:cNvSpPr>
          <p:nvPr/>
        </p:nvSpPr>
        <p:spPr bwMode="auto">
          <a:xfrm>
            <a:off x="3240088" y="871538"/>
            <a:ext cx="2468562" cy="3571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4. Click here to import data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4F85E11-F158-43D0-8522-DA9D123A61F8}"/>
              </a:ext>
            </a:extLst>
          </p:cNvPr>
          <p:cNvSpPr>
            <a:spLocks noGrp="1" noChangeArrowheads="1"/>
          </p:cNvSpPr>
          <p:nvPr>
            <p:ph type="title"/>
          </p:nvPr>
        </p:nvSpPr>
        <p:spPr/>
        <p:txBody>
          <a:bodyPr/>
          <a:lstStyle/>
          <a:p>
            <a:endParaRPr lang="en-US" altLang="en-US"/>
          </a:p>
        </p:txBody>
      </p:sp>
      <p:sp>
        <p:nvSpPr>
          <p:cNvPr id="58371" name="Content Placeholder 2">
            <a:extLst>
              <a:ext uri="{FF2B5EF4-FFF2-40B4-BE49-F238E27FC236}">
                <a16:creationId xmlns:a16="http://schemas.microsoft.com/office/drawing/2014/main" id="{37038DD0-91E8-425B-8C94-835D2141337A}"/>
              </a:ext>
            </a:extLst>
          </p:cNvPr>
          <p:cNvSpPr>
            <a:spLocks noGrp="1" noChangeArrowheads="1"/>
          </p:cNvSpPr>
          <p:nvPr>
            <p:ph idx="1"/>
          </p:nvPr>
        </p:nvSpPr>
        <p:spPr/>
        <p:txBody>
          <a:bodyPr/>
          <a:lstStyle/>
          <a:p>
            <a:endParaRPr lang="en-US" altLang="en-US"/>
          </a:p>
        </p:txBody>
      </p:sp>
      <p:pic>
        <p:nvPicPr>
          <p:cNvPr id="58372" name="Picture 3">
            <a:extLst>
              <a:ext uri="{FF2B5EF4-FFF2-40B4-BE49-F238E27FC236}">
                <a16:creationId xmlns:a16="http://schemas.microsoft.com/office/drawing/2014/main" id="{E61B4CF9-6B58-4B01-87E1-916E1B293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72"/>
          <a:stretch>
            <a:fillRect/>
          </a:stretch>
        </p:blipFill>
        <p:spPr bwMode="auto">
          <a:xfrm>
            <a:off x="0" y="584200"/>
            <a:ext cx="9144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63AA1C9-5586-4E0E-98C2-0C6560061710}"/>
              </a:ext>
            </a:extLst>
          </p:cNvPr>
          <p:cNvSpPr txBox="1"/>
          <p:nvPr/>
        </p:nvSpPr>
        <p:spPr>
          <a:xfrm>
            <a:off x="3355975" y="4098927"/>
            <a:ext cx="5749925" cy="612775"/>
          </a:xfrm>
          <a:prstGeom prst="roundRect">
            <a:avLst/>
          </a:prstGeom>
          <a:solidFill>
            <a:srgbClr val="C00000"/>
          </a:solidFill>
          <a:ln>
            <a:noFill/>
          </a:ln>
        </p:spPr>
        <p:txBody>
          <a:bodyPr>
            <a:spAutoFit/>
          </a:bodyPr>
          <a:lstStyle/>
          <a:p>
            <a:pPr eaLnBrk="1" fontAlgn="auto" hangingPunct="1">
              <a:spcBef>
                <a:spcPts val="0"/>
              </a:spcBef>
              <a:spcAft>
                <a:spcPts val="0"/>
              </a:spcAft>
              <a:defRPr/>
            </a:pPr>
            <a:r>
              <a:rPr lang="en-US" sz="1500">
                <a:solidFill>
                  <a:schemeClr val="bg1"/>
                </a:solidFill>
                <a:latin typeface="+mn-lt"/>
              </a:rPr>
              <a:t>This message will likely appear at this stage of the process. </a:t>
            </a:r>
          </a:p>
          <a:p>
            <a:pPr eaLnBrk="1" fontAlgn="auto" hangingPunct="1">
              <a:spcBef>
                <a:spcPts val="0"/>
              </a:spcBef>
              <a:spcAft>
                <a:spcPts val="0"/>
              </a:spcAft>
              <a:defRPr/>
            </a:pPr>
            <a:r>
              <a:rPr lang="en-US" sz="1500">
                <a:solidFill>
                  <a:schemeClr val="bg1"/>
                </a:solidFill>
                <a:latin typeface="+mn-lt"/>
              </a:rPr>
              <a:t>Please select “Yes” to continue.</a:t>
            </a:r>
            <a:endParaRPr lang="en-US" sz="1013">
              <a:latin typeface="+mn-lt"/>
            </a:endParaRPr>
          </a:p>
        </p:txBody>
      </p:sp>
      <p:sp>
        <p:nvSpPr>
          <p:cNvPr id="6" name="Arrow: Left 5">
            <a:extLst>
              <a:ext uri="{FF2B5EF4-FFF2-40B4-BE49-F238E27FC236}">
                <a16:creationId xmlns:a16="http://schemas.microsoft.com/office/drawing/2014/main" id="{CAF6DF8B-3F7C-4105-843C-C538D4FF31B4}"/>
              </a:ext>
            </a:extLst>
          </p:cNvPr>
          <p:cNvSpPr/>
          <p:nvPr/>
        </p:nvSpPr>
        <p:spPr>
          <a:xfrm rot="5400000">
            <a:off x="4087017" y="3266283"/>
            <a:ext cx="844552"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a:t>Select</a:t>
            </a:r>
          </a:p>
        </p:txBody>
      </p:sp>
      <p:sp>
        <p:nvSpPr>
          <p:cNvPr id="7" name="Rectangle 6">
            <a:extLst>
              <a:ext uri="{FF2B5EF4-FFF2-40B4-BE49-F238E27FC236}">
                <a16:creationId xmlns:a16="http://schemas.microsoft.com/office/drawing/2014/main" id="{F0938DB6-855E-4DE9-9B6F-AFCC76999E7C}"/>
              </a:ext>
            </a:extLst>
          </p:cNvPr>
          <p:cNvSpPr/>
          <p:nvPr/>
        </p:nvSpPr>
        <p:spPr>
          <a:xfrm>
            <a:off x="4381500" y="3003550"/>
            <a:ext cx="255588" cy="142875"/>
          </a:xfrm>
          <a:prstGeom prst="rect">
            <a:avLst/>
          </a:prstGeom>
          <a:noFill/>
          <a:ln w="38100">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C7FB14C-7101-415C-B96F-CE83B3BDFCD0}"/>
              </a:ext>
            </a:extLst>
          </p:cNvPr>
          <p:cNvSpPr>
            <a:spLocks noGrp="1" noChangeArrowheads="1"/>
          </p:cNvSpPr>
          <p:nvPr>
            <p:ph type="title"/>
          </p:nvPr>
        </p:nvSpPr>
        <p:spPr/>
        <p:txBody>
          <a:bodyPr/>
          <a:lstStyle/>
          <a:p>
            <a:endParaRPr lang="en-US" altLang="en-US"/>
          </a:p>
        </p:txBody>
      </p:sp>
      <p:sp>
        <p:nvSpPr>
          <p:cNvPr id="59395" name="Content Placeholder 2">
            <a:extLst>
              <a:ext uri="{FF2B5EF4-FFF2-40B4-BE49-F238E27FC236}">
                <a16:creationId xmlns:a16="http://schemas.microsoft.com/office/drawing/2014/main" id="{F1EA9055-A100-485F-946F-7E51AA995439}"/>
              </a:ext>
            </a:extLst>
          </p:cNvPr>
          <p:cNvSpPr>
            <a:spLocks noGrp="1" noChangeArrowheads="1"/>
          </p:cNvSpPr>
          <p:nvPr>
            <p:ph idx="1"/>
          </p:nvPr>
        </p:nvSpPr>
        <p:spPr/>
        <p:txBody>
          <a:bodyPr/>
          <a:lstStyle/>
          <a:p>
            <a:endParaRPr lang="en-US" altLang="en-US"/>
          </a:p>
        </p:txBody>
      </p:sp>
      <p:pic>
        <p:nvPicPr>
          <p:cNvPr id="59396" name="Picture 3">
            <a:extLst>
              <a:ext uri="{FF2B5EF4-FFF2-40B4-BE49-F238E27FC236}">
                <a16:creationId xmlns:a16="http://schemas.microsoft.com/office/drawing/2014/main" id="{645FC94F-E701-4819-B777-4D55A9162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29"/>
          <a:stretch>
            <a:fillRect/>
          </a:stretch>
        </p:blipFill>
        <p:spPr bwMode="auto">
          <a:xfrm>
            <a:off x="0" y="596900"/>
            <a:ext cx="91440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5">
            <a:extLst>
              <a:ext uri="{FF2B5EF4-FFF2-40B4-BE49-F238E27FC236}">
                <a16:creationId xmlns:a16="http://schemas.microsoft.com/office/drawing/2014/main" id="{9E798F5F-B546-4880-995C-253975FFD8E2}"/>
              </a:ext>
            </a:extLst>
          </p:cNvPr>
          <p:cNvSpPr>
            <a:spLocks noChangeArrowheads="1"/>
          </p:cNvSpPr>
          <p:nvPr/>
        </p:nvSpPr>
        <p:spPr bwMode="auto">
          <a:xfrm>
            <a:off x="1722438" y="3443288"/>
            <a:ext cx="6462712"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After clicking on the import button, you should see this window indicating that the data is being imported and validated.</a:t>
            </a:r>
          </a:p>
        </p:txBody>
      </p:sp>
      <p:sp>
        <p:nvSpPr>
          <p:cNvPr id="7" name="Arrow: Left 6">
            <a:extLst>
              <a:ext uri="{FF2B5EF4-FFF2-40B4-BE49-F238E27FC236}">
                <a16:creationId xmlns:a16="http://schemas.microsoft.com/office/drawing/2014/main" id="{3FC455C4-30C0-4629-BB3F-19CBD77751E8}"/>
              </a:ext>
            </a:extLst>
          </p:cNvPr>
          <p:cNvSpPr/>
          <p:nvPr/>
        </p:nvSpPr>
        <p:spPr>
          <a:xfrm rot="5400000">
            <a:off x="3882232" y="2277269"/>
            <a:ext cx="1428750" cy="71278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7CDD3AA-AE79-412F-B0E6-DBFE0A1012E1}"/>
              </a:ext>
            </a:extLst>
          </p:cNvPr>
          <p:cNvSpPr>
            <a:spLocks noGrp="1" noChangeArrowheads="1"/>
          </p:cNvSpPr>
          <p:nvPr>
            <p:ph type="title"/>
          </p:nvPr>
        </p:nvSpPr>
        <p:spPr/>
        <p:txBody>
          <a:bodyPr/>
          <a:lstStyle/>
          <a:p>
            <a:endParaRPr lang="en-US" altLang="en-US"/>
          </a:p>
        </p:txBody>
      </p:sp>
      <p:sp>
        <p:nvSpPr>
          <p:cNvPr id="60419" name="Content Placeholder 2">
            <a:extLst>
              <a:ext uri="{FF2B5EF4-FFF2-40B4-BE49-F238E27FC236}">
                <a16:creationId xmlns:a16="http://schemas.microsoft.com/office/drawing/2014/main" id="{F1D1E57C-85A5-47F7-8A21-35103D1A1BA5}"/>
              </a:ext>
            </a:extLst>
          </p:cNvPr>
          <p:cNvSpPr>
            <a:spLocks noGrp="1" noChangeArrowheads="1"/>
          </p:cNvSpPr>
          <p:nvPr>
            <p:ph idx="1"/>
          </p:nvPr>
        </p:nvSpPr>
        <p:spPr/>
        <p:txBody>
          <a:bodyPr/>
          <a:lstStyle/>
          <a:p>
            <a:endParaRPr lang="en-US" altLang="en-US"/>
          </a:p>
        </p:txBody>
      </p:sp>
      <p:pic>
        <p:nvPicPr>
          <p:cNvPr id="60420" name="Picture 3">
            <a:extLst>
              <a:ext uri="{FF2B5EF4-FFF2-40B4-BE49-F238E27FC236}">
                <a16:creationId xmlns:a16="http://schemas.microsoft.com/office/drawing/2014/main" id="{6A2EC54D-BE2D-4373-8CB7-6572F0D68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44"/>
          <a:stretch>
            <a:fillRect/>
          </a:stretch>
        </p:blipFill>
        <p:spPr bwMode="auto">
          <a:xfrm>
            <a:off x="0" y="577850"/>
            <a:ext cx="9144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4">
            <a:extLst>
              <a:ext uri="{FF2B5EF4-FFF2-40B4-BE49-F238E27FC236}">
                <a16:creationId xmlns:a16="http://schemas.microsoft.com/office/drawing/2014/main" id="{4B09B19A-093B-4373-9A44-05628EB64067}"/>
              </a:ext>
            </a:extLst>
          </p:cNvPr>
          <p:cNvSpPr>
            <a:spLocks noChangeArrowheads="1"/>
          </p:cNvSpPr>
          <p:nvPr/>
        </p:nvSpPr>
        <p:spPr bwMode="auto">
          <a:xfrm>
            <a:off x="1722438" y="3443288"/>
            <a:ext cx="6462712"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1. If you receive this message box, then your data passed the validation checks and is ready for submission to CDX/WQX</a:t>
            </a:r>
          </a:p>
        </p:txBody>
      </p:sp>
      <p:sp>
        <p:nvSpPr>
          <p:cNvPr id="6" name="Arrow: Left 5">
            <a:extLst>
              <a:ext uri="{FF2B5EF4-FFF2-40B4-BE49-F238E27FC236}">
                <a16:creationId xmlns:a16="http://schemas.microsoft.com/office/drawing/2014/main" id="{4FAAF9D6-5170-4B5F-9875-B5FF6421A3D5}"/>
              </a:ext>
            </a:extLst>
          </p:cNvPr>
          <p:cNvSpPr/>
          <p:nvPr/>
        </p:nvSpPr>
        <p:spPr>
          <a:xfrm>
            <a:off x="1408113" y="871538"/>
            <a:ext cx="1182687" cy="45561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a:t>Select</a:t>
            </a:r>
          </a:p>
        </p:txBody>
      </p:sp>
      <p:sp>
        <p:nvSpPr>
          <p:cNvPr id="60423" name="TextBox 6">
            <a:extLst>
              <a:ext uri="{FF2B5EF4-FFF2-40B4-BE49-F238E27FC236}">
                <a16:creationId xmlns:a16="http://schemas.microsoft.com/office/drawing/2014/main" id="{D988FAEF-A1D5-4663-873F-EA2DBECE2A36}"/>
              </a:ext>
            </a:extLst>
          </p:cNvPr>
          <p:cNvSpPr>
            <a:spLocks noChangeArrowheads="1"/>
          </p:cNvSpPr>
          <p:nvPr/>
        </p:nvSpPr>
        <p:spPr bwMode="auto">
          <a:xfrm>
            <a:off x="2689225" y="819150"/>
            <a:ext cx="3400425" cy="35718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2. Submit your information to CDX/WQX</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A1134A32-D308-479D-975F-9A9FBB5736DF}"/>
              </a:ext>
            </a:extLst>
          </p:cNvPr>
          <p:cNvSpPr>
            <a:spLocks noGrp="1" noChangeArrowheads="1"/>
          </p:cNvSpPr>
          <p:nvPr>
            <p:ph type="title"/>
          </p:nvPr>
        </p:nvSpPr>
        <p:spPr/>
        <p:txBody>
          <a:bodyPr/>
          <a:lstStyle/>
          <a:p>
            <a:endParaRPr lang="en-US" altLang="en-US"/>
          </a:p>
        </p:txBody>
      </p:sp>
      <p:sp>
        <p:nvSpPr>
          <p:cNvPr id="61443" name="Content Placeholder 2">
            <a:extLst>
              <a:ext uri="{FF2B5EF4-FFF2-40B4-BE49-F238E27FC236}">
                <a16:creationId xmlns:a16="http://schemas.microsoft.com/office/drawing/2014/main" id="{2414927E-0E62-4BE1-B5CB-9A8AA827FAE1}"/>
              </a:ext>
            </a:extLst>
          </p:cNvPr>
          <p:cNvSpPr>
            <a:spLocks noGrp="1" noChangeArrowheads="1"/>
          </p:cNvSpPr>
          <p:nvPr>
            <p:ph idx="1"/>
          </p:nvPr>
        </p:nvSpPr>
        <p:spPr/>
        <p:txBody>
          <a:bodyPr/>
          <a:lstStyle/>
          <a:p>
            <a:endParaRPr lang="en-US" altLang="en-US"/>
          </a:p>
        </p:txBody>
      </p:sp>
      <p:pic>
        <p:nvPicPr>
          <p:cNvPr id="61444" name="Picture 3">
            <a:extLst>
              <a:ext uri="{FF2B5EF4-FFF2-40B4-BE49-F238E27FC236}">
                <a16:creationId xmlns:a16="http://schemas.microsoft.com/office/drawing/2014/main" id="{60A5D520-19E9-41E1-8FC5-13A0D434A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01"/>
          <a:stretch>
            <a:fillRect/>
          </a:stretch>
        </p:blipFill>
        <p:spPr bwMode="auto">
          <a:xfrm>
            <a:off x="0" y="59055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F8DE775F-64DE-4BC2-AFDB-5824C16B4D75}"/>
              </a:ext>
            </a:extLst>
          </p:cNvPr>
          <p:cNvSpPr/>
          <p:nvPr/>
        </p:nvSpPr>
        <p:spPr>
          <a:xfrm>
            <a:off x="388938" y="1009650"/>
            <a:ext cx="2352675" cy="2222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61446" name="TextBox 5">
            <a:extLst>
              <a:ext uri="{FF2B5EF4-FFF2-40B4-BE49-F238E27FC236}">
                <a16:creationId xmlns:a16="http://schemas.microsoft.com/office/drawing/2014/main" id="{64E44AAC-055B-4C71-BC3E-06815DD2DD6E}"/>
              </a:ext>
            </a:extLst>
          </p:cNvPr>
          <p:cNvSpPr>
            <a:spLocks noChangeArrowheads="1"/>
          </p:cNvSpPr>
          <p:nvPr/>
        </p:nvSpPr>
        <p:spPr bwMode="auto">
          <a:xfrm>
            <a:off x="2900363" y="906463"/>
            <a:ext cx="4732337" cy="3571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3. Select “Continue” to submit the data file</a:t>
            </a:r>
          </a:p>
        </p:txBody>
      </p:sp>
      <p:sp>
        <p:nvSpPr>
          <p:cNvPr id="61447" name="TextBox 8">
            <a:extLst>
              <a:ext uri="{FF2B5EF4-FFF2-40B4-BE49-F238E27FC236}">
                <a16:creationId xmlns:a16="http://schemas.microsoft.com/office/drawing/2014/main" id="{1C07DCD9-2D4F-4C8B-A9C7-67E5F77FCCE4}"/>
              </a:ext>
            </a:extLst>
          </p:cNvPr>
          <p:cNvSpPr>
            <a:spLocks noChangeArrowheads="1"/>
          </p:cNvSpPr>
          <p:nvPr/>
        </p:nvSpPr>
        <p:spPr bwMode="auto">
          <a:xfrm>
            <a:off x="2906713" y="1331913"/>
            <a:ext cx="4732337" cy="3571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2. Make sure you are making the data publicly available</a:t>
            </a:r>
          </a:p>
        </p:txBody>
      </p:sp>
      <p:sp>
        <p:nvSpPr>
          <p:cNvPr id="10" name="Arrow: Left 9">
            <a:extLst>
              <a:ext uri="{FF2B5EF4-FFF2-40B4-BE49-F238E27FC236}">
                <a16:creationId xmlns:a16="http://schemas.microsoft.com/office/drawing/2014/main" id="{90ABEE81-FDD5-4034-A986-C562704CEA81}"/>
              </a:ext>
            </a:extLst>
          </p:cNvPr>
          <p:cNvSpPr/>
          <p:nvPr/>
        </p:nvSpPr>
        <p:spPr>
          <a:xfrm>
            <a:off x="1595438" y="1317625"/>
            <a:ext cx="1270000" cy="2222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Select</a:t>
            </a:r>
          </a:p>
        </p:txBody>
      </p:sp>
      <p:sp>
        <p:nvSpPr>
          <p:cNvPr id="61449" name="TextBox 10">
            <a:extLst>
              <a:ext uri="{FF2B5EF4-FFF2-40B4-BE49-F238E27FC236}">
                <a16:creationId xmlns:a16="http://schemas.microsoft.com/office/drawing/2014/main" id="{86367A8B-4962-462F-A009-726D5B263914}"/>
              </a:ext>
            </a:extLst>
          </p:cNvPr>
          <p:cNvSpPr>
            <a:spLocks noChangeArrowheads="1"/>
          </p:cNvSpPr>
          <p:nvPr/>
        </p:nvSpPr>
        <p:spPr bwMode="auto">
          <a:xfrm>
            <a:off x="2989263" y="2439988"/>
            <a:ext cx="4794250" cy="3571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marL="342900" indent="-342900">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buFont typeface="Calibri Light" panose="020F0302020204030204" pitchFamily="34" charset="0"/>
              <a:buAutoNum type="arabicPeriod"/>
            </a:pPr>
            <a:r>
              <a:rPr lang="en-US" altLang="en-US" sz="1500">
                <a:solidFill>
                  <a:schemeClr val="bg1"/>
                </a:solidFill>
              </a:rPr>
              <a:t>Ensure the submitter information is accurate.</a:t>
            </a:r>
          </a:p>
        </p:txBody>
      </p:sp>
      <p:sp>
        <p:nvSpPr>
          <p:cNvPr id="12" name="Right Brace 11">
            <a:extLst>
              <a:ext uri="{FF2B5EF4-FFF2-40B4-BE49-F238E27FC236}">
                <a16:creationId xmlns:a16="http://schemas.microsoft.com/office/drawing/2014/main" id="{FDA992EF-FB43-4449-83C6-54BBD3B15669}"/>
              </a:ext>
            </a:extLst>
          </p:cNvPr>
          <p:cNvSpPr/>
          <p:nvPr/>
        </p:nvSpPr>
        <p:spPr>
          <a:xfrm>
            <a:off x="2006600" y="1958975"/>
            <a:ext cx="735013" cy="132715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77494962-1CB0-4031-8A00-36929CB19C76}"/>
              </a:ext>
            </a:extLst>
          </p:cNvPr>
          <p:cNvSpPr>
            <a:spLocks noGrp="1" noChangeArrowheads="1"/>
          </p:cNvSpPr>
          <p:nvPr>
            <p:ph type="title"/>
          </p:nvPr>
        </p:nvSpPr>
        <p:spPr>
          <a:xfrm>
            <a:off x="0" y="1622425"/>
            <a:ext cx="5334000" cy="2701925"/>
          </a:xfrm>
        </p:spPr>
        <p:txBody>
          <a:bodyPr/>
          <a:lstStyle/>
          <a:p>
            <a:r>
              <a:rPr lang="en-US" altLang="en-US" dirty="0"/>
              <a:t>Training Videos</a:t>
            </a:r>
          </a:p>
        </p:txBody>
      </p:sp>
      <p:sp>
        <p:nvSpPr>
          <p:cNvPr id="11267" name="Text Placeholder 4">
            <a:extLst>
              <a:ext uri="{FF2B5EF4-FFF2-40B4-BE49-F238E27FC236}">
                <a16:creationId xmlns:a16="http://schemas.microsoft.com/office/drawing/2014/main" id="{5B9FE314-B11C-4B26-80D7-AE387CD63637}"/>
              </a:ext>
            </a:extLst>
          </p:cNvPr>
          <p:cNvSpPr>
            <a:spLocks noGrp="1" noChangeArrowheads="1"/>
          </p:cNvSpPr>
          <p:nvPr>
            <p:ph type="body" idx="1"/>
          </p:nvPr>
        </p:nvSpPr>
        <p:spPr>
          <a:xfrm>
            <a:off x="525463" y="3292475"/>
            <a:ext cx="4511675" cy="890588"/>
          </a:xfrm>
        </p:spPr>
        <p:txBody>
          <a:bodyPr/>
          <a:lstStyle/>
          <a:p>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a:extLst>
              <a:ext uri="{FF2B5EF4-FFF2-40B4-BE49-F238E27FC236}">
                <a16:creationId xmlns:a16="http://schemas.microsoft.com/office/drawing/2014/main" id="{06BAACDC-BDC4-4C71-AFBE-941BDCC80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01"/>
          <a:stretch>
            <a:fillRect/>
          </a:stretch>
        </p:blipFill>
        <p:spPr bwMode="auto">
          <a:xfrm>
            <a:off x="0" y="59055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4">
            <a:extLst>
              <a:ext uri="{FF2B5EF4-FFF2-40B4-BE49-F238E27FC236}">
                <a16:creationId xmlns:a16="http://schemas.microsoft.com/office/drawing/2014/main" id="{F3DE668C-F7FE-4614-9FBB-95ED247CE330}"/>
              </a:ext>
            </a:extLst>
          </p:cNvPr>
          <p:cNvSpPr>
            <a:spLocks noChangeArrowheads="1"/>
          </p:cNvSpPr>
          <p:nvPr/>
        </p:nvSpPr>
        <p:spPr bwMode="auto">
          <a:xfrm>
            <a:off x="2900363" y="2314575"/>
            <a:ext cx="4794250" cy="11239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marL="285750" indent="-285750">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500">
                <a:solidFill>
                  <a:schemeClr val="bg1"/>
                </a:solidFill>
              </a:rPr>
              <a:t>You should see a message indicating the data is processing and status bar estimating the remaining time left.</a:t>
            </a:r>
          </a:p>
          <a:p>
            <a:pPr eaLnBrk="1" hangingPunct="1">
              <a:buFont typeface="Arial" panose="020B0604020202020204" pitchFamily="34" charset="0"/>
              <a:buChar char="•"/>
            </a:pPr>
            <a:r>
              <a:rPr lang="en-US" altLang="en-US" sz="1500">
                <a:solidFill>
                  <a:schemeClr val="bg1"/>
                </a:solidFill>
              </a:rPr>
              <a:t>Please be patient, this process can take a while.</a:t>
            </a:r>
          </a:p>
        </p:txBody>
      </p:sp>
      <p:sp>
        <p:nvSpPr>
          <p:cNvPr id="6" name="Arrow: Left 5">
            <a:extLst>
              <a:ext uri="{FF2B5EF4-FFF2-40B4-BE49-F238E27FC236}">
                <a16:creationId xmlns:a16="http://schemas.microsoft.com/office/drawing/2014/main" id="{DC2D8BF9-0EEE-490E-9088-0490F8678D16}"/>
              </a:ext>
            </a:extLst>
          </p:cNvPr>
          <p:cNvSpPr/>
          <p:nvPr/>
        </p:nvSpPr>
        <p:spPr>
          <a:xfrm rot="5400000">
            <a:off x="4408488" y="1725613"/>
            <a:ext cx="552450" cy="5397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Arrow: Left 6">
            <a:extLst>
              <a:ext uri="{FF2B5EF4-FFF2-40B4-BE49-F238E27FC236}">
                <a16:creationId xmlns:a16="http://schemas.microsoft.com/office/drawing/2014/main" id="{DA6C505A-4E70-468D-8314-CCFA679CE67D}"/>
              </a:ext>
            </a:extLst>
          </p:cNvPr>
          <p:cNvSpPr/>
          <p:nvPr/>
        </p:nvSpPr>
        <p:spPr>
          <a:xfrm rot="1154281">
            <a:off x="1892300" y="1782763"/>
            <a:ext cx="1055688" cy="5397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A641F8CD-AFE0-465E-87AC-A5B4C90CA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29"/>
          <a:stretch>
            <a:fillRect/>
          </a:stretch>
        </p:blipFill>
        <p:spPr bwMode="auto">
          <a:xfrm>
            <a:off x="0" y="596900"/>
            <a:ext cx="91440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4">
            <a:extLst>
              <a:ext uri="{FF2B5EF4-FFF2-40B4-BE49-F238E27FC236}">
                <a16:creationId xmlns:a16="http://schemas.microsoft.com/office/drawing/2014/main" id="{1F52DCDF-2297-4A14-B0F1-61B854D1F1E9}"/>
              </a:ext>
            </a:extLst>
          </p:cNvPr>
          <p:cNvSpPr>
            <a:spLocks noChangeArrowheads="1"/>
          </p:cNvSpPr>
          <p:nvPr/>
        </p:nvSpPr>
        <p:spPr bwMode="auto">
          <a:xfrm>
            <a:off x="2747963" y="2303463"/>
            <a:ext cx="4794250"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eaLnBrk="1" hangingPunct="1"/>
            <a:r>
              <a:rPr lang="en-US" altLang="en-US" sz="1500">
                <a:solidFill>
                  <a:schemeClr val="bg1"/>
                </a:solidFill>
              </a:rPr>
              <a:t>If your submission was successful, you should receive the message above.</a:t>
            </a:r>
          </a:p>
          <a:p>
            <a:pPr eaLnBrk="1" hangingPunct="1"/>
            <a:endParaRPr lang="en-US" altLang="en-US" sz="1500">
              <a:solidFill>
                <a:schemeClr val="bg1"/>
              </a:solidFill>
            </a:endParaRPr>
          </a:p>
          <a:p>
            <a:pPr eaLnBrk="1" hangingPunct="1"/>
            <a:r>
              <a:rPr lang="en-US" altLang="en-US" sz="1500">
                <a:solidFill>
                  <a:schemeClr val="bg1"/>
                </a:solidFill>
              </a:rPr>
              <a:t>Please see the “Troubleshooting Errors and Warnings” section if your submission was unsuccessful.</a:t>
            </a:r>
          </a:p>
        </p:txBody>
      </p:sp>
      <p:sp>
        <p:nvSpPr>
          <p:cNvPr id="6" name="Arrow: Left 5">
            <a:extLst>
              <a:ext uri="{FF2B5EF4-FFF2-40B4-BE49-F238E27FC236}">
                <a16:creationId xmlns:a16="http://schemas.microsoft.com/office/drawing/2014/main" id="{A01C4026-764B-4445-B18D-25B7950BD4F2}"/>
              </a:ext>
            </a:extLst>
          </p:cNvPr>
          <p:cNvSpPr/>
          <p:nvPr/>
        </p:nvSpPr>
        <p:spPr>
          <a:xfrm rot="5400000">
            <a:off x="4371181" y="1681957"/>
            <a:ext cx="550863" cy="5397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a:extLst>
              <a:ext uri="{FF2B5EF4-FFF2-40B4-BE49-F238E27FC236}">
                <a16:creationId xmlns:a16="http://schemas.microsoft.com/office/drawing/2014/main" id="{F72FA92F-5D03-4F15-815D-ABD97BC51388}"/>
              </a:ext>
            </a:extLst>
          </p:cNvPr>
          <p:cNvSpPr>
            <a:spLocks noGrp="1" noChangeArrowheads="1"/>
          </p:cNvSpPr>
          <p:nvPr>
            <p:ph type="title"/>
          </p:nvPr>
        </p:nvSpPr>
        <p:spPr>
          <a:xfrm>
            <a:off x="0" y="1622425"/>
            <a:ext cx="5334000" cy="2701925"/>
          </a:xfrm>
        </p:spPr>
        <p:txBody>
          <a:bodyPr/>
          <a:lstStyle/>
          <a:p>
            <a:r>
              <a:rPr lang="en-US" altLang="en-US"/>
              <a:t>Uploading Data to WQX</a:t>
            </a:r>
          </a:p>
        </p:txBody>
      </p:sp>
      <p:sp>
        <p:nvSpPr>
          <p:cNvPr id="64515" name="Text Placeholder 2">
            <a:extLst>
              <a:ext uri="{FF2B5EF4-FFF2-40B4-BE49-F238E27FC236}">
                <a16:creationId xmlns:a16="http://schemas.microsoft.com/office/drawing/2014/main" id="{7FC4FEC3-ECA7-4010-9BC2-2FE8BA997640}"/>
              </a:ext>
            </a:extLst>
          </p:cNvPr>
          <p:cNvSpPr>
            <a:spLocks noGrp="1" noChangeArrowheads="1"/>
          </p:cNvSpPr>
          <p:nvPr>
            <p:ph type="body" idx="1"/>
          </p:nvPr>
        </p:nvSpPr>
        <p:spPr>
          <a:xfrm>
            <a:off x="525463" y="3292475"/>
            <a:ext cx="4511675" cy="890588"/>
          </a:xfrm>
        </p:spPr>
        <p:txBody>
          <a:bodyPr/>
          <a:lstStyle/>
          <a:p>
            <a:r>
              <a:rPr lang="en-US" altLang="en-US"/>
              <a:t>Results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004A-9AD9-4DFD-820C-0CD81BC6CCAB}"/>
              </a:ext>
            </a:extLst>
          </p:cNvPr>
          <p:cNvSpPr>
            <a:spLocks noGrp="1"/>
          </p:cNvSpPr>
          <p:nvPr>
            <p:ph type="title"/>
          </p:nvPr>
        </p:nvSpPr>
        <p:spPr/>
        <p:txBody>
          <a:bodyPr/>
          <a:lstStyle/>
          <a:p>
            <a:r>
              <a:rPr lang="en-US"/>
              <a:t>Please Note</a:t>
            </a:r>
          </a:p>
        </p:txBody>
      </p:sp>
      <p:sp>
        <p:nvSpPr>
          <p:cNvPr id="3" name="Content Placeholder 2">
            <a:extLst>
              <a:ext uri="{FF2B5EF4-FFF2-40B4-BE49-F238E27FC236}">
                <a16:creationId xmlns:a16="http://schemas.microsoft.com/office/drawing/2014/main" id="{63F90D89-3324-4E9D-AE90-2376EBA4286E}"/>
              </a:ext>
            </a:extLst>
          </p:cNvPr>
          <p:cNvSpPr>
            <a:spLocks noGrp="1"/>
          </p:cNvSpPr>
          <p:nvPr>
            <p:ph idx="1"/>
          </p:nvPr>
        </p:nvSpPr>
        <p:spPr/>
        <p:txBody>
          <a:bodyPr/>
          <a:lstStyle/>
          <a:p>
            <a:r>
              <a:rPr lang="en-US"/>
              <a:t>When results columns are not required</a:t>
            </a:r>
            <a:r>
              <a:rPr lang="en-US" dirty="0"/>
              <a:t>,</a:t>
            </a:r>
            <a:r>
              <a:rPr lang="en-US"/>
              <a:t> I have </a:t>
            </a:r>
            <a:r>
              <a:rPr lang="en-US">
                <a:solidFill>
                  <a:schemeClr val="accent6"/>
                </a:solidFill>
              </a:rPr>
              <a:t>highlighted them green </a:t>
            </a:r>
            <a:r>
              <a:rPr lang="en-US"/>
              <a:t>in my personal template. Therefore, you will not see the same green columns when you download the templates.</a:t>
            </a:r>
          </a:p>
        </p:txBody>
      </p:sp>
    </p:spTree>
    <p:extLst>
      <p:ext uri="{BB962C8B-B14F-4D97-AF65-F5344CB8AC3E}">
        <p14:creationId xmlns:p14="http://schemas.microsoft.com/office/powerpoint/2010/main" val="9914720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E76EF-F550-448C-AF91-90B09F05BB93}"/>
              </a:ext>
            </a:extLst>
          </p:cNvPr>
          <p:cNvPicPr>
            <a:picLocks noChangeAspect="1"/>
          </p:cNvPicPr>
          <p:nvPr/>
        </p:nvPicPr>
        <p:blipFill>
          <a:blip r:embed="rId2"/>
          <a:stretch>
            <a:fillRect/>
          </a:stretch>
        </p:blipFill>
        <p:spPr>
          <a:xfrm>
            <a:off x="0" y="86555"/>
            <a:ext cx="9144000" cy="4970390"/>
          </a:xfrm>
          <a:prstGeom prst="rect">
            <a:avLst/>
          </a:prstGeom>
        </p:spPr>
      </p:pic>
      <p:sp>
        <p:nvSpPr>
          <p:cNvPr id="6" name="TextBox 5">
            <a:extLst>
              <a:ext uri="{FF2B5EF4-FFF2-40B4-BE49-F238E27FC236}">
                <a16:creationId xmlns:a16="http://schemas.microsoft.com/office/drawing/2014/main" id="{2B47D55B-4E80-4DF3-97D5-6D247A089375}"/>
              </a:ext>
            </a:extLst>
          </p:cNvPr>
          <p:cNvSpPr>
            <a:spLocks noChangeArrowheads="1"/>
          </p:cNvSpPr>
          <p:nvPr/>
        </p:nvSpPr>
        <p:spPr bwMode="auto">
          <a:xfrm>
            <a:off x="773904" y="2028779"/>
            <a:ext cx="7557296" cy="1889879"/>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eaLnBrk="1" hangingPunct="1">
              <a:buFont typeface="Arial" panose="020B0604020202020204" pitchFamily="34" charset="0"/>
              <a:buChar char="•"/>
            </a:pPr>
            <a:r>
              <a:rPr lang="en-US" altLang="en-US" sz="1500">
                <a:solidFill>
                  <a:schemeClr val="bg1"/>
                </a:solidFill>
              </a:rPr>
              <a:t>Enter the appropriate Project ID associated with the results in each row.</a:t>
            </a:r>
          </a:p>
          <a:p>
            <a:pPr marL="285750" indent="-285750" eaLnBrk="1" hangingPunct="1">
              <a:buFont typeface="Arial" panose="020B0604020202020204" pitchFamily="34" charset="0"/>
              <a:buChar char="•"/>
            </a:pPr>
            <a:r>
              <a:rPr lang="en-US" altLang="en-US" sz="1500">
                <a:solidFill>
                  <a:schemeClr val="bg1"/>
                </a:solidFill>
              </a:rPr>
              <a:t>Remember that the Project ID must be present in WQX (i.e., you must submit the Projects sheet to WQX) before you can submit this sheet. If you attempt to submit this sheet to WQX before the Projects sheet, you will receive an error message stating that your Project ID was not found in WQX.</a:t>
            </a:r>
          </a:p>
          <a:p>
            <a:pPr marL="285750" indent="-285750" eaLnBrk="1" hangingPunct="1">
              <a:buFont typeface="Arial" panose="020B0604020202020204" pitchFamily="34" charset="0"/>
              <a:buChar char="•"/>
            </a:pPr>
            <a:r>
              <a:rPr lang="en-US" altLang="en-US" sz="1500">
                <a:solidFill>
                  <a:schemeClr val="bg1"/>
                </a:solidFill>
              </a:rPr>
              <a:t>Most likely this will be the Project ID you identified within this template. However, you could also utilize a Project ID you established previously (e.g., last year or 5-years ago).</a:t>
            </a:r>
          </a:p>
        </p:txBody>
      </p:sp>
      <p:sp>
        <p:nvSpPr>
          <p:cNvPr id="7" name="Arrow: Left 6">
            <a:extLst>
              <a:ext uri="{FF2B5EF4-FFF2-40B4-BE49-F238E27FC236}">
                <a16:creationId xmlns:a16="http://schemas.microsoft.com/office/drawing/2014/main" id="{A80FAACD-89C5-4F8C-A7B5-53657E7A2EEF}"/>
              </a:ext>
            </a:extLst>
          </p:cNvPr>
          <p:cNvSpPr/>
          <p:nvPr/>
        </p:nvSpPr>
        <p:spPr>
          <a:xfrm rot="3191525">
            <a:off x="593724" y="1715294"/>
            <a:ext cx="438150" cy="455613"/>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E76EF-F550-448C-AF91-90B09F05BB93}"/>
              </a:ext>
            </a:extLst>
          </p:cNvPr>
          <p:cNvPicPr>
            <a:picLocks noChangeAspect="1"/>
          </p:cNvPicPr>
          <p:nvPr/>
        </p:nvPicPr>
        <p:blipFill>
          <a:blip r:embed="rId2"/>
          <a:stretch>
            <a:fillRect/>
          </a:stretch>
        </p:blipFill>
        <p:spPr>
          <a:xfrm>
            <a:off x="0" y="86555"/>
            <a:ext cx="9144000" cy="4970390"/>
          </a:xfrm>
          <a:prstGeom prst="rect">
            <a:avLst/>
          </a:prstGeom>
        </p:spPr>
      </p:pic>
      <p:sp>
        <p:nvSpPr>
          <p:cNvPr id="6" name="TextBox 5">
            <a:extLst>
              <a:ext uri="{FF2B5EF4-FFF2-40B4-BE49-F238E27FC236}">
                <a16:creationId xmlns:a16="http://schemas.microsoft.com/office/drawing/2014/main" id="{2B47D55B-4E80-4DF3-97D5-6D247A089375}"/>
              </a:ext>
            </a:extLst>
          </p:cNvPr>
          <p:cNvSpPr>
            <a:spLocks noChangeArrowheads="1"/>
          </p:cNvSpPr>
          <p:nvPr/>
        </p:nvSpPr>
        <p:spPr bwMode="auto">
          <a:xfrm>
            <a:off x="1643854" y="1977979"/>
            <a:ext cx="7068346" cy="291143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eaLnBrk="1" hangingPunct="1">
              <a:buFont typeface="Arial" panose="020B0604020202020204" pitchFamily="34" charset="0"/>
              <a:buChar char="•"/>
            </a:pPr>
            <a:r>
              <a:rPr lang="en-US" altLang="en-US" sz="1500">
                <a:solidFill>
                  <a:schemeClr val="bg1"/>
                </a:solidFill>
              </a:rPr>
              <a:t>Enter the appropriate Monitoring Location ID associated with the results in each row. </a:t>
            </a:r>
          </a:p>
          <a:p>
            <a:pPr marL="285750" indent="-285750" eaLnBrk="1" hangingPunct="1">
              <a:buFont typeface="Arial" panose="020B0604020202020204" pitchFamily="34" charset="0"/>
              <a:buChar char="•"/>
            </a:pPr>
            <a:r>
              <a:rPr lang="en-US" altLang="en-US" sz="1500">
                <a:solidFill>
                  <a:schemeClr val="bg1"/>
                </a:solidFill>
              </a:rPr>
              <a:t>Remember that the Monitoring Location IDs must be present in WQX (i.e., you must submit the Monitoring Locations sheet to WQX) before you can submit this sheet. If you attempt to submit this sheet to WQX before the Monitoring Locations sheet, you will receive an error message stating that your Monitoring Location(s) were not found in WQX.</a:t>
            </a:r>
          </a:p>
          <a:p>
            <a:pPr marL="285750" indent="-285750" eaLnBrk="1" hangingPunct="1">
              <a:buFont typeface="Arial" panose="020B0604020202020204" pitchFamily="34" charset="0"/>
              <a:buChar char="•"/>
            </a:pPr>
            <a:r>
              <a:rPr lang="en-US" altLang="en-US" sz="1500">
                <a:solidFill>
                  <a:schemeClr val="bg1"/>
                </a:solidFill>
              </a:rPr>
              <a:t>Most likely the Monitoring Location IDs will correspond with the IDs you identified within this template. However, you could also utilize Monitoring Location IDs you established previously (e.g., last year or 5-years ago). Please note that Monitoring Location IDs can be used for multiple projects.</a:t>
            </a:r>
          </a:p>
        </p:txBody>
      </p:sp>
      <p:sp>
        <p:nvSpPr>
          <p:cNvPr id="7" name="Arrow: Left 6">
            <a:extLst>
              <a:ext uri="{FF2B5EF4-FFF2-40B4-BE49-F238E27FC236}">
                <a16:creationId xmlns:a16="http://schemas.microsoft.com/office/drawing/2014/main" id="{A80FAACD-89C5-4F8C-A7B5-53657E7A2EEF}"/>
              </a:ext>
            </a:extLst>
          </p:cNvPr>
          <p:cNvSpPr/>
          <p:nvPr/>
        </p:nvSpPr>
        <p:spPr>
          <a:xfrm rot="3191525">
            <a:off x="1451875" y="1773742"/>
            <a:ext cx="43815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Tree>
    <p:extLst>
      <p:ext uri="{BB962C8B-B14F-4D97-AF65-F5344CB8AC3E}">
        <p14:creationId xmlns:p14="http://schemas.microsoft.com/office/powerpoint/2010/main" val="2772553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5AC97-627A-425E-855E-8BBD8AFDD01A}"/>
              </a:ext>
            </a:extLst>
          </p:cNvPr>
          <p:cNvPicPr>
            <a:picLocks noChangeAspect="1"/>
          </p:cNvPicPr>
          <p:nvPr/>
        </p:nvPicPr>
        <p:blipFill>
          <a:blip r:embed="rId2"/>
          <a:stretch>
            <a:fillRect/>
          </a:stretch>
        </p:blipFill>
        <p:spPr>
          <a:xfrm>
            <a:off x="0" y="86555"/>
            <a:ext cx="9144000" cy="4970390"/>
          </a:xfrm>
          <a:prstGeom prst="rect">
            <a:avLst/>
          </a:prstGeom>
        </p:spPr>
      </p:pic>
      <p:sp>
        <p:nvSpPr>
          <p:cNvPr id="10" name="Arrow: Left 9">
            <a:extLst>
              <a:ext uri="{FF2B5EF4-FFF2-40B4-BE49-F238E27FC236}">
                <a16:creationId xmlns:a16="http://schemas.microsoft.com/office/drawing/2014/main" id="{564FF851-ECFC-4AE1-9373-DC2F77160CCC}"/>
              </a:ext>
            </a:extLst>
          </p:cNvPr>
          <p:cNvSpPr/>
          <p:nvPr/>
        </p:nvSpPr>
        <p:spPr>
          <a:xfrm rot="5400000">
            <a:off x="3404403" y="1344640"/>
            <a:ext cx="975328"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013"/>
              <a:t>2</a:t>
            </a:r>
          </a:p>
        </p:txBody>
      </p:sp>
      <p:sp>
        <p:nvSpPr>
          <p:cNvPr id="6" name="TextBox 5">
            <a:extLst>
              <a:ext uri="{FF2B5EF4-FFF2-40B4-BE49-F238E27FC236}">
                <a16:creationId xmlns:a16="http://schemas.microsoft.com/office/drawing/2014/main" id="{2B47D55B-4E80-4DF3-97D5-6D247A089375}"/>
              </a:ext>
            </a:extLst>
          </p:cNvPr>
          <p:cNvSpPr>
            <a:spLocks noChangeArrowheads="1"/>
          </p:cNvSpPr>
          <p:nvPr/>
        </p:nvSpPr>
        <p:spPr bwMode="auto">
          <a:xfrm>
            <a:off x="3136514" y="1746601"/>
            <a:ext cx="5831447"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342900" indent="-342900" eaLnBrk="1" hangingPunct="1">
              <a:buFont typeface="+mj-lt"/>
              <a:buAutoNum type="arabicPeriod"/>
            </a:pPr>
            <a:r>
              <a:rPr lang="en-US" altLang="en-US" sz="1500">
                <a:solidFill>
                  <a:schemeClr val="bg1"/>
                </a:solidFill>
              </a:rPr>
              <a:t>The Activity ID is a way of identifying a unique sampling event.</a:t>
            </a:r>
          </a:p>
          <a:p>
            <a:pPr marL="285750" indent="-285750" eaLnBrk="1" hangingPunct="1">
              <a:buFont typeface="Arial" panose="020B0604020202020204" pitchFamily="34" charset="0"/>
              <a:buChar char="•"/>
            </a:pPr>
            <a:r>
              <a:rPr lang="en-US" altLang="en-US" sz="1500">
                <a:solidFill>
                  <a:schemeClr val="bg1"/>
                </a:solidFill>
              </a:rPr>
              <a:t>You can provide your own Activity IDs, but it is recommended that you use one of the Activity ID Formula(s) provided by EPA.</a:t>
            </a:r>
          </a:p>
          <a:p>
            <a:pPr marL="1085850" lvl="1" indent="-342900" eaLnBrk="1" hangingPunct="1">
              <a:buFont typeface="+mj-lt"/>
              <a:buAutoNum type="arabicPeriod" startAt="2"/>
            </a:pPr>
            <a:r>
              <a:rPr lang="en-US" altLang="en-US" sz="1500">
                <a:solidFill>
                  <a:schemeClr val="bg1"/>
                </a:solidFill>
              </a:rPr>
              <a:t>By default, the templates include a recommended formula for identifying a unique sample activity/event.</a:t>
            </a:r>
          </a:p>
          <a:p>
            <a:pPr marL="1428750" lvl="2" eaLnBrk="1" hangingPunct="1">
              <a:buFont typeface="Arial" panose="020B0604020202020204" pitchFamily="34" charset="0"/>
              <a:buChar char="•"/>
            </a:pPr>
            <a:r>
              <a:rPr lang="en-US" altLang="en-US" sz="1500">
                <a:solidFill>
                  <a:schemeClr val="bg1"/>
                </a:solidFill>
              </a:rPr>
              <a:t>See the next slide for an interpretation of this formula in this example.</a:t>
            </a:r>
          </a:p>
          <a:p>
            <a:pPr marL="1028700" lvl="1" eaLnBrk="1" hangingPunct="1">
              <a:buFont typeface="Arial" panose="020B0604020202020204" pitchFamily="34" charset="0"/>
              <a:buChar char="•"/>
            </a:pPr>
            <a:r>
              <a:rPr lang="en-US" altLang="en-US" sz="1500">
                <a:solidFill>
                  <a:schemeClr val="bg1"/>
                </a:solidFill>
              </a:rPr>
              <a:t>There are other formulas available in the Activity ID Formula(s) sheet within this template.</a:t>
            </a:r>
          </a:p>
        </p:txBody>
      </p:sp>
      <p:sp>
        <p:nvSpPr>
          <p:cNvPr id="7" name="Arrow: Left 6">
            <a:extLst>
              <a:ext uri="{FF2B5EF4-FFF2-40B4-BE49-F238E27FC236}">
                <a16:creationId xmlns:a16="http://schemas.microsoft.com/office/drawing/2014/main" id="{A80FAACD-89C5-4F8C-A7B5-53657E7A2EEF}"/>
              </a:ext>
            </a:extLst>
          </p:cNvPr>
          <p:cNvSpPr/>
          <p:nvPr/>
        </p:nvSpPr>
        <p:spPr>
          <a:xfrm rot="2506236">
            <a:off x="2819800" y="1533533"/>
            <a:ext cx="521988"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13"/>
              <a:t>1</a:t>
            </a:r>
          </a:p>
        </p:txBody>
      </p:sp>
      <p:sp>
        <p:nvSpPr>
          <p:cNvPr id="8" name="Arrow: Left 7">
            <a:extLst>
              <a:ext uri="{FF2B5EF4-FFF2-40B4-BE49-F238E27FC236}">
                <a16:creationId xmlns:a16="http://schemas.microsoft.com/office/drawing/2014/main" id="{5DCE3E0F-C5D5-4AFC-8F29-56CB93176564}"/>
              </a:ext>
            </a:extLst>
          </p:cNvPr>
          <p:cNvSpPr/>
          <p:nvPr/>
        </p:nvSpPr>
        <p:spPr>
          <a:xfrm rot="16200000">
            <a:off x="3608458" y="4218496"/>
            <a:ext cx="618097"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fontAlgn="auto" hangingPunct="1">
              <a:spcBef>
                <a:spcPts val="0"/>
              </a:spcBef>
              <a:spcAft>
                <a:spcPts val="0"/>
              </a:spcAft>
              <a:defRPr/>
            </a:pPr>
            <a:r>
              <a:rPr lang="en-US" sz="1013"/>
              <a:t>3</a:t>
            </a:r>
          </a:p>
        </p:txBody>
      </p:sp>
      <p:sp>
        <p:nvSpPr>
          <p:cNvPr id="4" name="Rectangle 3">
            <a:extLst>
              <a:ext uri="{FF2B5EF4-FFF2-40B4-BE49-F238E27FC236}">
                <a16:creationId xmlns:a16="http://schemas.microsoft.com/office/drawing/2014/main" id="{ED1D3D5C-A8C5-4628-998C-8553B937844A}"/>
              </a:ext>
            </a:extLst>
          </p:cNvPr>
          <p:cNvSpPr/>
          <p:nvPr/>
        </p:nvSpPr>
        <p:spPr>
          <a:xfrm>
            <a:off x="1180289" y="881974"/>
            <a:ext cx="6121941" cy="1880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8F994F5B-A028-48C0-A694-7E94B48BB2A0}"/>
              </a:ext>
            </a:extLst>
          </p:cNvPr>
          <p:cNvSpPr>
            <a:spLocks noChangeArrowheads="1"/>
          </p:cNvSpPr>
          <p:nvPr/>
        </p:nvSpPr>
        <p:spPr bwMode="auto">
          <a:xfrm>
            <a:off x="94079" y="2267622"/>
            <a:ext cx="2560221" cy="19409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i="1">
                <a:solidFill>
                  <a:schemeClr val="bg1"/>
                </a:solidFill>
              </a:rPr>
              <a:t>“</a:t>
            </a:r>
            <a:r>
              <a:rPr lang="en-US" i="1">
                <a:solidFill>
                  <a:schemeClr val="bg1"/>
                </a:solidFill>
              </a:rPr>
              <a:t>An Activity ID must be completely unique across an Organization, so Activity IDs cannot be reused for multiple activities.”</a:t>
            </a:r>
          </a:p>
          <a:p>
            <a:r>
              <a:rPr lang="en-US" i="1">
                <a:solidFill>
                  <a:schemeClr val="bg1"/>
                </a:solidFill>
              </a:rPr>
              <a:t> -</a:t>
            </a:r>
            <a:r>
              <a:rPr lang="en-US">
                <a:solidFill>
                  <a:schemeClr val="bg1"/>
                </a:solidFill>
              </a:rPr>
              <a:t>EPA Instructions WQX Web Monitoring Data Entry Template</a:t>
            </a:r>
            <a:endParaRPr lang="en-US" altLang="en-US" sz="1500">
              <a:solidFill>
                <a:schemeClr val="bg1"/>
              </a:solidFill>
            </a:endParaRPr>
          </a:p>
        </p:txBody>
      </p:sp>
    </p:spTree>
    <p:extLst>
      <p:ext uri="{BB962C8B-B14F-4D97-AF65-F5344CB8AC3E}">
        <p14:creationId xmlns:p14="http://schemas.microsoft.com/office/powerpoint/2010/main" val="172724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5AC97-627A-425E-855E-8BBD8AFDD01A}"/>
              </a:ext>
            </a:extLst>
          </p:cNvPr>
          <p:cNvPicPr>
            <a:picLocks noChangeAspect="1"/>
          </p:cNvPicPr>
          <p:nvPr/>
        </p:nvPicPr>
        <p:blipFill>
          <a:blip r:embed="rId2"/>
          <a:stretch>
            <a:fillRect/>
          </a:stretch>
        </p:blipFill>
        <p:spPr>
          <a:xfrm>
            <a:off x="0" y="86555"/>
            <a:ext cx="9144000" cy="4970390"/>
          </a:xfrm>
          <a:prstGeom prst="rect">
            <a:avLst/>
          </a:prstGeom>
        </p:spPr>
      </p:pic>
      <p:sp>
        <p:nvSpPr>
          <p:cNvPr id="10" name="Arrow: Left 9">
            <a:extLst>
              <a:ext uri="{FF2B5EF4-FFF2-40B4-BE49-F238E27FC236}">
                <a16:creationId xmlns:a16="http://schemas.microsoft.com/office/drawing/2014/main" id="{564FF851-ECFC-4AE1-9373-DC2F77160CCC}"/>
              </a:ext>
            </a:extLst>
          </p:cNvPr>
          <p:cNvSpPr/>
          <p:nvPr/>
        </p:nvSpPr>
        <p:spPr>
          <a:xfrm rot="5400000">
            <a:off x="3404403" y="1344640"/>
            <a:ext cx="975328"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endParaRPr lang="en-US" sz="1013"/>
          </a:p>
        </p:txBody>
      </p:sp>
      <p:sp>
        <p:nvSpPr>
          <p:cNvPr id="7" name="Arrow: Left 6">
            <a:extLst>
              <a:ext uri="{FF2B5EF4-FFF2-40B4-BE49-F238E27FC236}">
                <a16:creationId xmlns:a16="http://schemas.microsoft.com/office/drawing/2014/main" id="{A80FAACD-89C5-4F8C-A7B5-53657E7A2EEF}"/>
              </a:ext>
            </a:extLst>
          </p:cNvPr>
          <p:cNvSpPr/>
          <p:nvPr/>
        </p:nvSpPr>
        <p:spPr>
          <a:xfrm rot="789831">
            <a:off x="2871568" y="1645795"/>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 name="Rectangle 3">
            <a:extLst>
              <a:ext uri="{FF2B5EF4-FFF2-40B4-BE49-F238E27FC236}">
                <a16:creationId xmlns:a16="http://schemas.microsoft.com/office/drawing/2014/main" id="{ED1D3D5C-A8C5-4628-998C-8553B937844A}"/>
              </a:ext>
            </a:extLst>
          </p:cNvPr>
          <p:cNvSpPr/>
          <p:nvPr/>
        </p:nvSpPr>
        <p:spPr>
          <a:xfrm>
            <a:off x="1180289" y="881974"/>
            <a:ext cx="6121941" cy="1880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47D55B-4E80-4DF3-97D5-6D247A089375}"/>
              </a:ext>
            </a:extLst>
          </p:cNvPr>
          <p:cNvSpPr>
            <a:spLocks noChangeArrowheads="1"/>
          </p:cNvSpPr>
          <p:nvPr/>
        </p:nvSpPr>
        <p:spPr bwMode="auto">
          <a:xfrm>
            <a:off x="3249243" y="1733976"/>
            <a:ext cx="5666157"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n-US" altLang="en-US" sz="1500">
                <a:solidFill>
                  <a:schemeClr val="bg1"/>
                </a:solidFill>
              </a:rPr>
              <a:t>The formula concatenates (pastes together) the following information…</a:t>
            </a:r>
          </a:p>
          <a:p>
            <a:pPr marL="1085850" lvl="1" indent="-342900" eaLnBrk="1" hangingPunct="1">
              <a:buFont typeface="Arial" panose="020B0604020202020204" pitchFamily="34" charset="0"/>
              <a:buChar char="•"/>
            </a:pPr>
            <a:r>
              <a:rPr lang="en-US" altLang="en-US" sz="1500">
                <a:solidFill>
                  <a:schemeClr val="bg1"/>
                </a:solidFill>
              </a:rPr>
              <a:t>Monitoring Location ID</a:t>
            </a:r>
          </a:p>
          <a:p>
            <a:pPr marL="1085850" lvl="1" indent="-342900" eaLnBrk="1" hangingPunct="1">
              <a:buFont typeface="Arial" panose="020B0604020202020204" pitchFamily="34" charset="0"/>
              <a:buChar char="•"/>
            </a:pPr>
            <a:r>
              <a:rPr lang="en-US" altLang="en-US" sz="1500">
                <a:solidFill>
                  <a:schemeClr val="bg1"/>
                </a:solidFill>
              </a:rPr>
              <a:t>Activity Start Date as YYYYMMDD</a:t>
            </a:r>
          </a:p>
          <a:p>
            <a:pPr marL="1085850" lvl="1" indent="-342900" eaLnBrk="1" hangingPunct="1">
              <a:buFont typeface="Arial" panose="020B0604020202020204" pitchFamily="34" charset="0"/>
              <a:buChar char="•"/>
            </a:pPr>
            <a:r>
              <a:rPr lang="en-US" altLang="en-US" sz="1500">
                <a:solidFill>
                  <a:schemeClr val="bg1"/>
                </a:solidFill>
              </a:rPr>
              <a:t>Activity Start Time as HHMM</a:t>
            </a:r>
          </a:p>
          <a:p>
            <a:pPr marL="1085850" lvl="1" indent="-342900" eaLnBrk="1" hangingPunct="1">
              <a:buFont typeface="Arial" panose="020B0604020202020204" pitchFamily="34" charset="0"/>
              <a:buChar char="•"/>
            </a:pPr>
            <a:r>
              <a:rPr lang="en-US" altLang="en-US" sz="1500">
                <a:solidFill>
                  <a:schemeClr val="bg1"/>
                </a:solidFill>
              </a:rPr>
              <a:t>Activity Type (Modified)</a:t>
            </a:r>
          </a:p>
          <a:p>
            <a:pPr marL="1085850" lvl="1" indent="-342900" eaLnBrk="1" hangingPunct="1">
              <a:buFont typeface="Arial" panose="020B0604020202020204" pitchFamily="34" charset="0"/>
              <a:buChar char="•"/>
            </a:pPr>
            <a:r>
              <a:rPr lang="en-US" altLang="en-US" sz="1500">
                <a:solidFill>
                  <a:schemeClr val="bg1"/>
                </a:solidFill>
              </a:rPr>
              <a:t>Sample Collection Equipment Name (Modified)</a:t>
            </a:r>
          </a:p>
          <a:p>
            <a:pPr marL="1085850" lvl="1" indent="-342900" eaLnBrk="1" hangingPunct="1">
              <a:buFont typeface="Arial" panose="020B0604020202020204" pitchFamily="34" charset="0"/>
              <a:buChar char="•"/>
            </a:pPr>
            <a:r>
              <a:rPr lang="en-US" altLang="en-US" sz="1500">
                <a:solidFill>
                  <a:schemeClr val="bg1"/>
                </a:solidFill>
              </a:rPr>
              <a:t>Activity Depth/Height Measure</a:t>
            </a:r>
          </a:p>
          <a:p>
            <a:pPr marL="342900" indent="-342900" eaLnBrk="1" hangingPunct="1">
              <a:buFont typeface="Arial" panose="020B0604020202020204" pitchFamily="34" charset="0"/>
              <a:buChar char="•"/>
            </a:pPr>
            <a:r>
              <a:rPr lang="en-US" altLang="en-US" sz="1500">
                <a:solidFill>
                  <a:schemeClr val="bg1"/>
                </a:solidFill>
              </a:rPr>
              <a:t>Each element above is separated by a colon (:).</a:t>
            </a:r>
          </a:p>
        </p:txBody>
      </p:sp>
    </p:spTree>
    <p:extLst>
      <p:ext uri="{BB962C8B-B14F-4D97-AF65-F5344CB8AC3E}">
        <p14:creationId xmlns:p14="http://schemas.microsoft.com/office/powerpoint/2010/main" val="1678862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5AC97-627A-425E-855E-8BBD8AFDD01A}"/>
              </a:ext>
            </a:extLst>
          </p:cNvPr>
          <p:cNvPicPr>
            <a:picLocks noChangeAspect="1"/>
          </p:cNvPicPr>
          <p:nvPr/>
        </p:nvPicPr>
        <p:blipFill>
          <a:blip r:embed="rId2"/>
          <a:stretch>
            <a:fillRect/>
          </a:stretch>
        </p:blipFill>
        <p:spPr>
          <a:xfrm>
            <a:off x="0" y="86555"/>
            <a:ext cx="9144000" cy="4970390"/>
          </a:xfrm>
          <a:prstGeom prst="rect">
            <a:avLst/>
          </a:prstGeom>
        </p:spPr>
      </p:pic>
      <p:sp>
        <p:nvSpPr>
          <p:cNvPr id="10" name="Arrow: Left 9">
            <a:extLst>
              <a:ext uri="{FF2B5EF4-FFF2-40B4-BE49-F238E27FC236}">
                <a16:creationId xmlns:a16="http://schemas.microsoft.com/office/drawing/2014/main" id="{564FF851-ECFC-4AE1-9373-DC2F77160CCC}"/>
              </a:ext>
            </a:extLst>
          </p:cNvPr>
          <p:cNvSpPr/>
          <p:nvPr/>
        </p:nvSpPr>
        <p:spPr>
          <a:xfrm rot="5400000">
            <a:off x="3404403" y="1344640"/>
            <a:ext cx="975328"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endParaRPr lang="en-US" sz="1013"/>
          </a:p>
        </p:txBody>
      </p:sp>
      <p:sp>
        <p:nvSpPr>
          <p:cNvPr id="7" name="Arrow: Left 6">
            <a:extLst>
              <a:ext uri="{FF2B5EF4-FFF2-40B4-BE49-F238E27FC236}">
                <a16:creationId xmlns:a16="http://schemas.microsoft.com/office/drawing/2014/main" id="{A80FAACD-89C5-4F8C-A7B5-53657E7A2EEF}"/>
              </a:ext>
            </a:extLst>
          </p:cNvPr>
          <p:cNvSpPr/>
          <p:nvPr/>
        </p:nvSpPr>
        <p:spPr>
          <a:xfrm rot="789831">
            <a:off x="2871568" y="1645795"/>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4" name="Rectangle 3">
            <a:extLst>
              <a:ext uri="{FF2B5EF4-FFF2-40B4-BE49-F238E27FC236}">
                <a16:creationId xmlns:a16="http://schemas.microsoft.com/office/drawing/2014/main" id="{ED1D3D5C-A8C5-4628-998C-8553B937844A}"/>
              </a:ext>
            </a:extLst>
          </p:cNvPr>
          <p:cNvSpPr/>
          <p:nvPr/>
        </p:nvSpPr>
        <p:spPr>
          <a:xfrm>
            <a:off x="1180289" y="881974"/>
            <a:ext cx="6121941" cy="1880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47D55B-4E80-4DF3-97D5-6D247A089375}"/>
              </a:ext>
            </a:extLst>
          </p:cNvPr>
          <p:cNvSpPr>
            <a:spLocks noChangeArrowheads="1"/>
          </p:cNvSpPr>
          <p:nvPr/>
        </p:nvSpPr>
        <p:spPr bwMode="auto">
          <a:xfrm>
            <a:off x="3249243" y="1733976"/>
            <a:ext cx="5666157"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n-US" altLang="en-US" sz="1500">
                <a:solidFill>
                  <a:schemeClr val="bg1"/>
                </a:solidFill>
              </a:rPr>
              <a:t>The formula concatenates (pastes together) the following information…</a:t>
            </a:r>
          </a:p>
          <a:p>
            <a:pPr marL="1085850" lvl="1" indent="-342900" eaLnBrk="1" hangingPunct="1">
              <a:buFont typeface="Arial" panose="020B0604020202020204" pitchFamily="34" charset="0"/>
              <a:buChar char="•"/>
            </a:pPr>
            <a:r>
              <a:rPr lang="en-US" altLang="en-US" sz="1500">
                <a:solidFill>
                  <a:schemeClr val="bg1"/>
                </a:solidFill>
              </a:rPr>
              <a:t>Monitoring Location ID</a:t>
            </a:r>
          </a:p>
          <a:p>
            <a:pPr marL="1085850" lvl="1" indent="-342900" eaLnBrk="1" hangingPunct="1">
              <a:buFont typeface="Arial" panose="020B0604020202020204" pitchFamily="34" charset="0"/>
              <a:buChar char="•"/>
            </a:pPr>
            <a:r>
              <a:rPr lang="en-US" altLang="en-US" sz="1500">
                <a:solidFill>
                  <a:schemeClr val="bg1"/>
                </a:solidFill>
              </a:rPr>
              <a:t>Activity Start Date as YYYYMMDD</a:t>
            </a:r>
          </a:p>
          <a:p>
            <a:pPr marL="1085850" lvl="1" indent="-342900" eaLnBrk="1" hangingPunct="1">
              <a:buFont typeface="Arial" panose="020B0604020202020204" pitchFamily="34" charset="0"/>
              <a:buChar char="•"/>
            </a:pPr>
            <a:r>
              <a:rPr lang="en-US" altLang="en-US" sz="1500">
                <a:solidFill>
                  <a:schemeClr val="bg1"/>
                </a:solidFill>
              </a:rPr>
              <a:t>Activity Start Time as HHMM</a:t>
            </a:r>
          </a:p>
          <a:p>
            <a:pPr marL="1085850" lvl="1" indent="-342900" eaLnBrk="1" hangingPunct="1">
              <a:buFont typeface="Arial" panose="020B0604020202020204" pitchFamily="34" charset="0"/>
              <a:buChar char="•"/>
            </a:pPr>
            <a:r>
              <a:rPr lang="en-US" altLang="en-US" sz="1500">
                <a:solidFill>
                  <a:schemeClr val="bg1"/>
                </a:solidFill>
              </a:rPr>
              <a:t>Activity Type (Modified)</a:t>
            </a:r>
          </a:p>
          <a:p>
            <a:pPr marL="1085850" lvl="1" indent="-342900" eaLnBrk="1" hangingPunct="1">
              <a:buFont typeface="Arial" panose="020B0604020202020204" pitchFamily="34" charset="0"/>
              <a:buChar char="•"/>
            </a:pPr>
            <a:r>
              <a:rPr lang="en-US" altLang="en-US" sz="1500">
                <a:solidFill>
                  <a:schemeClr val="bg1"/>
                </a:solidFill>
              </a:rPr>
              <a:t>Sample Collection Equipment Name (Modified)</a:t>
            </a:r>
          </a:p>
          <a:p>
            <a:pPr marL="1085850" lvl="1" indent="-342900" eaLnBrk="1" hangingPunct="1">
              <a:buFont typeface="Arial" panose="020B0604020202020204" pitchFamily="34" charset="0"/>
              <a:buChar char="•"/>
            </a:pPr>
            <a:r>
              <a:rPr lang="en-US" altLang="en-US" sz="1500">
                <a:solidFill>
                  <a:schemeClr val="bg1"/>
                </a:solidFill>
              </a:rPr>
              <a:t>Activity Depth/Height Measure</a:t>
            </a:r>
          </a:p>
          <a:p>
            <a:pPr marL="342900" indent="-342900" eaLnBrk="1" hangingPunct="1">
              <a:buFont typeface="Arial" panose="020B0604020202020204" pitchFamily="34" charset="0"/>
              <a:buChar char="•"/>
            </a:pPr>
            <a:r>
              <a:rPr lang="en-US" altLang="en-US" sz="1500">
                <a:solidFill>
                  <a:schemeClr val="bg1"/>
                </a:solidFill>
              </a:rPr>
              <a:t>Each element above is separated by a colon (:).</a:t>
            </a:r>
          </a:p>
        </p:txBody>
      </p:sp>
    </p:spTree>
    <p:extLst>
      <p:ext uri="{BB962C8B-B14F-4D97-AF65-F5344CB8AC3E}">
        <p14:creationId xmlns:p14="http://schemas.microsoft.com/office/powerpoint/2010/main" val="4136347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24FDD7-FF32-40C4-A3D3-23DE572FA7FA}"/>
              </a:ext>
            </a:extLst>
          </p:cNvPr>
          <p:cNvPicPr>
            <a:picLocks noChangeAspect="1"/>
          </p:cNvPicPr>
          <p:nvPr/>
        </p:nvPicPr>
        <p:blipFill>
          <a:blip r:embed="rId2"/>
          <a:stretch>
            <a:fillRect/>
          </a:stretch>
        </p:blipFill>
        <p:spPr>
          <a:xfrm>
            <a:off x="0" y="86555"/>
            <a:ext cx="9144000" cy="4970390"/>
          </a:xfrm>
          <a:prstGeom prst="rect">
            <a:avLst/>
          </a:prstGeom>
        </p:spPr>
      </p:pic>
      <p:sp>
        <p:nvSpPr>
          <p:cNvPr id="5" name="Arrow: Left 4">
            <a:extLst>
              <a:ext uri="{FF2B5EF4-FFF2-40B4-BE49-F238E27FC236}">
                <a16:creationId xmlns:a16="http://schemas.microsoft.com/office/drawing/2014/main" id="{CB6760C0-C103-4FE1-BD21-AE1A3C54054B}"/>
              </a:ext>
            </a:extLst>
          </p:cNvPr>
          <p:cNvSpPr/>
          <p:nvPr/>
        </p:nvSpPr>
        <p:spPr>
          <a:xfrm>
            <a:off x="5015914" y="1525145"/>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CAA1C8D1-0DCB-4E5F-B018-6A875C69CC03}"/>
              </a:ext>
            </a:extLst>
          </p:cNvPr>
          <p:cNvSpPr>
            <a:spLocks noChangeArrowheads="1"/>
          </p:cNvSpPr>
          <p:nvPr/>
        </p:nvSpPr>
        <p:spPr bwMode="auto">
          <a:xfrm>
            <a:off x="5338396" y="1593735"/>
            <a:ext cx="3113457" cy="214526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8E56784D-0147-4D63-AE39-D144D213C79B}"/>
              </a:ext>
            </a:extLst>
          </p:cNvPr>
          <p:cNvSpPr>
            <a:spLocks noChangeArrowheads="1"/>
          </p:cNvSpPr>
          <p:nvPr/>
        </p:nvSpPr>
        <p:spPr bwMode="auto">
          <a:xfrm>
            <a:off x="153869" y="1738212"/>
            <a:ext cx="3113457" cy="238363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Description</a:t>
            </a:r>
          </a:p>
          <a:p>
            <a:r>
              <a:rPr lang="en-US" altLang="en-US" sz="1500" i="1" dirty="0">
                <a:solidFill>
                  <a:schemeClr val="bg1"/>
                </a:solidFill>
              </a:rPr>
              <a:t>“</a:t>
            </a:r>
            <a:r>
              <a:rPr lang="en-US" i="1" dirty="0">
                <a:solidFill>
                  <a:schemeClr val="bg1"/>
                </a:solidFill>
              </a:rPr>
              <a:t>Sample-Routine (for samples taken and sent to a lab) or Field </a:t>
            </a:r>
            <a:r>
              <a:rPr lang="en-US" i="1" dirty="0" err="1">
                <a:solidFill>
                  <a:schemeClr val="bg1"/>
                </a:solidFill>
              </a:rPr>
              <a:t>Msr</a:t>
            </a:r>
            <a:r>
              <a:rPr lang="en-US" i="1" dirty="0">
                <a:solidFill>
                  <a:schemeClr val="bg1"/>
                </a:solidFill>
              </a:rPr>
              <a:t>/</a:t>
            </a:r>
            <a:r>
              <a:rPr lang="en-US" i="1" dirty="0" err="1">
                <a:solidFill>
                  <a:schemeClr val="bg1"/>
                </a:solidFill>
              </a:rPr>
              <a:t>Obs</a:t>
            </a:r>
            <a:r>
              <a:rPr lang="en-US" i="1" dirty="0">
                <a:solidFill>
                  <a:schemeClr val="bg1"/>
                </a:solidFill>
              </a:rPr>
              <a:t> (for measurements taken at a site such as with a probe or other on site instrument) There are others for sample blanks, etc. Please use the drop-down menu to select the correct type.”</a:t>
            </a:r>
          </a:p>
          <a:p>
            <a:r>
              <a:rPr lang="en-US" i="1" dirty="0">
                <a:solidFill>
                  <a:schemeClr val="bg1"/>
                </a:solidFill>
              </a:rPr>
              <a:t> -</a:t>
            </a:r>
            <a:r>
              <a:rPr lang="en-US" dirty="0">
                <a:solidFill>
                  <a:schemeClr val="bg1"/>
                </a:solidFill>
              </a:rPr>
              <a:t>EPA Instructions WQX Web Monitoring Data Entry Template</a:t>
            </a:r>
            <a:endParaRPr lang="en-US" altLang="en-US" sz="1500" dirty="0">
              <a:solidFill>
                <a:schemeClr val="bg1"/>
              </a:solidFill>
            </a:endParaRPr>
          </a:p>
        </p:txBody>
      </p:sp>
      <p:sp>
        <p:nvSpPr>
          <p:cNvPr id="8" name="Rectangle 7">
            <a:extLst>
              <a:ext uri="{FF2B5EF4-FFF2-40B4-BE49-F238E27FC236}">
                <a16:creationId xmlns:a16="http://schemas.microsoft.com/office/drawing/2014/main" id="{1901B966-009C-44F5-BD0F-810962121F47}"/>
              </a:ext>
            </a:extLst>
          </p:cNvPr>
          <p:cNvSpPr/>
          <p:nvPr/>
        </p:nvSpPr>
        <p:spPr>
          <a:xfrm>
            <a:off x="3892550" y="1676400"/>
            <a:ext cx="1123364" cy="615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212A-9475-46A9-ABD5-D3C913B8347C}"/>
              </a:ext>
            </a:extLst>
          </p:cNvPr>
          <p:cNvSpPr>
            <a:spLocks noGrp="1"/>
          </p:cNvSpPr>
          <p:nvPr>
            <p:ph type="title"/>
          </p:nvPr>
        </p:nvSpPr>
        <p:spPr/>
        <p:txBody>
          <a:bodyPr/>
          <a:lstStyle/>
          <a:p>
            <a:r>
              <a:rPr lang="en-US" dirty="0"/>
              <a:t>ORSANCO WQX / WQX Web Training</a:t>
            </a:r>
          </a:p>
        </p:txBody>
      </p:sp>
      <p:sp>
        <p:nvSpPr>
          <p:cNvPr id="3" name="Content Placeholder 2">
            <a:extLst>
              <a:ext uri="{FF2B5EF4-FFF2-40B4-BE49-F238E27FC236}">
                <a16:creationId xmlns:a16="http://schemas.microsoft.com/office/drawing/2014/main" id="{EDA358CF-11E9-4B64-AAB8-A2B1644BC93C}"/>
              </a:ext>
            </a:extLst>
          </p:cNvPr>
          <p:cNvSpPr>
            <a:spLocks noGrp="1"/>
          </p:cNvSpPr>
          <p:nvPr>
            <p:ph idx="1"/>
          </p:nvPr>
        </p:nvSpPr>
        <p:spPr/>
        <p:txBody>
          <a:bodyPr/>
          <a:lstStyle/>
          <a:p>
            <a:pPr marL="342900" indent="-342900">
              <a:buFont typeface="Arial" panose="020B0604020202020204" pitchFamily="34" charset="0"/>
              <a:buChar char="•"/>
            </a:pPr>
            <a:r>
              <a:rPr lang="en-US" sz="2000" b="1" dirty="0"/>
              <a:t>Day 1:</a:t>
            </a:r>
            <a:r>
              <a:rPr lang="en-US" sz="2000" dirty="0"/>
              <a:t> </a:t>
            </a:r>
            <a:r>
              <a:rPr lang="en-US" sz="2000" u="sng" dirty="0">
                <a:hlinkClick r:id="rId2"/>
              </a:rPr>
              <a:t>https://youtu.be/fUddGNuhpEU</a:t>
            </a:r>
            <a:endParaRPr lang="en-US" sz="2000" u="sng" dirty="0"/>
          </a:p>
          <a:p>
            <a:pPr marL="685800" lvl="2" indent="-342900"/>
            <a:r>
              <a:rPr lang="en-US" sz="2000" dirty="0"/>
              <a:t>WQX Web High level Overview.</a:t>
            </a:r>
          </a:p>
          <a:p>
            <a:pPr marL="685800" lvl="2" indent="-342900"/>
            <a:r>
              <a:rPr lang="en-US" sz="2000" dirty="0"/>
              <a:t>WQX Template Overview</a:t>
            </a:r>
          </a:p>
          <a:p>
            <a:pPr marL="685800" lvl="2" indent="-342900"/>
            <a:r>
              <a:rPr lang="en-US" sz="2000" dirty="0"/>
              <a:t>Entering Data into WQX Web (basic Projects and Monitoring locations)</a:t>
            </a:r>
            <a:endParaRPr lang="en-US" sz="2000" u="sng" dirty="0"/>
          </a:p>
          <a:p>
            <a:pPr marL="342900" indent="-342900">
              <a:buFont typeface="Arial" panose="020B0604020202020204" pitchFamily="34" charset="0"/>
              <a:buChar char="•"/>
            </a:pPr>
            <a:r>
              <a:rPr lang="en-US" sz="2000" b="1" dirty="0"/>
              <a:t>Day 2: </a:t>
            </a:r>
            <a:r>
              <a:rPr lang="en-US" sz="2000" u="sng" dirty="0">
                <a:hlinkClick r:id="rId3"/>
              </a:rPr>
              <a:t>https://youtu.be/YZ7iovCeBbo</a:t>
            </a:r>
            <a:endParaRPr lang="en-US" sz="2000" u="sng" dirty="0"/>
          </a:p>
          <a:p>
            <a:pPr marL="685800" lvl="2" indent="-342900"/>
            <a:r>
              <a:rPr lang="en-US" sz="2000" dirty="0"/>
              <a:t>Entering Data into WQX Web Continued (detailed overview of import configurations and how to submit results)</a:t>
            </a:r>
          </a:p>
          <a:p>
            <a:pPr marL="685800" lvl="2" indent="-342900"/>
            <a:r>
              <a:rPr lang="en-US" sz="2000" dirty="0"/>
              <a:t>Water Quality Portal Overview</a:t>
            </a:r>
          </a:p>
        </p:txBody>
      </p:sp>
    </p:spTree>
    <p:extLst>
      <p:ext uri="{BB962C8B-B14F-4D97-AF65-F5344CB8AC3E}">
        <p14:creationId xmlns:p14="http://schemas.microsoft.com/office/powerpoint/2010/main" val="2279018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13602-C648-475E-BCA0-81BE7B24C5A7}"/>
              </a:ext>
            </a:extLst>
          </p:cNvPr>
          <p:cNvPicPr>
            <a:picLocks noChangeAspect="1"/>
          </p:cNvPicPr>
          <p:nvPr/>
        </p:nvPicPr>
        <p:blipFill>
          <a:blip r:embed="rId2"/>
          <a:stretch>
            <a:fillRect/>
          </a:stretch>
        </p:blipFill>
        <p:spPr>
          <a:xfrm>
            <a:off x="0" y="86555"/>
            <a:ext cx="9144000" cy="4970390"/>
          </a:xfrm>
          <a:prstGeom prst="rect">
            <a:avLst/>
          </a:prstGeom>
        </p:spPr>
      </p:pic>
      <p:sp>
        <p:nvSpPr>
          <p:cNvPr id="5" name="Arrow: Left 4">
            <a:extLst>
              <a:ext uri="{FF2B5EF4-FFF2-40B4-BE49-F238E27FC236}">
                <a16:creationId xmlns:a16="http://schemas.microsoft.com/office/drawing/2014/main" id="{A3F2A852-03BE-4898-AC6E-406972BDCDC7}"/>
              </a:ext>
            </a:extLst>
          </p:cNvPr>
          <p:cNvSpPr/>
          <p:nvPr/>
        </p:nvSpPr>
        <p:spPr>
          <a:xfrm>
            <a:off x="5740400" y="1525144"/>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13DB8646-610B-4C93-9733-9AE9D222BB76}"/>
              </a:ext>
            </a:extLst>
          </p:cNvPr>
          <p:cNvSpPr>
            <a:spLocks noChangeArrowheads="1"/>
          </p:cNvSpPr>
          <p:nvPr/>
        </p:nvSpPr>
        <p:spPr bwMode="auto">
          <a:xfrm>
            <a:off x="6318250" y="1525144"/>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a:solidFill>
                  <a:schemeClr val="bg1"/>
                </a:solidFill>
              </a:rPr>
              <a:t>You can use the </a:t>
            </a:r>
            <a:r>
              <a:rPr lang="en-US" altLang="en-US" sz="1500" dirty="0">
                <a:solidFill>
                  <a:schemeClr val="bg1"/>
                </a:solidFill>
              </a:rPr>
              <a:t>drop-down</a:t>
            </a:r>
            <a:r>
              <a:rPr lang="en-US" altLang="en-US" sz="1500">
                <a:solidFill>
                  <a:schemeClr val="bg1"/>
                </a:solidFill>
              </a:rPr>
              <a:t> menu to review and select a valid input.</a:t>
            </a:r>
          </a:p>
        </p:txBody>
      </p:sp>
      <p:sp>
        <p:nvSpPr>
          <p:cNvPr id="7" name="TextBox 5">
            <a:extLst>
              <a:ext uri="{FF2B5EF4-FFF2-40B4-BE49-F238E27FC236}">
                <a16:creationId xmlns:a16="http://schemas.microsoft.com/office/drawing/2014/main" id="{A05264A4-6137-4815-ABAA-5F9F90B0BFE5}"/>
              </a:ext>
            </a:extLst>
          </p:cNvPr>
          <p:cNvSpPr>
            <a:spLocks noChangeArrowheads="1"/>
          </p:cNvSpPr>
          <p:nvPr/>
        </p:nvSpPr>
        <p:spPr bwMode="auto">
          <a:xfrm>
            <a:off x="153869" y="1738212"/>
            <a:ext cx="3113457"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i="1">
                <a:solidFill>
                  <a:schemeClr val="bg1"/>
                </a:solidFill>
              </a:rPr>
              <a:t>What type of media was sampled?</a:t>
            </a:r>
          </a:p>
          <a:p>
            <a:pPr marL="285750" indent="-285750">
              <a:buFont typeface="Arial" panose="020B0604020202020204" pitchFamily="34" charset="0"/>
              <a:buChar char="•"/>
            </a:pPr>
            <a:r>
              <a:rPr lang="en-US" altLang="en-US" sz="1500" i="1">
                <a:solidFill>
                  <a:schemeClr val="bg1"/>
                </a:solidFill>
              </a:rPr>
              <a:t>Water? (Most likely)</a:t>
            </a:r>
          </a:p>
          <a:p>
            <a:pPr marL="285750" indent="-285750">
              <a:buFont typeface="Arial" panose="020B0604020202020204" pitchFamily="34" charset="0"/>
              <a:buChar char="•"/>
            </a:pPr>
            <a:r>
              <a:rPr lang="en-US" altLang="en-US" sz="1500" i="1">
                <a:solidFill>
                  <a:schemeClr val="bg1"/>
                </a:solidFill>
              </a:rPr>
              <a:t>Sediment?</a:t>
            </a:r>
          </a:p>
          <a:p>
            <a:pPr marL="285750" indent="-285750">
              <a:buFont typeface="Arial" panose="020B0604020202020204" pitchFamily="34" charset="0"/>
              <a:buChar char="•"/>
            </a:pPr>
            <a:r>
              <a:rPr lang="en-US" altLang="en-US" sz="1500">
                <a:solidFill>
                  <a:schemeClr val="bg1"/>
                </a:solidFill>
              </a:rPr>
              <a:t>Etc.</a:t>
            </a:r>
          </a:p>
        </p:txBody>
      </p:sp>
      <p:sp>
        <p:nvSpPr>
          <p:cNvPr id="8" name="Rectangle 7">
            <a:extLst>
              <a:ext uri="{FF2B5EF4-FFF2-40B4-BE49-F238E27FC236}">
                <a16:creationId xmlns:a16="http://schemas.microsoft.com/office/drawing/2014/main" id="{C33B77A8-827F-423F-A543-2F0676629389}"/>
              </a:ext>
            </a:extLst>
          </p:cNvPr>
          <p:cNvSpPr/>
          <p:nvPr/>
        </p:nvSpPr>
        <p:spPr>
          <a:xfrm>
            <a:off x="4914900" y="1670048"/>
            <a:ext cx="825500" cy="6667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AFFAD-80CE-4432-B5AB-1D662F7FABD4}"/>
              </a:ext>
            </a:extLst>
          </p:cNvPr>
          <p:cNvPicPr>
            <a:picLocks noChangeAspect="1"/>
          </p:cNvPicPr>
          <p:nvPr/>
        </p:nvPicPr>
        <p:blipFill>
          <a:blip r:embed="rId2"/>
          <a:stretch>
            <a:fillRect/>
          </a:stretch>
        </p:blipFill>
        <p:spPr>
          <a:xfrm>
            <a:off x="0" y="173110"/>
            <a:ext cx="9144000" cy="4970390"/>
          </a:xfrm>
          <a:prstGeom prst="rect">
            <a:avLst/>
          </a:prstGeom>
        </p:spPr>
      </p:pic>
      <p:sp>
        <p:nvSpPr>
          <p:cNvPr id="7" name="Rectangle 6">
            <a:extLst>
              <a:ext uri="{FF2B5EF4-FFF2-40B4-BE49-F238E27FC236}">
                <a16:creationId xmlns:a16="http://schemas.microsoft.com/office/drawing/2014/main" id="{5FEB7D27-F898-4F75-BE4F-27CCD9C3DBD3}"/>
              </a:ext>
            </a:extLst>
          </p:cNvPr>
          <p:cNvSpPr/>
          <p:nvPr/>
        </p:nvSpPr>
        <p:spPr>
          <a:xfrm>
            <a:off x="806450" y="1235904"/>
            <a:ext cx="1765300" cy="36281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3F123B-9954-4E11-B4E5-1D7516EDCAD2}"/>
              </a:ext>
            </a:extLst>
          </p:cNvPr>
          <p:cNvSpPr/>
          <p:nvPr/>
        </p:nvSpPr>
        <p:spPr>
          <a:xfrm>
            <a:off x="1962150" y="1773947"/>
            <a:ext cx="6096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26B89398-BBB8-4C5F-910D-59295391001E}"/>
              </a:ext>
            </a:extLst>
          </p:cNvPr>
          <p:cNvSpPr/>
          <p:nvPr/>
        </p:nvSpPr>
        <p:spPr>
          <a:xfrm>
            <a:off x="2555430" y="1652612"/>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DAF90896-E602-4B0E-8E17-B961CB7799D5}"/>
              </a:ext>
            </a:extLst>
          </p:cNvPr>
          <p:cNvSpPr>
            <a:spLocks noChangeArrowheads="1"/>
          </p:cNvSpPr>
          <p:nvPr/>
        </p:nvSpPr>
        <p:spPr bwMode="auto">
          <a:xfrm>
            <a:off x="2901946" y="1571896"/>
            <a:ext cx="2552703" cy="354901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a:p>
            <a:pPr marL="285750" indent="-285750">
              <a:buFont typeface="Arial" panose="020B0604020202020204" pitchFamily="34" charset="0"/>
              <a:buChar char="•"/>
            </a:pPr>
            <a:r>
              <a:rPr lang="en-US" altLang="en-US" sz="1500" b="1" u="sng" dirty="0">
                <a:solidFill>
                  <a:schemeClr val="bg1"/>
                </a:solidFill>
              </a:rPr>
              <a:t>We anticipate that most of our users will use Eastern Daylight Time (EDT) or Eastern Standard Time (EST)</a:t>
            </a:r>
          </a:p>
        </p:txBody>
      </p:sp>
      <p:sp>
        <p:nvSpPr>
          <p:cNvPr id="11" name="TextBox 5">
            <a:extLst>
              <a:ext uri="{FF2B5EF4-FFF2-40B4-BE49-F238E27FC236}">
                <a16:creationId xmlns:a16="http://schemas.microsoft.com/office/drawing/2014/main" id="{3BE8F369-5FDF-4D7B-99B1-6AD009D4F55B}"/>
              </a:ext>
            </a:extLst>
          </p:cNvPr>
          <p:cNvSpPr>
            <a:spLocks noChangeArrowheads="1"/>
          </p:cNvSpPr>
          <p:nvPr/>
        </p:nvSpPr>
        <p:spPr bwMode="auto">
          <a:xfrm>
            <a:off x="2828960" y="0"/>
            <a:ext cx="3214078"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When were the samples collected?</a:t>
            </a:r>
          </a:p>
          <a:p>
            <a:pPr marL="285750" indent="-285750">
              <a:buFont typeface="Arial" panose="020B0604020202020204" pitchFamily="34" charset="0"/>
              <a:buChar char="•"/>
            </a:pPr>
            <a:r>
              <a:rPr lang="en-US" altLang="en-US" sz="1500">
                <a:solidFill>
                  <a:schemeClr val="bg1"/>
                </a:solidFill>
              </a:rPr>
              <a:t>Date</a:t>
            </a:r>
          </a:p>
          <a:p>
            <a:pPr marL="285750" indent="-285750">
              <a:buFont typeface="Arial" panose="020B0604020202020204" pitchFamily="34" charset="0"/>
              <a:buChar char="•"/>
            </a:pPr>
            <a:r>
              <a:rPr lang="en-US" altLang="en-US" sz="1500">
                <a:solidFill>
                  <a:schemeClr val="bg1"/>
                </a:solidFill>
              </a:rPr>
              <a:t>Time</a:t>
            </a:r>
          </a:p>
          <a:p>
            <a:pPr marL="285750" indent="-285750">
              <a:buFont typeface="Arial" panose="020B0604020202020204" pitchFamily="34" charset="0"/>
              <a:buChar char="•"/>
            </a:pPr>
            <a:r>
              <a:rPr lang="en-US" altLang="en-US" sz="1500">
                <a:solidFill>
                  <a:schemeClr val="bg1"/>
                </a:solidFill>
              </a:rPr>
              <a:t>Time Zone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FC632D-1D59-4F1C-A979-45C19AD8F34A}"/>
              </a:ext>
            </a:extLst>
          </p:cNvPr>
          <p:cNvPicPr>
            <a:picLocks noChangeAspect="1"/>
          </p:cNvPicPr>
          <p:nvPr/>
        </p:nvPicPr>
        <p:blipFill>
          <a:blip r:embed="rId2"/>
          <a:stretch>
            <a:fillRect/>
          </a:stretch>
        </p:blipFill>
        <p:spPr>
          <a:xfrm>
            <a:off x="0" y="86555"/>
            <a:ext cx="9144000" cy="4970390"/>
          </a:xfrm>
          <a:prstGeom prst="rect">
            <a:avLst/>
          </a:prstGeom>
        </p:spPr>
      </p:pic>
      <p:sp>
        <p:nvSpPr>
          <p:cNvPr id="5" name="Rectangle 4">
            <a:extLst>
              <a:ext uri="{FF2B5EF4-FFF2-40B4-BE49-F238E27FC236}">
                <a16:creationId xmlns:a16="http://schemas.microsoft.com/office/drawing/2014/main" id="{68AFC451-C0FF-4009-BD28-57382FB45415}"/>
              </a:ext>
            </a:extLst>
          </p:cNvPr>
          <p:cNvSpPr/>
          <p:nvPr/>
        </p:nvSpPr>
        <p:spPr>
          <a:xfrm>
            <a:off x="2489199" y="1273495"/>
            <a:ext cx="1085851" cy="36281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2A416A-2B69-487B-B719-49CA6EED527A}"/>
              </a:ext>
            </a:extLst>
          </p:cNvPr>
          <p:cNvSpPr/>
          <p:nvPr/>
        </p:nvSpPr>
        <p:spPr>
          <a:xfrm>
            <a:off x="2882900" y="1705248"/>
            <a:ext cx="69215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FFF6FE4-3D5F-485A-AFF9-04D2A29EB22A}"/>
              </a:ext>
            </a:extLst>
          </p:cNvPr>
          <p:cNvSpPr/>
          <p:nvPr/>
        </p:nvSpPr>
        <p:spPr>
          <a:xfrm>
            <a:off x="3575050" y="1705178"/>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8" name="TextBox 5">
            <a:extLst>
              <a:ext uri="{FF2B5EF4-FFF2-40B4-BE49-F238E27FC236}">
                <a16:creationId xmlns:a16="http://schemas.microsoft.com/office/drawing/2014/main" id="{2D6E4A50-C1D3-4BCB-8FC7-59BCDD5B048D}"/>
              </a:ext>
            </a:extLst>
          </p:cNvPr>
          <p:cNvSpPr>
            <a:spLocks noChangeArrowheads="1"/>
          </p:cNvSpPr>
          <p:nvPr/>
        </p:nvSpPr>
        <p:spPr bwMode="auto">
          <a:xfrm>
            <a:off x="4076236" y="1638426"/>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9" name="TextBox 5">
            <a:extLst>
              <a:ext uri="{FF2B5EF4-FFF2-40B4-BE49-F238E27FC236}">
                <a16:creationId xmlns:a16="http://schemas.microsoft.com/office/drawing/2014/main" id="{7F591451-9EF4-416F-A72A-7F7EA403E2EB}"/>
              </a:ext>
            </a:extLst>
          </p:cNvPr>
          <p:cNvSpPr>
            <a:spLocks noChangeArrowheads="1"/>
          </p:cNvSpPr>
          <p:nvPr/>
        </p:nvSpPr>
        <p:spPr bwMode="auto">
          <a:xfrm>
            <a:off x="3745548" y="180780"/>
            <a:ext cx="3214078"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At what depth did you collect your samples?</a:t>
            </a:r>
          </a:p>
          <a:p>
            <a:pPr marL="285750" indent="-285750">
              <a:buFont typeface="Arial" panose="020B0604020202020204" pitchFamily="34" charset="0"/>
              <a:buChar char="•"/>
            </a:pPr>
            <a:r>
              <a:rPr lang="en-US" altLang="en-US" sz="1500">
                <a:solidFill>
                  <a:schemeClr val="bg1"/>
                </a:solidFill>
              </a:rPr>
              <a:t>These fields are not required but recommended.</a:t>
            </a:r>
          </a:p>
        </p:txBody>
      </p:sp>
    </p:spTree>
    <p:extLst>
      <p:ext uri="{BB962C8B-B14F-4D97-AF65-F5344CB8AC3E}">
        <p14:creationId xmlns:p14="http://schemas.microsoft.com/office/powerpoint/2010/main" val="280917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97017-B134-450C-BC9F-254A4A4DDFCE}"/>
              </a:ext>
            </a:extLst>
          </p:cNvPr>
          <p:cNvPicPr>
            <a:picLocks noChangeAspect="1"/>
          </p:cNvPicPr>
          <p:nvPr/>
        </p:nvPicPr>
        <p:blipFill>
          <a:blip r:embed="rId2"/>
          <a:stretch>
            <a:fillRect/>
          </a:stretch>
        </p:blipFill>
        <p:spPr>
          <a:xfrm>
            <a:off x="0" y="86555"/>
            <a:ext cx="9144000" cy="4970390"/>
          </a:xfrm>
          <a:prstGeom prst="rect">
            <a:avLst/>
          </a:prstGeom>
        </p:spPr>
      </p:pic>
      <p:sp>
        <p:nvSpPr>
          <p:cNvPr id="4" name="Rectangle 3">
            <a:extLst>
              <a:ext uri="{FF2B5EF4-FFF2-40B4-BE49-F238E27FC236}">
                <a16:creationId xmlns:a16="http://schemas.microsoft.com/office/drawing/2014/main" id="{5D9A394A-D081-4380-B70E-ACA053A10BE6}"/>
              </a:ext>
            </a:extLst>
          </p:cNvPr>
          <p:cNvSpPr/>
          <p:nvPr/>
        </p:nvSpPr>
        <p:spPr>
          <a:xfrm>
            <a:off x="2178052" y="1225551"/>
            <a:ext cx="664752" cy="3556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5">
            <a:extLst>
              <a:ext uri="{FF2B5EF4-FFF2-40B4-BE49-F238E27FC236}">
                <a16:creationId xmlns:a16="http://schemas.microsoft.com/office/drawing/2014/main" id="{05B97492-2008-4230-8AC9-7304AF373251}"/>
              </a:ext>
            </a:extLst>
          </p:cNvPr>
          <p:cNvSpPr>
            <a:spLocks noChangeArrowheads="1"/>
          </p:cNvSpPr>
          <p:nvPr/>
        </p:nvSpPr>
        <p:spPr bwMode="auto">
          <a:xfrm>
            <a:off x="4186838" y="92116"/>
            <a:ext cx="4887865" cy="291143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Description</a:t>
            </a:r>
          </a:p>
          <a:p>
            <a:r>
              <a:rPr lang="en-US" altLang="en-US" sz="1500" i="1" dirty="0">
                <a:solidFill>
                  <a:schemeClr val="bg1"/>
                </a:solidFill>
              </a:rPr>
              <a:t>“Identifies sample collection or measurement method procedures. Where a documented sample collection method has been employed, this enables the data provider to indicate the documented method that was employed during the field sample collection. </a:t>
            </a:r>
            <a:r>
              <a:rPr lang="en-US" altLang="en-US" sz="1500" b="1" i="1" u="sng" dirty="0">
                <a:solidFill>
                  <a:schemeClr val="bg1"/>
                </a:solidFill>
              </a:rPr>
              <a:t>Otherwise, the sample collection procedure will best be described in a freeform text.  </a:t>
            </a:r>
            <a:r>
              <a:rPr lang="en-US" altLang="en-US" sz="1500" i="1" dirty="0">
                <a:solidFill>
                  <a:schemeClr val="bg1"/>
                </a:solidFill>
              </a:rPr>
              <a:t>Conditional:</a:t>
            </a:r>
          </a:p>
          <a:p>
            <a:r>
              <a:rPr lang="en-US" altLang="en-US" sz="1500" i="1" dirty="0">
                <a:solidFill>
                  <a:schemeClr val="bg1"/>
                </a:solidFill>
              </a:rPr>
              <a:t>Required if Sample Description block is reported.</a:t>
            </a:r>
          </a:p>
          <a:p>
            <a:r>
              <a:rPr lang="en-US" altLang="en-US" sz="1500" i="1" dirty="0">
                <a:solidFill>
                  <a:schemeClr val="bg1"/>
                </a:solidFill>
              </a:rPr>
              <a:t>Required if Activity Type contains the term 'Sample’ “</a:t>
            </a:r>
          </a:p>
          <a:p>
            <a:r>
              <a:rPr lang="en-US" altLang="en-US" sz="1500" i="1" dirty="0">
                <a:solidFill>
                  <a:schemeClr val="bg1"/>
                </a:solidFill>
              </a:rPr>
              <a:t>-EPA’s Data Definitions</a:t>
            </a:r>
          </a:p>
        </p:txBody>
      </p:sp>
      <p:sp>
        <p:nvSpPr>
          <p:cNvPr id="10" name="Arrow: Left 9">
            <a:extLst>
              <a:ext uri="{FF2B5EF4-FFF2-40B4-BE49-F238E27FC236}">
                <a16:creationId xmlns:a16="http://schemas.microsoft.com/office/drawing/2014/main" id="{0D049BF0-0E29-477C-BE77-817617117F89}"/>
              </a:ext>
            </a:extLst>
          </p:cNvPr>
          <p:cNvSpPr/>
          <p:nvPr/>
        </p:nvSpPr>
        <p:spPr>
          <a:xfrm rot="10800000">
            <a:off x="1355282" y="1677347"/>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TextBox 5">
            <a:extLst>
              <a:ext uri="{FF2B5EF4-FFF2-40B4-BE49-F238E27FC236}">
                <a16:creationId xmlns:a16="http://schemas.microsoft.com/office/drawing/2014/main" id="{0AEDAA7E-CB7B-4682-92DA-22B06264CD2C}"/>
              </a:ext>
            </a:extLst>
          </p:cNvPr>
          <p:cNvSpPr>
            <a:spLocks noChangeArrowheads="1"/>
          </p:cNvSpPr>
          <p:nvPr/>
        </p:nvSpPr>
        <p:spPr bwMode="auto">
          <a:xfrm>
            <a:off x="69297" y="934631"/>
            <a:ext cx="1784843" cy="348472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Recommendation</a:t>
            </a:r>
          </a:p>
          <a:p>
            <a:r>
              <a:rPr lang="en-US" altLang="en-US" sz="1500" dirty="0">
                <a:solidFill>
                  <a:schemeClr val="bg1"/>
                </a:solidFill>
              </a:rPr>
              <a:t>If not referencing a method published by another agency, such as EPA or USGS, provide a unique name for your collection method. We recommend aligning with terminology used in your QAPP.</a:t>
            </a:r>
          </a:p>
        </p:txBody>
      </p:sp>
      <p:sp>
        <p:nvSpPr>
          <p:cNvPr id="11" name="Arrow: Left 10">
            <a:extLst>
              <a:ext uri="{FF2B5EF4-FFF2-40B4-BE49-F238E27FC236}">
                <a16:creationId xmlns:a16="http://schemas.microsoft.com/office/drawing/2014/main" id="{1C6F4844-2807-49AA-BAC1-C93EFD29C53A}"/>
              </a:ext>
            </a:extLst>
          </p:cNvPr>
          <p:cNvSpPr/>
          <p:nvPr/>
        </p:nvSpPr>
        <p:spPr>
          <a:xfrm rot="2989791">
            <a:off x="2755332" y="2924798"/>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12" name="TextBox 5">
            <a:extLst>
              <a:ext uri="{FF2B5EF4-FFF2-40B4-BE49-F238E27FC236}">
                <a16:creationId xmlns:a16="http://schemas.microsoft.com/office/drawing/2014/main" id="{DD586367-A380-4D1C-BEF5-E8634F857DF8}"/>
              </a:ext>
            </a:extLst>
          </p:cNvPr>
          <p:cNvSpPr>
            <a:spLocks noChangeArrowheads="1"/>
          </p:cNvSpPr>
          <p:nvPr/>
        </p:nvSpPr>
        <p:spPr bwMode="auto">
          <a:xfrm>
            <a:off x="3314521" y="3272178"/>
            <a:ext cx="5514656" cy="86832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dirty="0">
                <a:solidFill>
                  <a:schemeClr val="bg1"/>
                </a:solidFill>
              </a:rPr>
              <a:t>If referencing a method published by another agency, such as EPA or USGS, search the domain values provided by EPA for the correct input.</a:t>
            </a:r>
          </a:p>
        </p:txBody>
      </p:sp>
    </p:spTree>
    <p:extLst>
      <p:ext uri="{BB962C8B-B14F-4D97-AF65-F5344CB8AC3E}">
        <p14:creationId xmlns:p14="http://schemas.microsoft.com/office/powerpoint/2010/main" val="30846135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97017-B134-450C-BC9F-254A4A4DDFCE}"/>
              </a:ext>
            </a:extLst>
          </p:cNvPr>
          <p:cNvPicPr>
            <a:picLocks noChangeAspect="1"/>
          </p:cNvPicPr>
          <p:nvPr/>
        </p:nvPicPr>
        <p:blipFill>
          <a:blip r:embed="rId2"/>
          <a:stretch>
            <a:fillRect/>
          </a:stretch>
        </p:blipFill>
        <p:spPr>
          <a:xfrm>
            <a:off x="0" y="86555"/>
            <a:ext cx="9144000" cy="4970390"/>
          </a:xfrm>
          <a:prstGeom prst="rect">
            <a:avLst/>
          </a:prstGeom>
        </p:spPr>
      </p:pic>
      <p:sp>
        <p:nvSpPr>
          <p:cNvPr id="4" name="Rectangle 3">
            <a:extLst>
              <a:ext uri="{FF2B5EF4-FFF2-40B4-BE49-F238E27FC236}">
                <a16:creationId xmlns:a16="http://schemas.microsoft.com/office/drawing/2014/main" id="{5D9A394A-D081-4380-B70E-ACA053A10BE6}"/>
              </a:ext>
            </a:extLst>
          </p:cNvPr>
          <p:cNvSpPr/>
          <p:nvPr/>
        </p:nvSpPr>
        <p:spPr>
          <a:xfrm>
            <a:off x="2857128" y="1316735"/>
            <a:ext cx="664752" cy="3556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0D049BF0-0E29-477C-BE77-817617117F89}"/>
              </a:ext>
            </a:extLst>
          </p:cNvPr>
          <p:cNvSpPr/>
          <p:nvPr/>
        </p:nvSpPr>
        <p:spPr>
          <a:xfrm rot="10800000">
            <a:off x="2014338" y="1744582"/>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TextBox 5">
            <a:extLst>
              <a:ext uri="{FF2B5EF4-FFF2-40B4-BE49-F238E27FC236}">
                <a16:creationId xmlns:a16="http://schemas.microsoft.com/office/drawing/2014/main" id="{0AEDAA7E-CB7B-4682-92DA-22B06264CD2C}"/>
              </a:ext>
            </a:extLst>
          </p:cNvPr>
          <p:cNvSpPr>
            <a:spLocks noChangeArrowheads="1"/>
          </p:cNvSpPr>
          <p:nvPr/>
        </p:nvSpPr>
        <p:spPr bwMode="auto">
          <a:xfrm>
            <a:off x="728353" y="1001866"/>
            <a:ext cx="1784843" cy="256317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Recommendation</a:t>
            </a:r>
          </a:p>
          <a:p>
            <a:r>
              <a:rPr lang="en-US" altLang="en-US" sz="1500" dirty="0">
                <a:solidFill>
                  <a:schemeClr val="bg1"/>
                </a:solidFill>
              </a:rPr>
              <a:t>Unless referencing a published collection method from another agency, such as EPA or USGS, provide your organization ID.</a:t>
            </a:r>
          </a:p>
        </p:txBody>
      </p:sp>
    </p:spTree>
    <p:extLst>
      <p:ext uri="{BB962C8B-B14F-4D97-AF65-F5344CB8AC3E}">
        <p14:creationId xmlns:p14="http://schemas.microsoft.com/office/powerpoint/2010/main" val="33605604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596D6-7857-4995-BDA8-4C6E80A9FBB9}"/>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8D7267F7-1C76-4906-A7E5-39BB4C1D97C2}"/>
              </a:ext>
            </a:extLst>
          </p:cNvPr>
          <p:cNvSpPr/>
          <p:nvPr/>
        </p:nvSpPr>
        <p:spPr>
          <a:xfrm>
            <a:off x="786923" y="1248095"/>
            <a:ext cx="1327627" cy="35207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F73D28-4A4F-4085-9F08-32A5D005B967}"/>
              </a:ext>
            </a:extLst>
          </p:cNvPr>
          <p:cNvSpPr/>
          <p:nvPr/>
        </p:nvSpPr>
        <p:spPr>
          <a:xfrm>
            <a:off x="788067" y="1705178"/>
            <a:ext cx="692150" cy="5998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C6FA0F5A-5E47-44A7-8C40-C47E62A31515}"/>
              </a:ext>
            </a:extLst>
          </p:cNvPr>
          <p:cNvSpPr/>
          <p:nvPr/>
        </p:nvSpPr>
        <p:spPr>
          <a:xfrm>
            <a:off x="1561174" y="1559881"/>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4E6121BE-EED1-4333-85AE-90D65A6F556B}"/>
              </a:ext>
            </a:extLst>
          </p:cNvPr>
          <p:cNvSpPr>
            <a:spLocks noChangeArrowheads="1"/>
          </p:cNvSpPr>
          <p:nvPr/>
        </p:nvSpPr>
        <p:spPr bwMode="auto">
          <a:xfrm>
            <a:off x="2184374" y="155988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232F6BA6-0CF5-4166-8D32-D6E558B85DAB}"/>
              </a:ext>
            </a:extLst>
          </p:cNvPr>
          <p:cNvSpPr>
            <a:spLocks noChangeArrowheads="1"/>
          </p:cNvSpPr>
          <p:nvPr/>
        </p:nvSpPr>
        <p:spPr bwMode="auto">
          <a:xfrm>
            <a:off x="5153019" y="1559881"/>
            <a:ext cx="3214078" cy="214526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What type of equipment was used to collect the sample?</a:t>
            </a:r>
          </a:p>
          <a:p>
            <a:pPr marL="285750" indent="-285750">
              <a:buFont typeface="Arial" panose="020B0604020202020204" pitchFamily="34" charset="0"/>
              <a:buChar char="•"/>
            </a:pPr>
            <a:r>
              <a:rPr lang="en-US" altLang="en-US" sz="1500">
                <a:solidFill>
                  <a:schemeClr val="bg1"/>
                </a:solidFill>
              </a:rPr>
              <a:t>The sample “Collection Equipment Comment” column is not required, but could be used to provide additional details about the sampling equipment.</a:t>
            </a:r>
          </a:p>
        </p:txBody>
      </p:sp>
    </p:spTree>
    <p:extLst>
      <p:ext uri="{BB962C8B-B14F-4D97-AF65-F5344CB8AC3E}">
        <p14:creationId xmlns:p14="http://schemas.microsoft.com/office/powerpoint/2010/main" val="1761223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5A712-73B1-48EE-90FE-E8205B4DF54A}"/>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257B05DE-460E-4F92-A5F1-98560AB24435}"/>
              </a:ext>
            </a:extLst>
          </p:cNvPr>
          <p:cNvSpPr/>
          <p:nvPr/>
        </p:nvSpPr>
        <p:spPr>
          <a:xfrm>
            <a:off x="806451" y="1260795"/>
            <a:ext cx="2124032" cy="35207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3AD06A-A549-4880-BE32-1746C86397B1}"/>
              </a:ext>
            </a:extLst>
          </p:cNvPr>
          <p:cNvSpPr/>
          <p:nvPr/>
        </p:nvSpPr>
        <p:spPr>
          <a:xfrm>
            <a:off x="806451" y="1689100"/>
            <a:ext cx="1580223" cy="6286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E1506D24-495B-483E-A111-3F4A2ED78E75}"/>
              </a:ext>
            </a:extLst>
          </p:cNvPr>
          <p:cNvSpPr/>
          <p:nvPr/>
        </p:nvSpPr>
        <p:spPr>
          <a:xfrm>
            <a:off x="2386674" y="1572581"/>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BAD29617-0346-420D-8446-724A1F5D8391}"/>
              </a:ext>
            </a:extLst>
          </p:cNvPr>
          <p:cNvSpPr>
            <a:spLocks noChangeArrowheads="1"/>
          </p:cNvSpPr>
          <p:nvPr/>
        </p:nvSpPr>
        <p:spPr bwMode="auto">
          <a:xfrm>
            <a:off x="3009874" y="157258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D62E4548-DC5D-4476-B800-0EC2B5D6F12B}"/>
              </a:ext>
            </a:extLst>
          </p:cNvPr>
          <p:cNvSpPr>
            <a:spLocks noChangeArrowheads="1"/>
          </p:cNvSpPr>
          <p:nvPr/>
        </p:nvSpPr>
        <p:spPr bwMode="auto">
          <a:xfrm>
            <a:off x="5746249" y="326767"/>
            <a:ext cx="3214078" cy="432723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What physical, chemical, or biological parameter is represented in each row?</a:t>
            </a:r>
          </a:p>
          <a:p>
            <a:pPr marL="285750" indent="-285750">
              <a:buFont typeface="Arial" panose="020B0604020202020204" pitchFamily="34" charset="0"/>
              <a:buChar char="•"/>
            </a:pPr>
            <a:r>
              <a:rPr lang="en-US" altLang="en-US" sz="1500">
                <a:solidFill>
                  <a:schemeClr val="bg1"/>
                </a:solidFill>
              </a:rPr>
              <a:t>The sample “Characteristic Name User Supplied” column is not required but could be useful when converting your organizations name to the valid name to be included in WQX.</a:t>
            </a:r>
          </a:p>
          <a:p>
            <a:pPr marL="1028700" lvl="1">
              <a:buFont typeface="Arial" panose="020B0604020202020204" pitchFamily="34" charset="0"/>
              <a:buChar char="•"/>
            </a:pPr>
            <a:r>
              <a:rPr lang="en-US" altLang="en-US" sz="1500">
                <a:solidFill>
                  <a:schemeClr val="bg1"/>
                </a:solidFill>
              </a:rPr>
              <a:t>For example, your organization might label data as “DO” and WQX requires that same data to be labeled “Dissolved oxygen (DO)”</a:t>
            </a:r>
          </a:p>
        </p:txBody>
      </p:sp>
    </p:spTree>
    <p:extLst>
      <p:ext uri="{BB962C8B-B14F-4D97-AF65-F5344CB8AC3E}">
        <p14:creationId xmlns:p14="http://schemas.microsoft.com/office/powerpoint/2010/main" val="648730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4F1AC-7F7A-452C-9614-A44288D07B25}"/>
              </a:ext>
            </a:extLst>
          </p:cNvPr>
          <p:cNvPicPr>
            <a:picLocks noChangeAspect="1"/>
          </p:cNvPicPr>
          <p:nvPr/>
        </p:nvPicPr>
        <p:blipFill>
          <a:blip r:embed="rId2"/>
          <a:stretch>
            <a:fillRect/>
          </a:stretch>
        </p:blipFill>
        <p:spPr>
          <a:xfrm>
            <a:off x="0" y="86555"/>
            <a:ext cx="9144000" cy="4970390"/>
          </a:xfrm>
          <a:prstGeom prst="rect">
            <a:avLst/>
          </a:prstGeom>
        </p:spPr>
      </p:pic>
      <p:sp>
        <p:nvSpPr>
          <p:cNvPr id="4" name="Rectangle 3">
            <a:extLst>
              <a:ext uri="{FF2B5EF4-FFF2-40B4-BE49-F238E27FC236}">
                <a16:creationId xmlns:a16="http://schemas.microsoft.com/office/drawing/2014/main" id="{24D96EE0-3ACB-4513-A330-07EFB49372E0}"/>
              </a:ext>
            </a:extLst>
          </p:cNvPr>
          <p:cNvSpPr/>
          <p:nvPr/>
        </p:nvSpPr>
        <p:spPr>
          <a:xfrm>
            <a:off x="736601" y="1267145"/>
            <a:ext cx="749300" cy="35207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EDDDB0-1AD4-4136-A4CE-8E92986EB36C}"/>
              </a:ext>
            </a:extLst>
          </p:cNvPr>
          <p:cNvSpPr/>
          <p:nvPr/>
        </p:nvSpPr>
        <p:spPr>
          <a:xfrm>
            <a:off x="736601" y="1689100"/>
            <a:ext cx="749300" cy="6286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1D2A5132-6EC2-4DAD-A703-9C05178BC5A3}"/>
              </a:ext>
            </a:extLst>
          </p:cNvPr>
          <p:cNvSpPr/>
          <p:nvPr/>
        </p:nvSpPr>
        <p:spPr>
          <a:xfrm>
            <a:off x="1435100" y="1528131"/>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7" name="TextBox 5">
            <a:extLst>
              <a:ext uri="{FF2B5EF4-FFF2-40B4-BE49-F238E27FC236}">
                <a16:creationId xmlns:a16="http://schemas.microsoft.com/office/drawing/2014/main" id="{CFD530CC-9442-4163-9906-35946BA1B33F}"/>
              </a:ext>
            </a:extLst>
          </p:cNvPr>
          <p:cNvSpPr>
            <a:spLocks noChangeArrowheads="1"/>
          </p:cNvSpPr>
          <p:nvPr/>
        </p:nvSpPr>
        <p:spPr bwMode="auto">
          <a:xfrm>
            <a:off x="1846485" y="148368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8" name="TextBox 5">
            <a:extLst>
              <a:ext uri="{FF2B5EF4-FFF2-40B4-BE49-F238E27FC236}">
                <a16:creationId xmlns:a16="http://schemas.microsoft.com/office/drawing/2014/main" id="{DA79D655-C09D-44C1-8EF1-7C4A8ED53BE9}"/>
              </a:ext>
            </a:extLst>
          </p:cNvPr>
          <p:cNvSpPr>
            <a:spLocks noChangeArrowheads="1"/>
          </p:cNvSpPr>
          <p:nvPr/>
        </p:nvSpPr>
        <p:spPr bwMode="auto">
          <a:xfrm>
            <a:off x="5193321" y="86555"/>
            <a:ext cx="3214078" cy="481417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Description</a:t>
            </a:r>
          </a:p>
          <a:p>
            <a:r>
              <a:rPr lang="en-US" altLang="en-US" sz="1500" dirty="0">
                <a:solidFill>
                  <a:schemeClr val="bg1"/>
                </a:solidFill>
              </a:rPr>
              <a:t>“Method Speciation Name is required if a form of Nitrogen or Phosphorus is being reported. For example, Ammonium may be measured as N or as NH4. If you need guidance on how to report nutrient data, please see our WQX Nutrient Best Practices Guide at: </a:t>
            </a:r>
            <a:r>
              <a:rPr lang="en-US" altLang="en-US" sz="1500" dirty="0">
                <a:solidFill>
                  <a:schemeClr val="bg1"/>
                </a:solidFill>
                <a:hlinkClick r:id="rId3"/>
              </a:rPr>
              <a:t>https://www.epa.gov/</a:t>
            </a:r>
            <a:r>
              <a:rPr lang="en-US" altLang="en-US" sz="1500" dirty="0" err="1">
                <a:solidFill>
                  <a:schemeClr val="bg1"/>
                </a:solidFill>
                <a:hlinkClick r:id="rId3"/>
              </a:rPr>
              <a:t>waterdata</a:t>
            </a:r>
            <a:r>
              <a:rPr lang="en-US" altLang="en-US" sz="1500" dirty="0">
                <a:solidFill>
                  <a:schemeClr val="bg1"/>
                </a:solidFill>
                <a:hlinkClick r:id="rId3"/>
              </a:rPr>
              <a:t>/</a:t>
            </a:r>
            <a:r>
              <a:rPr lang="en-US" altLang="en-US" sz="1500" dirty="0" err="1">
                <a:solidFill>
                  <a:schemeClr val="bg1"/>
                </a:solidFill>
                <a:hlinkClick r:id="rId3"/>
              </a:rPr>
              <a:t>wqx</a:t>
            </a:r>
            <a:r>
              <a:rPr lang="en-US" altLang="en-US" sz="1500" dirty="0">
                <a:solidFill>
                  <a:schemeClr val="bg1"/>
                </a:solidFill>
                <a:hlinkClick r:id="rId3"/>
              </a:rPr>
              <a:t>-nutrients-best-practices-guide</a:t>
            </a:r>
            <a:r>
              <a:rPr lang="en-US" altLang="en-US" sz="1500" dirty="0">
                <a:solidFill>
                  <a:schemeClr val="bg1"/>
                </a:solidFill>
              </a:rPr>
              <a:t>”</a:t>
            </a:r>
          </a:p>
          <a:p>
            <a:r>
              <a:rPr lang="en-US" sz="1600" i="1" dirty="0">
                <a:solidFill>
                  <a:schemeClr val="bg1"/>
                </a:solidFill>
              </a:rPr>
              <a:t> -</a:t>
            </a:r>
            <a:r>
              <a:rPr lang="en-US" sz="1600" dirty="0">
                <a:solidFill>
                  <a:schemeClr val="bg1"/>
                </a:solidFill>
              </a:rPr>
              <a:t>EPA Instructions WQX Web Monitoring Data Entry Template</a:t>
            </a:r>
          </a:p>
          <a:p>
            <a:pPr marL="285750" indent="-285750">
              <a:buFont typeface="Arial" panose="020B0604020202020204" pitchFamily="34" charset="0"/>
              <a:buChar char="•"/>
            </a:pPr>
            <a:r>
              <a:rPr lang="en-US" altLang="en-US" sz="1800" dirty="0">
                <a:solidFill>
                  <a:schemeClr val="bg1"/>
                </a:solidFill>
              </a:rPr>
              <a:t>This field may be required based on the supplied “Characteristic Name” (</a:t>
            </a:r>
            <a:r>
              <a:rPr lang="en-US" altLang="en-US" sz="1800" dirty="0">
                <a:solidFill>
                  <a:schemeClr val="bg1"/>
                </a:solidFill>
                <a:hlinkClick r:id="rId4"/>
              </a:rPr>
              <a:t>see the domain values for </a:t>
            </a:r>
            <a:r>
              <a:rPr lang="en-US" altLang="en-US" sz="1800" dirty="0" err="1">
                <a:solidFill>
                  <a:schemeClr val="bg1"/>
                </a:solidFill>
                <a:hlinkClick r:id="rId4"/>
              </a:rPr>
              <a:t>CharacteristicName</a:t>
            </a:r>
            <a:r>
              <a:rPr lang="en-US" altLang="en-US" sz="1800" dirty="0">
                <a:solidFill>
                  <a:schemeClr val="bg1"/>
                </a:solidFill>
              </a:rPr>
              <a:t>)</a:t>
            </a:r>
          </a:p>
        </p:txBody>
      </p:sp>
    </p:spTree>
    <p:extLst>
      <p:ext uri="{BB962C8B-B14F-4D97-AF65-F5344CB8AC3E}">
        <p14:creationId xmlns:p14="http://schemas.microsoft.com/office/powerpoint/2010/main" val="2805065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777520-2532-4069-9BCD-DBC43A822504}"/>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EF383CFA-1557-4C6E-AB33-9AB5B3FA45C1}"/>
              </a:ext>
            </a:extLst>
          </p:cNvPr>
          <p:cNvSpPr/>
          <p:nvPr/>
        </p:nvSpPr>
        <p:spPr>
          <a:xfrm>
            <a:off x="1333500" y="1216345"/>
            <a:ext cx="1225550" cy="35207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99293A-5DD1-41EA-9093-3EA40966E276}"/>
              </a:ext>
            </a:extLst>
          </p:cNvPr>
          <p:cNvSpPr/>
          <p:nvPr/>
        </p:nvSpPr>
        <p:spPr>
          <a:xfrm>
            <a:off x="1333500" y="1682750"/>
            <a:ext cx="1225550" cy="558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2212251D-8ADC-41B9-B66E-5F196C443388}"/>
              </a:ext>
            </a:extLst>
          </p:cNvPr>
          <p:cNvSpPr/>
          <p:nvPr/>
        </p:nvSpPr>
        <p:spPr>
          <a:xfrm>
            <a:off x="2559050" y="1515431"/>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86BAAD1A-7734-492A-9C6C-EF82B53CFF50}"/>
              </a:ext>
            </a:extLst>
          </p:cNvPr>
          <p:cNvSpPr>
            <a:spLocks noChangeArrowheads="1"/>
          </p:cNvSpPr>
          <p:nvPr/>
        </p:nvSpPr>
        <p:spPr bwMode="auto">
          <a:xfrm>
            <a:off x="2970435" y="147098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BF889215-75E7-4342-B82A-257F936C14A5}"/>
              </a:ext>
            </a:extLst>
          </p:cNvPr>
          <p:cNvSpPr>
            <a:spLocks noChangeArrowheads="1"/>
          </p:cNvSpPr>
          <p:nvPr/>
        </p:nvSpPr>
        <p:spPr bwMode="auto">
          <a:xfrm>
            <a:off x="5841022" y="1470981"/>
            <a:ext cx="3214078" cy="214526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Could the results be quantified?</a:t>
            </a:r>
          </a:p>
          <a:p>
            <a:pPr marL="285750" indent="-285750">
              <a:buFont typeface="Arial" panose="020B0604020202020204" pitchFamily="34" charset="0"/>
              <a:buChar char="•"/>
            </a:pPr>
            <a:r>
              <a:rPr lang="en-US" altLang="en-US" sz="1500">
                <a:solidFill>
                  <a:schemeClr val="bg1"/>
                </a:solidFill>
              </a:rPr>
              <a:t>For most users, this information will be supplied by an analytical laboratory.</a:t>
            </a:r>
          </a:p>
          <a:p>
            <a:pPr marL="285750" indent="-285750">
              <a:buFont typeface="Arial" panose="020B0604020202020204" pitchFamily="34" charset="0"/>
              <a:buChar char="•"/>
            </a:pPr>
            <a:r>
              <a:rPr lang="en-US" altLang="en-US" sz="1500">
                <a:solidFill>
                  <a:schemeClr val="bg1"/>
                </a:solidFill>
              </a:rPr>
              <a:t>This field should be left blank if there were no issues with detection.</a:t>
            </a:r>
            <a:endParaRPr lang="en-US" altLang="en-US" sz="1800">
              <a:solidFill>
                <a:schemeClr val="bg1"/>
              </a:solidFill>
            </a:endParaRPr>
          </a:p>
        </p:txBody>
      </p:sp>
    </p:spTree>
    <p:extLst>
      <p:ext uri="{BB962C8B-B14F-4D97-AF65-F5344CB8AC3E}">
        <p14:creationId xmlns:p14="http://schemas.microsoft.com/office/powerpoint/2010/main" val="36089254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A2F99-3A5B-4030-9AAD-DAACEF8C9712}"/>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BAA438FC-F970-4ABC-9740-501DB3F6CC9E}"/>
              </a:ext>
            </a:extLst>
          </p:cNvPr>
          <p:cNvSpPr/>
          <p:nvPr/>
        </p:nvSpPr>
        <p:spPr>
          <a:xfrm>
            <a:off x="53975" y="1238250"/>
            <a:ext cx="955675" cy="35623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0EC61A6-D73E-4229-A5EC-6331D99B6297}"/>
              </a:ext>
            </a:extLst>
          </p:cNvPr>
          <p:cNvSpPr/>
          <p:nvPr/>
        </p:nvSpPr>
        <p:spPr>
          <a:xfrm>
            <a:off x="482600" y="2457450"/>
            <a:ext cx="527050" cy="6159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79D7EAD8-5C65-4CEB-8180-6D57A9CDAC6C}"/>
              </a:ext>
            </a:extLst>
          </p:cNvPr>
          <p:cNvSpPr/>
          <p:nvPr/>
        </p:nvSpPr>
        <p:spPr>
          <a:xfrm>
            <a:off x="1009650" y="2302831"/>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669F1C1B-7191-4F78-981F-6E9D374F22E8}"/>
              </a:ext>
            </a:extLst>
          </p:cNvPr>
          <p:cNvSpPr>
            <a:spLocks noChangeArrowheads="1"/>
          </p:cNvSpPr>
          <p:nvPr/>
        </p:nvSpPr>
        <p:spPr bwMode="auto">
          <a:xfrm>
            <a:off x="1421035" y="2082268"/>
            <a:ext cx="3150965" cy="214526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97827B5C-C450-4976-ADA0-944DFDDECBAD}"/>
              </a:ext>
            </a:extLst>
          </p:cNvPr>
          <p:cNvSpPr>
            <a:spLocks noChangeArrowheads="1"/>
          </p:cNvSpPr>
          <p:nvPr/>
        </p:nvSpPr>
        <p:spPr bwMode="auto">
          <a:xfrm>
            <a:off x="5217975" y="458319"/>
            <a:ext cx="3744490" cy="41151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Description</a:t>
            </a:r>
          </a:p>
          <a:p>
            <a:r>
              <a:rPr lang="en-US" altLang="en-US" sz="1500" dirty="0">
                <a:solidFill>
                  <a:schemeClr val="bg1"/>
                </a:solidFill>
              </a:rPr>
              <a:t>What is the quantified result value for the characteristic/parameter measured?</a:t>
            </a:r>
          </a:p>
          <a:p>
            <a:pPr marL="285750" indent="-285750">
              <a:buFont typeface="Arial" panose="020B0604020202020204" pitchFamily="34" charset="0"/>
              <a:buChar char="•"/>
            </a:pPr>
            <a:r>
              <a:rPr lang="en-US" altLang="en-US" sz="1500" dirty="0">
                <a:solidFill>
                  <a:schemeClr val="bg1"/>
                </a:solidFill>
              </a:rPr>
              <a:t>This should be numeric. NO character values (e.g., &lt;, &gt;).</a:t>
            </a:r>
          </a:p>
          <a:p>
            <a:pPr marL="285750" indent="-285750">
              <a:buFont typeface="Arial" panose="020B0604020202020204" pitchFamily="34" charset="0"/>
              <a:buChar char="•"/>
            </a:pPr>
            <a:r>
              <a:rPr lang="en-US" altLang="en-US" sz="1500" dirty="0">
                <a:solidFill>
                  <a:schemeClr val="bg1"/>
                </a:solidFill>
              </a:rPr>
              <a:t>If the results were not detected, leave both the “Results Value” and the “Result Unit” fields blank.</a:t>
            </a:r>
          </a:p>
          <a:p>
            <a:pPr marL="1028700" lvl="1">
              <a:buFont typeface="Arial" panose="020B0604020202020204" pitchFamily="34" charset="0"/>
              <a:buChar char="•"/>
            </a:pPr>
            <a:r>
              <a:rPr lang="en-US" altLang="en-US" sz="1500" dirty="0">
                <a:solidFill>
                  <a:schemeClr val="bg1"/>
                </a:solidFill>
              </a:rPr>
              <a:t>The “Result Unit” is required when the “Result Value” is supplied and vice versa. </a:t>
            </a:r>
          </a:p>
          <a:p>
            <a:pPr marL="1028700" lvl="1">
              <a:buFont typeface="Arial" panose="020B0604020202020204" pitchFamily="34" charset="0"/>
              <a:buChar char="•"/>
            </a:pPr>
            <a:r>
              <a:rPr lang="en-US" altLang="en-US" sz="1500" dirty="0">
                <a:solidFill>
                  <a:schemeClr val="bg1"/>
                </a:solidFill>
              </a:rPr>
              <a:t>Preferably report character values as result detection condition (Present below/above).</a:t>
            </a:r>
          </a:p>
        </p:txBody>
      </p:sp>
    </p:spTree>
    <p:extLst>
      <p:ext uri="{BB962C8B-B14F-4D97-AF65-F5344CB8AC3E}">
        <p14:creationId xmlns:p14="http://schemas.microsoft.com/office/powerpoint/2010/main" val="211413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77494962-1CB0-4031-8A00-36929CB19C76}"/>
              </a:ext>
            </a:extLst>
          </p:cNvPr>
          <p:cNvSpPr>
            <a:spLocks noGrp="1" noChangeArrowheads="1"/>
          </p:cNvSpPr>
          <p:nvPr>
            <p:ph type="title"/>
          </p:nvPr>
        </p:nvSpPr>
        <p:spPr>
          <a:xfrm>
            <a:off x="0" y="1622425"/>
            <a:ext cx="5334000" cy="2701925"/>
          </a:xfrm>
        </p:spPr>
        <p:txBody>
          <a:bodyPr/>
          <a:lstStyle/>
          <a:p>
            <a:r>
              <a:rPr lang="en-US" altLang="en-US"/>
              <a:t>Account Registration</a:t>
            </a:r>
          </a:p>
        </p:txBody>
      </p:sp>
      <p:sp>
        <p:nvSpPr>
          <p:cNvPr id="11267" name="Text Placeholder 4">
            <a:extLst>
              <a:ext uri="{FF2B5EF4-FFF2-40B4-BE49-F238E27FC236}">
                <a16:creationId xmlns:a16="http://schemas.microsoft.com/office/drawing/2014/main" id="{5B9FE314-B11C-4B26-80D7-AE387CD63637}"/>
              </a:ext>
            </a:extLst>
          </p:cNvPr>
          <p:cNvSpPr>
            <a:spLocks noGrp="1" noChangeArrowheads="1"/>
          </p:cNvSpPr>
          <p:nvPr>
            <p:ph type="body" idx="1"/>
          </p:nvPr>
        </p:nvSpPr>
        <p:spPr>
          <a:xfrm>
            <a:off x="525463" y="3292475"/>
            <a:ext cx="4511675" cy="890588"/>
          </a:xfrm>
        </p:spPr>
        <p:txBody>
          <a:bodyPr/>
          <a:lstStyle/>
          <a:p>
            <a:endParaRPr lang="en-US" altLang="en-US"/>
          </a:p>
        </p:txBody>
      </p:sp>
    </p:spTree>
    <p:extLst>
      <p:ext uri="{BB962C8B-B14F-4D97-AF65-F5344CB8AC3E}">
        <p14:creationId xmlns:p14="http://schemas.microsoft.com/office/powerpoint/2010/main" val="21147541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C7746E-0D82-4A1F-952F-57BBDCD9AB45}"/>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D5DBBE61-A967-4646-A601-2EE4A03628EE}"/>
              </a:ext>
            </a:extLst>
          </p:cNvPr>
          <p:cNvSpPr/>
          <p:nvPr/>
        </p:nvSpPr>
        <p:spPr>
          <a:xfrm>
            <a:off x="901699" y="1250950"/>
            <a:ext cx="609601"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580BD9-D4C5-4363-8E86-9832A7F1AED1}"/>
              </a:ext>
            </a:extLst>
          </p:cNvPr>
          <p:cNvSpPr/>
          <p:nvPr/>
        </p:nvSpPr>
        <p:spPr>
          <a:xfrm>
            <a:off x="901699" y="2433184"/>
            <a:ext cx="609601" cy="6159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8D215ED9-ED23-4A91-9105-73FD3993C873}"/>
              </a:ext>
            </a:extLst>
          </p:cNvPr>
          <p:cNvSpPr/>
          <p:nvPr/>
        </p:nvSpPr>
        <p:spPr>
          <a:xfrm>
            <a:off x="1511300" y="2298539"/>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6E08FE18-7765-4663-A7C8-5D8143918CF1}"/>
              </a:ext>
            </a:extLst>
          </p:cNvPr>
          <p:cNvSpPr>
            <a:spLocks noChangeArrowheads="1"/>
          </p:cNvSpPr>
          <p:nvPr/>
        </p:nvSpPr>
        <p:spPr bwMode="auto">
          <a:xfrm>
            <a:off x="2072294" y="218853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C03F0FBA-7A4B-42F9-91F2-F7FE1B8B0501}"/>
              </a:ext>
            </a:extLst>
          </p:cNvPr>
          <p:cNvSpPr>
            <a:spLocks noChangeArrowheads="1"/>
          </p:cNvSpPr>
          <p:nvPr/>
        </p:nvSpPr>
        <p:spPr bwMode="auto">
          <a:xfrm>
            <a:off x="4957394" y="721681"/>
            <a:ext cx="3214078"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Indication of any issues that may affect the results.</a:t>
            </a:r>
          </a:p>
          <a:p>
            <a:pPr marL="285750" indent="-285750">
              <a:buFont typeface="Arial" panose="020B0604020202020204" pitchFamily="34" charset="0"/>
              <a:buChar char="•"/>
            </a:pPr>
            <a:r>
              <a:rPr lang="en-US" altLang="en-US" sz="1500">
                <a:solidFill>
                  <a:schemeClr val="bg1"/>
                </a:solidFill>
              </a:rPr>
              <a:t>These will frequently be reported by the laboratory but may also be determined during your Quality Control process.</a:t>
            </a:r>
          </a:p>
          <a:p>
            <a:pPr marL="285750" indent="-285750">
              <a:buFont typeface="Arial" panose="020B0604020202020204" pitchFamily="34" charset="0"/>
              <a:buChar char="•"/>
            </a:pPr>
            <a:r>
              <a:rPr lang="en-US" altLang="en-US" sz="1500">
                <a:solidFill>
                  <a:schemeClr val="bg1"/>
                </a:solidFill>
              </a:rPr>
              <a:t>To interpret the qualifier codes please review: </a:t>
            </a:r>
          </a:p>
        </p:txBody>
      </p:sp>
    </p:spTree>
    <p:extLst>
      <p:ext uri="{BB962C8B-B14F-4D97-AF65-F5344CB8AC3E}">
        <p14:creationId xmlns:p14="http://schemas.microsoft.com/office/powerpoint/2010/main" val="3976636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C46120-644A-4909-A340-ACA064B096B0}"/>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A1D9BE6E-FEF6-4D43-89C6-4A60DFFE5AF2}"/>
              </a:ext>
            </a:extLst>
          </p:cNvPr>
          <p:cNvSpPr/>
          <p:nvPr/>
        </p:nvSpPr>
        <p:spPr>
          <a:xfrm>
            <a:off x="1403349" y="1238250"/>
            <a:ext cx="679005"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B5FE45-99B7-45FF-8111-0F608A2BF754}"/>
              </a:ext>
            </a:extLst>
          </p:cNvPr>
          <p:cNvSpPr/>
          <p:nvPr/>
        </p:nvSpPr>
        <p:spPr>
          <a:xfrm>
            <a:off x="1403348" y="1695450"/>
            <a:ext cx="679004" cy="6159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4779743-EEEB-4050-BA46-34D87B7372A4}"/>
              </a:ext>
            </a:extLst>
          </p:cNvPr>
          <p:cNvSpPr/>
          <p:nvPr/>
        </p:nvSpPr>
        <p:spPr>
          <a:xfrm>
            <a:off x="2082355" y="1528131"/>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0070D39C-6BF2-4267-A017-873ADA6EEEDA}"/>
              </a:ext>
            </a:extLst>
          </p:cNvPr>
          <p:cNvSpPr>
            <a:spLocks noChangeArrowheads="1"/>
          </p:cNvSpPr>
          <p:nvPr/>
        </p:nvSpPr>
        <p:spPr bwMode="auto">
          <a:xfrm>
            <a:off x="2624744" y="152813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8D73498B-95EF-476B-A80E-8F83F6B4D9D1}"/>
              </a:ext>
            </a:extLst>
          </p:cNvPr>
          <p:cNvSpPr>
            <a:spLocks noChangeArrowheads="1"/>
          </p:cNvSpPr>
          <p:nvPr/>
        </p:nvSpPr>
        <p:spPr bwMode="auto">
          <a:xfrm>
            <a:off x="5459044" y="708981"/>
            <a:ext cx="3214078" cy="4436269"/>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Description</a:t>
            </a:r>
          </a:p>
          <a:p>
            <a:r>
              <a:rPr lang="en-US" altLang="en-US" sz="1500" i="1" dirty="0">
                <a:solidFill>
                  <a:schemeClr val="bg1"/>
                </a:solidFill>
              </a:rPr>
              <a:t>“Sample Fraction is a description of the portion of the characteristic being analyzed. Sample Fraction will </a:t>
            </a:r>
            <a:r>
              <a:rPr lang="en-US" altLang="en-US" sz="1500" i="1" u="sng" dirty="0">
                <a:solidFill>
                  <a:schemeClr val="bg1"/>
                </a:solidFill>
              </a:rPr>
              <a:t>usually be Total, Dissolved, Unfiltered, Filtered</a:t>
            </a:r>
            <a:r>
              <a:rPr lang="en-US" altLang="en-US" sz="1500" i="1" dirty="0">
                <a:solidFill>
                  <a:schemeClr val="bg1"/>
                </a:solidFill>
              </a:rPr>
              <a:t>. Please check with your lab to confirm the sample fraction used for the analysis. In addition, nutrient data should be captured as filtered/unfiltered given “Total” is ambiguous for nutrient data.”</a:t>
            </a:r>
          </a:p>
          <a:p>
            <a:r>
              <a:rPr lang="en-US" sz="1400" i="1" dirty="0">
                <a:solidFill>
                  <a:schemeClr val="bg1"/>
                </a:solidFill>
              </a:rPr>
              <a:t> -</a:t>
            </a:r>
            <a:r>
              <a:rPr lang="en-US" sz="1400" dirty="0">
                <a:solidFill>
                  <a:schemeClr val="bg1"/>
                </a:solidFill>
              </a:rPr>
              <a:t>EPA Instructions WQX Web Monitoring Data Entry Template</a:t>
            </a:r>
          </a:p>
          <a:p>
            <a:pPr marL="285750" indent="-285750">
              <a:buFont typeface="Arial" panose="020B0604020202020204" pitchFamily="34" charset="0"/>
              <a:buChar char="•"/>
            </a:pPr>
            <a:r>
              <a:rPr lang="en-US" altLang="en-US" sz="1400" dirty="0">
                <a:solidFill>
                  <a:schemeClr val="bg1"/>
                </a:solidFill>
              </a:rPr>
              <a:t>This field may be required depending on the “Characteristic Name” provided. </a:t>
            </a:r>
            <a:r>
              <a:rPr lang="en-US" altLang="en-US" sz="1400" dirty="0">
                <a:solidFill>
                  <a:schemeClr val="bg1"/>
                </a:solidFill>
                <a:hlinkClick r:id="rId3"/>
              </a:rPr>
              <a:t>See the domain values for </a:t>
            </a:r>
            <a:r>
              <a:rPr lang="en-US" altLang="en-US" sz="1400" dirty="0" err="1">
                <a:solidFill>
                  <a:schemeClr val="bg1"/>
                </a:solidFill>
                <a:hlinkClick r:id="rId3"/>
              </a:rPr>
              <a:t>CharacteristicName</a:t>
            </a:r>
            <a:r>
              <a:rPr lang="en-US" altLang="en-US" sz="1400" dirty="0">
                <a:solidFill>
                  <a:schemeClr val="bg1"/>
                </a:solidFill>
                <a:hlinkClick r:id="rId3"/>
              </a:rPr>
              <a:t>.</a:t>
            </a:r>
            <a:endParaRPr lang="en-US" altLang="en-US" sz="1600" dirty="0">
              <a:solidFill>
                <a:schemeClr val="bg1"/>
              </a:solidFill>
            </a:endParaRPr>
          </a:p>
        </p:txBody>
      </p:sp>
    </p:spTree>
    <p:extLst>
      <p:ext uri="{BB962C8B-B14F-4D97-AF65-F5344CB8AC3E}">
        <p14:creationId xmlns:p14="http://schemas.microsoft.com/office/powerpoint/2010/main" val="3361993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FED74F-0D9C-481A-8185-898EE9CC2860}"/>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B8F0C01B-1588-425B-A906-3DB91FA9FD8E}"/>
              </a:ext>
            </a:extLst>
          </p:cNvPr>
          <p:cNvSpPr/>
          <p:nvPr/>
        </p:nvSpPr>
        <p:spPr>
          <a:xfrm>
            <a:off x="1963387" y="1263650"/>
            <a:ext cx="608364"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37ADE2-05B7-4305-85A9-3230A356B4E6}"/>
              </a:ext>
            </a:extLst>
          </p:cNvPr>
          <p:cNvSpPr/>
          <p:nvPr/>
        </p:nvSpPr>
        <p:spPr>
          <a:xfrm>
            <a:off x="1963386" y="1704395"/>
            <a:ext cx="608364" cy="4101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D18FE5CB-CD07-4776-A0CB-763E9D9F4988}"/>
              </a:ext>
            </a:extLst>
          </p:cNvPr>
          <p:cNvSpPr/>
          <p:nvPr/>
        </p:nvSpPr>
        <p:spPr>
          <a:xfrm>
            <a:off x="2571750" y="1534481"/>
            <a:ext cx="822770"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68E09EE1-0860-4932-9BE6-36235836B39F}"/>
              </a:ext>
            </a:extLst>
          </p:cNvPr>
          <p:cNvSpPr>
            <a:spLocks noChangeArrowheads="1"/>
          </p:cNvSpPr>
          <p:nvPr/>
        </p:nvSpPr>
        <p:spPr bwMode="auto">
          <a:xfrm>
            <a:off x="2910939" y="153448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C671759E-7B79-4411-B411-F26EF587A82E}"/>
              </a:ext>
            </a:extLst>
          </p:cNvPr>
          <p:cNvSpPr>
            <a:spLocks noChangeArrowheads="1"/>
          </p:cNvSpPr>
          <p:nvPr/>
        </p:nvSpPr>
        <p:spPr bwMode="auto">
          <a:xfrm>
            <a:off x="5573574" y="689931"/>
            <a:ext cx="3214078" cy="2111216"/>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i="1">
                <a:solidFill>
                  <a:schemeClr val="bg1"/>
                </a:solidFill>
              </a:rPr>
              <a:t>“Result Status ID is required if you reported a result. In order for your data to be uploaded to the Water Quality Portal, this field MUST NOT BE set to “Preliminary”.</a:t>
            </a:r>
          </a:p>
          <a:p>
            <a:r>
              <a:rPr lang="en-US" sz="1400" i="1">
                <a:solidFill>
                  <a:schemeClr val="bg1"/>
                </a:solidFill>
              </a:rPr>
              <a:t> -</a:t>
            </a:r>
            <a:r>
              <a:rPr lang="en-US" sz="1400">
                <a:solidFill>
                  <a:schemeClr val="bg1"/>
                </a:solidFill>
              </a:rPr>
              <a:t>EPA Instructions WQX Web Monitoring Data Entry Template</a:t>
            </a:r>
            <a:endParaRPr lang="en-US" altLang="en-US" sz="1600">
              <a:solidFill>
                <a:schemeClr val="bg1"/>
              </a:solidFill>
            </a:endParaRPr>
          </a:p>
        </p:txBody>
      </p:sp>
    </p:spTree>
    <p:extLst>
      <p:ext uri="{BB962C8B-B14F-4D97-AF65-F5344CB8AC3E}">
        <p14:creationId xmlns:p14="http://schemas.microsoft.com/office/powerpoint/2010/main" val="34437870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6532D-5FF5-4A3A-A050-893EAEFB8C1A}"/>
              </a:ext>
            </a:extLst>
          </p:cNvPr>
          <p:cNvPicPr>
            <a:picLocks noChangeAspect="1"/>
          </p:cNvPicPr>
          <p:nvPr/>
        </p:nvPicPr>
        <p:blipFill>
          <a:blip r:embed="rId2"/>
          <a:stretch>
            <a:fillRect/>
          </a:stretch>
        </p:blipFill>
        <p:spPr>
          <a:xfrm>
            <a:off x="0" y="86555"/>
            <a:ext cx="9144000" cy="4970390"/>
          </a:xfrm>
          <a:prstGeom prst="rect">
            <a:avLst/>
          </a:prstGeom>
        </p:spPr>
      </p:pic>
      <p:sp>
        <p:nvSpPr>
          <p:cNvPr id="7" name="Rectangle 6">
            <a:extLst>
              <a:ext uri="{FF2B5EF4-FFF2-40B4-BE49-F238E27FC236}">
                <a16:creationId xmlns:a16="http://schemas.microsoft.com/office/drawing/2014/main" id="{0A0A9AF2-1113-46ED-806E-813E34AE1C6A}"/>
              </a:ext>
            </a:extLst>
          </p:cNvPr>
          <p:cNvSpPr/>
          <p:nvPr/>
        </p:nvSpPr>
        <p:spPr>
          <a:xfrm>
            <a:off x="2458687" y="1270000"/>
            <a:ext cx="455963"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5">
            <a:extLst>
              <a:ext uri="{FF2B5EF4-FFF2-40B4-BE49-F238E27FC236}">
                <a16:creationId xmlns:a16="http://schemas.microsoft.com/office/drawing/2014/main" id="{150FF471-106A-403D-8273-F12EEF6E4A1B}"/>
              </a:ext>
            </a:extLst>
          </p:cNvPr>
          <p:cNvSpPr>
            <a:spLocks noChangeArrowheads="1"/>
          </p:cNvSpPr>
          <p:nvPr/>
        </p:nvSpPr>
        <p:spPr bwMode="auto">
          <a:xfrm>
            <a:off x="3262174" y="1172531"/>
            <a:ext cx="3214078" cy="1379101"/>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i="1">
                <a:solidFill>
                  <a:schemeClr val="bg1"/>
                </a:solidFill>
              </a:rPr>
              <a:t>Was there a controlled temperature required for the analysis?</a:t>
            </a:r>
          </a:p>
          <a:p>
            <a:pPr marL="285750" indent="-285750">
              <a:buFont typeface="Arial" panose="020B0604020202020204" pitchFamily="34" charset="0"/>
              <a:buChar char="•"/>
            </a:pPr>
            <a:r>
              <a:rPr lang="en-US" altLang="en-US" sz="1500" i="1">
                <a:solidFill>
                  <a:schemeClr val="bg1"/>
                </a:solidFill>
              </a:rPr>
              <a:t>This should be reported by the laboratory when required.</a:t>
            </a:r>
            <a:endParaRPr lang="en-US" altLang="en-US" sz="1600">
              <a:solidFill>
                <a:schemeClr val="bg1"/>
              </a:solidFill>
            </a:endParaRPr>
          </a:p>
        </p:txBody>
      </p:sp>
    </p:spTree>
    <p:extLst>
      <p:ext uri="{BB962C8B-B14F-4D97-AF65-F5344CB8AC3E}">
        <p14:creationId xmlns:p14="http://schemas.microsoft.com/office/powerpoint/2010/main" val="36074057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673EA1-0BD5-4920-8C64-032B5D446E91}"/>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C934FC72-6DE6-41B7-9FBA-FF2E95A9AD1E}"/>
              </a:ext>
            </a:extLst>
          </p:cNvPr>
          <p:cNvSpPr/>
          <p:nvPr/>
        </p:nvSpPr>
        <p:spPr>
          <a:xfrm>
            <a:off x="2896836" y="1250950"/>
            <a:ext cx="1028697"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7BE3460-DDD0-4CDD-BFDC-1D3DA6967723}"/>
              </a:ext>
            </a:extLst>
          </p:cNvPr>
          <p:cNvSpPr/>
          <p:nvPr/>
        </p:nvSpPr>
        <p:spPr>
          <a:xfrm>
            <a:off x="2896837" y="1682751"/>
            <a:ext cx="684562" cy="6286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C0C11F43-94C2-4390-9C63-6FC910C02E02}"/>
              </a:ext>
            </a:extLst>
          </p:cNvPr>
          <p:cNvSpPr/>
          <p:nvPr/>
        </p:nvSpPr>
        <p:spPr>
          <a:xfrm>
            <a:off x="3586342" y="1521781"/>
            <a:ext cx="1277757"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2B5226BC-941C-48C6-A509-6A0C6D8D850C}"/>
              </a:ext>
            </a:extLst>
          </p:cNvPr>
          <p:cNvSpPr>
            <a:spLocks noChangeArrowheads="1"/>
          </p:cNvSpPr>
          <p:nvPr/>
        </p:nvSpPr>
        <p:spPr bwMode="auto">
          <a:xfrm>
            <a:off x="4572000" y="1521781"/>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4C5805F0-2A29-4A28-BE5E-4D284ABED888}"/>
              </a:ext>
            </a:extLst>
          </p:cNvPr>
          <p:cNvSpPr>
            <a:spLocks noChangeArrowheads="1"/>
          </p:cNvSpPr>
          <p:nvPr/>
        </p:nvSpPr>
        <p:spPr bwMode="auto">
          <a:xfrm>
            <a:off x="91896" y="426375"/>
            <a:ext cx="2713044" cy="459146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Has the data been summarized by some statistic?</a:t>
            </a:r>
          </a:p>
          <a:p>
            <a:pPr marL="285750" indent="-285750">
              <a:buFont typeface="Arial" panose="020B0604020202020204" pitchFamily="34" charset="0"/>
              <a:buChar char="•"/>
            </a:pPr>
            <a:r>
              <a:rPr lang="en-US" altLang="en-US" sz="1500">
                <a:solidFill>
                  <a:schemeClr val="bg1"/>
                </a:solidFill>
              </a:rPr>
              <a:t>The </a:t>
            </a:r>
            <a:r>
              <a:rPr lang="en-US" altLang="en-US" sz="1500" err="1">
                <a:solidFill>
                  <a:schemeClr val="bg1"/>
                </a:solidFill>
              </a:rPr>
              <a:t>ResultTimeBasis</a:t>
            </a:r>
            <a:r>
              <a:rPr lang="en-US" altLang="en-US" sz="1500">
                <a:solidFill>
                  <a:schemeClr val="bg1"/>
                </a:solidFill>
              </a:rPr>
              <a:t> can provide additional context to the statistical base code</a:t>
            </a:r>
          </a:p>
          <a:p>
            <a:pPr marL="285750" indent="-285750">
              <a:buFont typeface="Arial" panose="020B0604020202020204" pitchFamily="34" charset="0"/>
              <a:buChar char="•"/>
            </a:pPr>
            <a:r>
              <a:rPr lang="en-US" altLang="en-US" sz="1500">
                <a:solidFill>
                  <a:schemeClr val="bg1"/>
                </a:solidFill>
              </a:rPr>
              <a:t>These fields should be left blank if no summary statistic was applied.</a:t>
            </a:r>
          </a:p>
          <a:p>
            <a:pPr marL="285750" indent="-285750">
              <a:buFont typeface="Arial" panose="020B0604020202020204" pitchFamily="34" charset="0"/>
              <a:buChar char="•"/>
            </a:pPr>
            <a:r>
              <a:rPr lang="en-US" altLang="en-US" sz="1500">
                <a:solidFill>
                  <a:schemeClr val="bg1"/>
                </a:solidFill>
              </a:rPr>
              <a:t>Example: Daily Mean</a:t>
            </a:r>
          </a:p>
          <a:p>
            <a:pPr marL="1028700" lvl="1">
              <a:buFont typeface="Arial" panose="020B0604020202020204" pitchFamily="34" charset="0"/>
              <a:buChar char="•"/>
            </a:pPr>
            <a:r>
              <a:rPr lang="en-US" altLang="en-US" sz="1600">
                <a:solidFill>
                  <a:schemeClr val="bg1"/>
                </a:solidFill>
              </a:rPr>
              <a:t>Statistical Base Code = “Mean”</a:t>
            </a:r>
          </a:p>
          <a:p>
            <a:pPr marL="1028700" lvl="1">
              <a:buFont typeface="Arial" panose="020B0604020202020204" pitchFamily="34" charset="0"/>
              <a:buChar char="•"/>
            </a:pPr>
            <a:r>
              <a:rPr lang="en-US" altLang="en-US" sz="1600" err="1">
                <a:solidFill>
                  <a:schemeClr val="bg1"/>
                </a:solidFill>
              </a:rPr>
              <a:t>ResultTime</a:t>
            </a:r>
            <a:r>
              <a:rPr lang="en-US" altLang="en-US" sz="1600">
                <a:solidFill>
                  <a:schemeClr val="bg1"/>
                </a:solidFill>
              </a:rPr>
              <a:t> Basis = “1 Day”</a:t>
            </a:r>
          </a:p>
        </p:txBody>
      </p:sp>
    </p:spTree>
    <p:extLst>
      <p:ext uri="{BB962C8B-B14F-4D97-AF65-F5344CB8AC3E}">
        <p14:creationId xmlns:p14="http://schemas.microsoft.com/office/powerpoint/2010/main" val="4678874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E0C102-4CF1-4247-88BB-A5C931C1FDC1}"/>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EED0D156-9CC6-4C88-8CDD-922C5C51BDAB}"/>
              </a:ext>
            </a:extLst>
          </p:cNvPr>
          <p:cNvSpPr/>
          <p:nvPr/>
        </p:nvSpPr>
        <p:spPr>
          <a:xfrm>
            <a:off x="3893787" y="1257300"/>
            <a:ext cx="684124"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7D32A4-C577-4873-BC6B-7740B375A172}"/>
              </a:ext>
            </a:extLst>
          </p:cNvPr>
          <p:cNvSpPr/>
          <p:nvPr/>
        </p:nvSpPr>
        <p:spPr>
          <a:xfrm>
            <a:off x="3893786" y="1689101"/>
            <a:ext cx="684562" cy="4261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91E25E75-AA48-44DD-97AB-E9F592661C46}"/>
              </a:ext>
            </a:extLst>
          </p:cNvPr>
          <p:cNvSpPr/>
          <p:nvPr/>
        </p:nvSpPr>
        <p:spPr>
          <a:xfrm>
            <a:off x="4577910" y="1521781"/>
            <a:ext cx="1277757"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B3C14435-C2EF-4A4E-B364-3E1367F5B5EC}"/>
              </a:ext>
            </a:extLst>
          </p:cNvPr>
          <p:cNvSpPr>
            <a:spLocks noChangeArrowheads="1"/>
          </p:cNvSpPr>
          <p:nvPr/>
        </p:nvSpPr>
        <p:spPr bwMode="auto">
          <a:xfrm>
            <a:off x="5562600" y="1521779"/>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7C87D46B-3477-4E5F-99EB-E0F885243CFA}"/>
              </a:ext>
            </a:extLst>
          </p:cNvPr>
          <p:cNvSpPr>
            <a:spLocks noChangeArrowheads="1"/>
          </p:cNvSpPr>
          <p:nvPr/>
        </p:nvSpPr>
        <p:spPr bwMode="auto">
          <a:xfrm>
            <a:off x="224809" y="820075"/>
            <a:ext cx="3324404" cy="3645456"/>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Does the result represent the actual, estimated, or calculated value?</a:t>
            </a:r>
          </a:p>
          <a:p>
            <a:pPr marL="285750" indent="-285750">
              <a:buFont typeface="Arial" panose="020B0604020202020204" pitchFamily="34" charset="0"/>
              <a:buChar char="•"/>
            </a:pPr>
            <a:r>
              <a:rPr lang="en-US" altLang="en-US" sz="1500">
                <a:solidFill>
                  <a:schemeClr val="bg1"/>
                </a:solidFill>
              </a:rPr>
              <a:t>We anticipate that most users will supply “Actual” results.</a:t>
            </a:r>
          </a:p>
          <a:p>
            <a:pPr marL="285750" indent="-285750">
              <a:buFont typeface="Arial" panose="020B0604020202020204" pitchFamily="34" charset="0"/>
              <a:buChar char="•"/>
            </a:pPr>
            <a:r>
              <a:rPr lang="en-US" altLang="en-US" sz="1500">
                <a:solidFill>
                  <a:schemeClr val="bg1"/>
                </a:solidFill>
              </a:rPr>
              <a:t>If the statistical Base Code column is populated, you most likely should selected “Calculated”.</a:t>
            </a:r>
          </a:p>
          <a:p>
            <a:pPr marL="285750" indent="-285750">
              <a:buFont typeface="Arial" panose="020B0604020202020204" pitchFamily="34" charset="0"/>
              <a:buChar char="•"/>
            </a:pPr>
            <a:r>
              <a:rPr lang="en-US" altLang="en-US" sz="1500">
                <a:solidFill>
                  <a:schemeClr val="bg1"/>
                </a:solidFill>
              </a:rPr>
              <a:t>Please review your lab results to see if they have been corrected, adjusted, or estimated in anyway.</a:t>
            </a:r>
            <a:endParaRPr lang="en-US" altLang="en-US" sz="1600">
              <a:solidFill>
                <a:schemeClr val="bg1"/>
              </a:solidFill>
            </a:endParaRPr>
          </a:p>
        </p:txBody>
      </p:sp>
    </p:spTree>
    <p:extLst>
      <p:ext uri="{BB962C8B-B14F-4D97-AF65-F5344CB8AC3E}">
        <p14:creationId xmlns:p14="http://schemas.microsoft.com/office/powerpoint/2010/main" val="41753731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5BFF8-46CC-4824-86B4-2F5B89A6A20D}"/>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AFE0CD99-665C-4C48-BDD4-6E11F37E928C}"/>
              </a:ext>
            </a:extLst>
          </p:cNvPr>
          <p:cNvSpPr/>
          <p:nvPr/>
        </p:nvSpPr>
        <p:spPr>
          <a:xfrm>
            <a:off x="4490687" y="1244600"/>
            <a:ext cx="1090964"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A4F2C3-F8C8-4B05-BA75-AA48D44A0D6E}"/>
              </a:ext>
            </a:extLst>
          </p:cNvPr>
          <p:cNvSpPr/>
          <p:nvPr/>
        </p:nvSpPr>
        <p:spPr>
          <a:xfrm>
            <a:off x="4490686" y="1676401"/>
            <a:ext cx="614714" cy="6286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259ED192-292A-4C7A-B762-C3669CB13DF3}"/>
              </a:ext>
            </a:extLst>
          </p:cNvPr>
          <p:cNvSpPr/>
          <p:nvPr/>
        </p:nvSpPr>
        <p:spPr>
          <a:xfrm>
            <a:off x="5105400" y="1509081"/>
            <a:ext cx="1347167" cy="42613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sp>
        <p:nvSpPr>
          <p:cNvPr id="6" name="TextBox 5">
            <a:extLst>
              <a:ext uri="{FF2B5EF4-FFF2-40B4-BE49-F238E27FC236}">
                <a16:creationId xmlns:a16="http://schemas.microsoft.com/office/drawing/2014/main" id="{E9D07F32-47E5-441F-8640-A500C6482B0C}"/>
              </a:ext>
            </a:extLst>
          </p:cNvPr>
          <p:cNvSpPr>
            <a:spLocks noChangeArrowheads="1"/>
          </p:cNvSpPr>
          <p:nvPr/>
        </p:nvSpPr>
        <p:spPr bwMode="auto">
          <a:xfrm>
            <a:off x="6159500" y="1509079"/>
            <a:ext cx="2552703" cy="240065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285750" indent="-285750">
              <a:buFont typeface="Arial" panose="020B0604020202020204" pitchFamily="34" charset="0"/>
              <a:buChar char="•"/>
            </a:pPr>
            <a:r>
              <a:rPr lang="en-US" altLang="en-US" sz="1500" dirty="0">
                <a:solidFill>
                  <a:schemeClr val="bg1"/>
                </a:solidFill>
              </a:rPr>
              <a:t>This field has data validation restrictions on it, and therefore will send you an error message if you supply invalid information.</a:t>
            </a:r>
          </a:p>
          <a:p>
            <a:pPr marL="285750" indent="-285750">
              <a:buFont typeface="Arial" panose="020B0604020202020204" pitchFamily="34" charset="0"/>
              <a:buChar char="•"/>
            </a:pPr>
            <a:r>
              <a:rPr lang="en-US" altLang="en-US" sz="1500" dirty="0">
                <a:solidFill>
                  <a:schemeClr val="bg1"/>
                </a:solidFill>
              </a:rPr>
              <a:t>You can use the drop-down menu to review and select a valid input.</a:t>
            </a:r>
          </a:p>
        </p:txBody>
      </p:sp>
      <p:sp>
        <p:nvSpPr>
          <p:cNvPr id="7" name="TextBox 5">
            <a:extLst>
              <a:ext uri="{FF2B5EF4-FFF2-40B4-BE49-F238E27FC236}">
                <a16:creationId xmlns:a16="http://schemas.microsoft.com/office/drawing/2014/main" id="{0586AA62-CB09-4ED5-B2F4-A6D17A4027A0}"/>
              </a:ext>
            </a:extLst>
          </p:cNvPr>
          <p:cNvSpPr>
            <a:spLocks noChangeArrowheads="1"/>
          </p:cNvSpPr>
          <p:nvPr/>
        </p:nvSpPr>
        <p:spPr bwMode="auto">
          <a:xfrm>
            <a:off x="72797" y="276463"/>
            <a:ext cx="4316506" cy="4784288"/>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400" b="1" dirty="0">
                <a:solidFill>
                  <a:schemeClr val="bg1"/>
                </a:solidFill>
              </a:rPr>
              <a:t>Description</a:t>
            </a:r>
          </a:p>
          <a:p>
            <a:r>
              <a:rPr lang="en-US" altLang="en-US" sz="1400" i="1" dirty="0">
                <a:solidFill>
                  <a:schemeClr val="bg1"/>
                </a:solidFill>
              </a:rPr>
              <a:t>“Result Analytical Method ID and Context (The organization that owns the method) are the analytical procedures used by the lab for analyzing samples. You can find the Analytical methods in the results you receive from your lab or by contacting them. These cells are required for any activity type with “sample” in the domain name and ALL Nutrient characteristics.”</a:t>
            </a:r>
          </a:p>
          <a:p>
            <a:r>
              <a:rPr lang="en-US" sz="1400" i="1" dirty="0">
                <a:solidFill>
                  <a:schemeClr val="bg1"/>
                </a:solidFill>
              </a:rPr>
              <a:t>-</a:t>
            </a:r>
            <a:r>
              <a:rPr lang="en-US" sz="1400" dirty="0">
                <a:solidFill>
                  <a:schemeClr val="bg1"/>
                </a:solidFill>
              </a:rPr>
              <a:t>EPA Instructions WQX Web Monitoring Data Entry Template</a:t>
            </a:r>
          </a:p>
          <a:p>
            <a:pPr marL="285750" indent="-285750">
              <a:buFont typeface="Arial" panose="020B0604020202020204" pitchFamily="34" charset="0"/>
              <a:buChar char="•"/>
            </a:pPr>
            <a:r>
              <a:rPr lang="en-US" sz="1400" dirty="0">
                <a:solidFill>
                  <a:schemeClr val="bg1"/>
                </a:solidFill>
              </a:rPr>
              <a:t>This field may be required based on the supplied:</a:t>
            </a:r>
          </a:p>
          <a:p>
            <a:pPr marL="1028700" lvl="1">
              <a:buFont typeface="Arial" panose="020B0604020202020204" pitchFamily="34" charset="0"/>
              <a:buChar char="•"/>
            </a:pPr>
            <a:r>
              <a:rPr lang="en-US" sz="1400" dirty="0">
                <a:solidFill>
                  <a:schemeClr val="bg1"/>
                </a:solidFill>
              </a:rPr>
              <a:t>Activity Type (</a:t>
            </a:r>
            <a:r>
              <a:rPr lang="en-US" sz="1400" dirty="0">
                <a:solidFill>
                  <a:schemeClr val="bg1"/>
                </a:solidFill>
                <a:hlinkClick r:id="rId3"/>
              </a:rPr>
              <a:t>see the domain values for </a:t>
            </a:r>
            <a:r>
              <a:rPr lang="en-US" sz="1400" dirty="0" err="1">
                <a:solidFill>
                  <a:schemeClr val="bg1"/>
                </a:solidFill>
                <a:hlinkClick r:id="rId3"/>
              </a:rPr>
              <a:t>ActivityType</a:t>
            </a:r>
            <a:r>
              <a:rPr lang="en-US" sz="1400" dirty="0">
                <a:solidFill>
                  <a:schemeClr val="bg1"/>
                </a:solidFill>
              </a:rPr>
              <a:t>)</a:t>
            </a:r>
          </a:p>
          <a:p>
            <a:pPr marL="1028700" lvl="1">
              <a:buFont typeface="Arial" panose="020B0604020202020204" pitchFamily="34" charset="0"/>
              <a:buChar char="•"/>
            </a:pPr>
            <a:r>
              <a:rPr lang="en-US" sz="1400" dirty="0">
                <a:solidFill>
                  <a:schemeClr val="bg1"/>
                </a:solidFill>
              </a:rPr>
              <a:t>Characteristic Name (</a:t>
            </a:r>
            <a:r>
              <a:rPr lang="en-US" sz="1400" dirty="0">
                <a:solidFill>
                  <a:schemeClr val="bg1"/>
                </a:solidFill>
                <a:hlinkClick r:id="rId3"/>
              </a:rPr>
              <a:t>see the domain values for </a:t>
            </a:r>
            <a:r>
              <a:rPr lang="en-US" sz="1400" dirty="0" err="1">
                <a:solidFill>
                  <a:schemeClr val="bg1"/>
                </a:solidFill>
                <a:hlinkClick r:id="rId3"/>
              </a:rPr>
              <a:t>CharactersiticName</a:t>
            </a:r>
            <a:r>
              <a:rPr lang="en-US" sz="1400" dirty="0">
                <a:solidFill>
                  <a:schemeClr val="bg1"/>
                </a:solidFill>
              </a:rPr>
              <a:t>)</a:t>
            </a:r>
          </a:p>
          <a:p>
            <a:pPr marL="285750" indent="-285750">
              <a:buFont typeface="Arial" panose="020B0604020202020204" pitchFamily="34" charset="0"/>
              <a:buChar char="•"/>
            </a:pPr>
            <a:r>
              <a:rPr lang="en-US" sz="1400" dirty="0">
                <a:solidFill>
                  <a:schemeClr val="bg1"/>
                </a:solidFill>
              </a:rPr>
              <a:t>This field is not required if “Biological Intent Name” is “Individual”, “Population Census”, “Frequency Class”, or “Group Summary”</a:t>
            </a:r>
            <a:endParaRPr lang="en-US" altLang="en-US" sz="1400" i="1" dirty="0">
              <a:solidFill>
                <a:schemeClr val="bg1"/>
              </a:solidFill>
            </a:endParaRPr>
          </a:p>
        </p:txBody>
      </p:sp>
    </p:spTree>
    <p:extLst>
      <p:ext uri="{BB962C8B-B14F-4D97-AF65-F5344CB8AC3E}">
        <p14:creationId xmlns:p14="http://schemas.microsoft.com/office/powerpoint/2010/main" val="18139768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60CAF1-717F-4FCE-8827-6714FE5319BE}"/>
              </a:ext>
            </a:extLst>
          </p:cNvPr>
          <p:cNvPicPr>
            <a:picLocks noChangeAspect="1"/>
          </p:cNvPicPr>
          <p:nvPr/>
        </p:nvPicPr>
        <p:blipFill>
          <a:blip r:embed="rId2"/>
          <a:stretch>
            <a:fillRect/>
          </a:stretch>
        </p:blipFill>
        <p:spPr>
          <a:xfrm>
            <a:off x="0" y="86555"/>
            <a:ext cx="9144000" cy="4970390"/>
          </a:xfrm>
          <a:prstGeom prst="rect">
            <a:avLst/>
          </a:prstGeom>
        </p:spPr>
      </p:pic>
      <p:sp>
        <p:nvSpPr>
          <p:cNvPr id="5" name="Rectangle 4">
            <a:extLst>
              <a:ext uri="{FF2B5EF4-FFF2-40B4-BE49-F238E27FC236}">
                <a16:creationId xmlns:a16="http://schemas.microsoft.com/office/drawing/2014/main" id="{0094279F-0712-4CAF-B597-EFEF453F5826}"/>
              </a:ext>
            </a:extLst>
          </p:cNvPr>
          <p:cNvSpPr/>
          <p:nvPr/>
        </p:nvSpPr>
        <p:spPr>
          <a:xfrm>
            <a:off x="4775201" y="1231900"/>
            <a:ext cx="635000"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9AD04E4-4F8B-4022-9455-9BD011313D89}"/>
              </a:ext>
            </a:extLst>
          </p:cNvPr>
          <p:cNvSpPr>
            <a:spLocks noChangeArrowheads="1"/>
          </p:cNvSpPr>
          <p:nvPr/>
        </p:nvSpPr>
        <p:spPr bwMode="auto">
          <a:xfrm>
            <a:off x="1121298" y="1156625"/>
            <a:ext cx="3324404" cy="163449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r>
              <a:rPr lang="en-US" altLang="en-US" sz="1500">
                <a:solidFill>
                  <a:schemeClr val="bg1"/>
                </a:solidFill>
              </a:rPr>
              <a:t>When did the laboratory start performing the analysis?</a:t>
            </a:r>
          </a:p>
          <a:p>
            <a:pPr marL="285750" indent="-285750">
              <a:buFont typeface="Arial" panose="020B0604020202020204" pitchFamily="34" charset="0"/>
              <a:buChar char="•"/>
            </a:pPr>
            <a:r>
              <a:rPr lang="en-US" altLang="en-US" sz="1500">
                <a:solidFill>
                  <a:schemeClr val="bg1"/>
                </a:solidFill>
              </a:rPr>
              <a:t>Not required but recommended.</a:t>
            </a:r>
          </a:p>
          <a:p>
            <a:pPr marL="285750" indent="-285750">
              <a:buFont typeface="Arial" panose="020B0604020202020204" pitchFamily="34" charset="0"/>
              <a:buChar char="•"/>
            </a:pPr>
            <a:r>
              <a:rPr lang="en-US" altLang="en-US" sz="1500">
                <a:solidFill>
                  <a:schemeClr val="bg1"/>
                </a:solidFill>
              </a:rPr>
              <a:t>This should be reported by the lab or can be requested from the lab.</a:t>
            </a:r>
          </a:p>
        </p:txBody>
      </p:sp>
    </p:spTree>
    <p:extLst>
      <p:ext uri="{BB962C8B-B14F-4D97-AF65-F5344CB8AC3E}">
        <p14:creationId xmlns:p14="http://schemas.microsoft.com/office/powerpoint/2010/main" val="316384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34445-252D-4AE1-8CAF-9AD891E718F4}"/>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02EF0931-752E-4EFE-A768-A6970C5C7D5C}"/>
              </a:ext>
            </a:extLst>
          </p:cNvPr>
          <p:cNvSpPr/>
          <p:nvPr/>
        </p:nvSpPr>
        <p:spPr>
          <a:xfrm>
            <a:off x="5376153" y="1244600"/>
            <a:ext cx="2250332"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687BC11-8976-4697-B85A-7F1EF2FCEE94}"/>
              </a:ext>
            </a:extLst>
          </p:cNvPr>
          <p:cNvSpPr/>
          <p:nvPr/>
        </p:nvSpPr>
        <p:spPr>
          <a:xfrm>
            <a:off x="5376152" y="1682886"/>
            <a:ext cx="894945" cy="6286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
            <a:extLst>
              <a:ext uri="{FF2B5EF4-FFF2-40B4-BE49-F238E27FC236}">
                <a16:creationId xmlns:a16="http://schemas.microsoft.com/office/drawing/2014/main" id="{E9EE45B6-74C5-4D70-914E-5555C76BCA78}"/>
              </a:ext>
            </a:extLst>
          </p:cNvPr>
          <p:cNvSpPr>
            <a:spLocks noChangeArrowheads="1"/>
          </p:cNvSpPr>
          <p:nvPr/>
        </p:nvSpPr>
        <p:spPr bwMode="auto">
          <a:xfrm>
            <a:off x="263128" y="566452"/>
            <a:ext cx="4457109" cy="381381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dirty="0">
                <a:solidFill>
                  <a:schemeClr val="bg1"/>
                </a:solidFill>
              </a:rPr>
              <a:t>Description</a:t>
            </a:r>
          </a:p>
          <a:p>
            <a:r>
              <a:rPr lang="en-US" altLang="en-US" sz="1500" i="1" dirty="0">
                <a:solidFill>
                  <a:schemeClr val="bg1"/>
                </a:solidFill>
              </a:rPr>
              <a:t>“Result Detection Condition - If you indicate a sample is “Not Detected” or above/below a detection limit, you must provide the Detection Limit Type, Limit, and Unit. This should be provided by the lab along with appropriate units.</a:t>
            </a:r>
          </a:p>
          <a:p>
            <a:r>
              <a:rPr lang="en-US" sz="1600" i="1" dirty="0">
                <a:solidFill>
                  <a:schemeClr val="bg1"/>
                </a:solidFill>
              </a:rPr>
              <a:t>-</a:t>
            </a:r>
            <a:r>
              <a:rPr lang="en-US" sz="1600" dirty="0">
                <a:solidFill>
                  <a:schemeClr val="bg1"/>
                </a:solidFill>
              </a:rPr>
              <a:t>EPA Instructions WQX Web Monitoring Data Entry Template</a:t>
            </a:r>
          </a:p>
          <a:p>
            <a:pPr marL="285750" indent="-285750">
              <a:buFont typeface="Arial" panose="020B0604020202020204" pitchFamily="34" charset="0"/>
              <a:buChar char="•"/>
            </a:pPr>
            <a:r>
              <a:rPr lang="en-US" altLang="en-US" sz="1600" dirty="0">
                <a:solidFill>
                  <a:schemeClr val="bg1"/>
                </a:solidFill>
              </a:rPr>
              <a:t>These fields have data validation restrictions on them, and therefore will send you an error message if you supply invalid information.</a:t>
            </a:r>
          </a:p>
          <a:p>
            <a:pPr marL="285750" indent="-285750">
              <a:buFont typeface="Arial" panose="020B0604020202020204" pitchFamily="34" charset="0"/>
              <a:buChar char="•"/>
            </a:pPr>
            <a:r>
              <a:rPr lang="en-US" altLang="en-US" sz="1600" dirty="0">
                <a:solidFill>
                  <a:schemeClr val="bg1"/>
                </a:solidFill>
              </a:rPr>
              <a:t>You can use the drop-down menu to review and select a valid input.</a:t>
            </a:r>
          </a:p>
        </p:txBody>
      </p:sp>
    </p:spTree>
    <p:extLst>
      <p:ext uri="{BB962C8B-B14F-4D97-AF65-F5344CB8AC3E}">
        <p14:creationId xmlns:p14="http://schemas.microsoft.com/office/powerpoint/2010/main" val="15929443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EE4E90-A707-40A4-8C20-278C34C71B7C}"/>
              </a:ext>
            </a:extLst>
          </p:cNvPr>
          <p:cNvPicPr>
            <a:picLocks noChangeAspect="1"/>
          </p:cNvPicPr>
          <p:nvPr/>
        </p:nvPicPr>
        <p:blipFill>
          <a:blip r:embed="rId2"/>
          <a:stretch>
            <a:fillRect/>
          </a:stretch>
        </p:blipFill>
        <p:spPr>
          <a:xfrm>
            <a:off x="0" y="86555"/>
            <a:ext cx="9144000" cy="4970390"/>
          </a:xfrm>
          <a:prstGeom prst="rect">
            <a:avLst/>
          </a:prstGeom>
        </p:spPr>
      </p:pic>
      <p:sp>
        <p:nvSpPr>
          <p:cNvPr id="3" name="Rectangle 2">
            <a:extLst>
              <a:ext uri="{FF2B5EF4-FFF2-40B4-BE49-F238E27FC236}">
                <a16:creationId xmlns:a16="http://schemas.microsoft.com/office/drawing/2014/main" id="{675CF58A-A62A-468B-BAC0-95C5AF24987D}"/>
              </a:ext>
            </a:extLst>
          </p:cNvPr>
          <p:cNvSpPr/>
          <p:nvPr/>
        </p:nvSpPr>
        <p:spPr>
          <a:xfrm>
            <a:off x="7607030" y="1231629"/>
            <a:ext cx="1199744" cy="3536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5">
            <a:extLst>
              <a:ext uri="{FF2B5EF4-FFF2-40B4-BE49-F238E27FC236}">
                <a16:creationId xmlns:a16="http://schemas.microsoft.com/office/drawing/2014/main" id="{D2C7DBAA-60FC-4BA4-8C95-445066EE898E}"/>
              </a:ext>
            </a:extLst>
          </p:cNvPr>
          <p:cNvSpPr>
            <a:spLocks noChangeArrowheads="1"/>
          </p:cNvSpPr>
          <p:nvPr/>
        </p:nvSpPr>
        <p:spPr bwMode="auto">
          <a:xfrm>
            <a:off x="2343445" y="1873686"/>
            <a:ext cx="4457109" cy="139612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r>
              <a:rPr lang="en-US" altLang="en-US" sz="1500" b="1">
                <a:solidFill>
                  <a:schemeClr val="bg1"/>
                </a:solidFill>
              </a:rPr>
              <a:t>Description</a:t>
            </a:r>
          </a:p>
          <a:p>
            <a:pPr marL="285750" indent="-285750">
              <a:buFont typeface="Arial" panose="020B0604020202020204" pitchFamily="34" charset="0"/>
              <a:buChar char="•"/>
            </a:pPr>
            <a:r>
              <a:rPr lang="en-US" altLang="en-US" sz="1500">
                <a:solidFill>
                  <a:schemeClr val="bg1"/>
                </a:solidFill>
              </a:rPr>
              <a:t>You have the option to provide any additional details about the result that were not covered in the previous columns.</a:t>
            </a:r>
          </a:p>
          <a:p>
            <a:pPr marL="285750" indent="-285750">
              <a:buFont typeface="Arial" panose="020B0604020202020204" pitchFamily="34" charset="0"/>
              <a:buChar char="•"/>
            </a:pPr>
            <a:r>
              <a:rPr lang="en-US" altLang="en-US" sz="1500">
                <a:solidFill>
                  <a:schemeClr val="bg1"/>
                </a:solidFill>
              </a:rPr>
              <a:t>This column is not required.</a:t>
            </a:r>
            <a:endParaRPr lang="en-US" altLang="en-US" sz="1600">
              <a:solidFill>
                <a:schemeClr val="bg1"/>
              </a:solidFill>
            </a:endParaRPr>
          </a:p>
        </p:txBody>
      </p:sp>
    </p:spTree>
    <p:extLst>
      <p:ext uri="{BB962C8B-B14F-4D97-AF65-F5344CB8AC3E}">
        <p14:creationId xmlns:p14="http://schemas.microsoft.com/office/powerpoint/2010/main" val="3169726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813B15A-9D96-4D6F-BF07-BBC611E9CD68}" vid="{07379365-780E-40FA-BCCE-0CE6D134E5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Uploaded xmlns="2f539d1d-92f9-444b-9706-8835d5e7c111">2021-07-02T13:07:08+00:00</DateUpload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4FE0689EB6A34B8FD0A6FA09E592A5" ma:contentTypeVersion="9" ma:contentTypeDescription="Create a new document." ma:contentTypeScope="" ma:versionID="8fd6ab79f21ad552900ff3c193423243">
  <xsd:schema xmlns:xsd="http://www.w3.org/2001/XMLSchema" xmlns:xs="http://www.w3.org/2001/XMLSchema" xmlns:p="http://schemas.microsoft.com/office/2006/metadata/properties" xmlns:ns2="acbbcf92-dd6b-4dba-b147-b92536c78c64" xmlns:ns3="2f539d1d-92f9-444b-9706-8835d5e7c111" targetNamespace="http://schemas.microsoft.com/office/2006/metadata/properties" ma:root="true" ma:fieldsID="a6ca63dfaaf998dd7c1904f9c0088584" ns2:_="" ns3:_="">
    <xsd:import namespace="acbbcf92-dd6b-4dba-b147-b92536c78c64"/>
    <xsd:import namespace="2f539d1d-92f9-444b-9706-8835d5e7c1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DateUploa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bcf92-dd6b-4dba-b147-b92536c78c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539d1d-92f9-444b-9706-8835d5e7c1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DateUploaded" ma:index="16" nillable="true" ma:displayName="Date Uploaded" ma:default="[today]" ma:format="DateTime" ma:internalName="DateUpload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ECBEFA-51CC-4554-AD21-F195B624AE54}">
  <ds:schemaRefs>
    <ds:schemaRef ds:uri="acbbcf92-dd6b-4dba-b147-b92536c78c64"/>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2f539d1d-92f9-444b-9706-8835d5e7c1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998F66B-01E2-48AB-A70B-FDA936EAF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bcf92-dd6b-4dba-b147-b92536c78c64"/>
    <ds:schemaRef ds:uri="2f539d1d-92f9-444b-9706-8835d5e7c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667276-A133-413A-802F-ADB768974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decpptwhite16x9_2020-10-22</Template>
  <TotalTime>215</TotalTime>
  <Words>5079</Words>
  <Application>Microsoft Office PowerPoint</Application>
  <PresentationFormat>On-screen Show (16:9)</PresentationFormat>
  <Paragraphs>389</Paragraphs>
  <Slides>102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Arial</vt:lpstr>
      <vt:lpstr>Calibri</vt:lpstr>
      <vt:lpstr>Calibri Light</vt:lpstr>
      <vt:lpstr>Wingdings</vt:lpstr>
      <vt:lpstr>Office Theme</vt:lpstr>
      <vt:lpstr>Division of Water’s Guide to Submitting Data to the Water Quality Exchange (WQX)</vt:lpstr>
      <vt:lpstr>Introduction</vt:lpstr>
      <vt:lpstr>EPA’s Introduction to the Water Quality Exchange (WQX)</vt:lpstr>
      <vt:lpstr>Why does DOW Require Community Partners to Submit Data to WQX?</vt:lpstr>
      <vt:lpstr>Why does DOW Require Community Partners to Submit Data to WQX?</vt:lpstr>
      <vt:lpstr>Recommended Workflow</vt:lpstr>
      <vt:lpstr>Training Videos</vt:lpstr>
      <vt:lpstr>ORSANCO WQX / WQX Web Training</vt:lpstr>
      <vt:lpstr>Account Registration</vt:lpstr>
      <vt:lpstr>EPA’s Getting Started with WQXweb: How to Gain Access</vt:lpstr>
      <vt:lpstr>CDX and WQX Account Registration</vt:lpstr>
      <vt:lpstr>Log In to CDX and WQX</vt:lpstr>
      <vt:lpstr>Log In to CDX</vt:lpstr>
      <vt:lpstr>Log In to WQX</vt:lpstr>
      <vt:lpstr>Uploading Data to WQX</vt:lpstr>
      <vt:lpstr>Overview</vt:lpstr>
      <vt:lpstr>Overview</vt:lpstr>
      <vt:lpstr>Overview</vt:lpstr>
      <vt:lpstr>Recommendations</vt:lpstr>
      <vt:lpstr>Recommendations</vt:lpstr>
      <vt:lpstr>Recommendations</vt:lpstr>
      <vt:lpstr>Recommendations</vt:lpstr>
      <vt:lpstr>Recommendations</vt:lpstr>
      <vt:lpstr>Recommendations</vt:lpstr>
      <vt:lpstr>Download WQX Data Upload Templates</vt:lpstr>
      <vt:lpstr>Data Templates</vt:lpstr>
      <vt:lpstr>Download a WQX Template File</vt:lpstr>
      <vt:lpstr>PowerPoint Presentation</vt:lpstr>
      <vt:lpstr>Data Dictionary</vt:lpstr>
      <vt:lpstr>Uploading Data to WQX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Uploading Data to WQX</vt:lpstr>
      <vt:lpstr>PowerPoint Presentation</vt:lpstr>
      <vt:lpstr>PowerPoint Presentation</vt:lpstr>
      <vt:lpstr>Error Resolution</vt:lpstr>
      <vt:lpstr>Uploading Data to WQX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Uploading Data to WQX</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NYSDEC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Water’s Guide to Submitting Data to the Water Quality Exchange (WQX)</dc:title>
  <dc:creator>Smith, Zachary M (DEC)</dc:creator>
  <cp:lastModifiedBy>Christian, Kevin</cp:lastModifiedBy>
  <cp:revision>2</cp:revision>
  <dcterms:created xsi:type="dcterms:W3CDTF">2021-05-13T13:15:44Z</dcterms:created>
  <dcterms:modified xsi:type="dcterms:W3CDTF">2021-11-05T12:55:06Z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0x010100A14FE0689EB6A34B8FD0A6FA09E592A5</vt:lpwstr>
  </property>
</Properties>
</file>