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483" r:id="rId3"/>
    <p:sldId id="485" r:id="rId4"/>
    <p:sldId id="484" r:id="rId5"/>
    <p:sldId id="259" r:id="rId6"/>
    <p:sldId id="260" r:id="rId7"/>
    <p:sldId id="267" r:id="rId8"/>
    <p:sldId id="269" r:id="rId9"/>
    <p:sldId id="486" r:id="rId10"/>
    <p:sldId id="471" r:id="rId11"/>
    <p:sldId id="487" r:id="rId12"/>
    <p:sldId id="447" r:id="rId13"/>
    <p:sldId id="263" r:id="rId14"/>
    <p:sldId id="455" r:id="rId15"/>
    <p:sldId id="452" r:id="rId16"/>
    <p:sldId id="462" r:id="rId17"/>
    <p:sldId id="460" r:id="rId18"/>
    <p:sldId id="461" r:id="rId19"/>
    <p:sldId id="458" r:id="rId20"/>
    <p:sldId id="457" r:id="rId21"/>
    <p:sldId id="454" r:id="rId22"/>
    <p:sldId id="459" r:id="rId23"/>
    <p:sldId id="473" r:id="rId24"/>
    <p:sldId id="474" r:id="rId25"/>
    <p:sldId id="475" r:id="rId26"/>
    <p:sldId id="477" r:id="rId27"/>
    <p:sldId id="478" r:id="rId28"/>
    <p:sldId id="476" r:id="rId29"/>
    <p:sldId id="479" r:id="rId30"/>
    <p:sldId id="480" r:id="rId31"/>
    <p:sldId id="481" r:id="rId32"/>
    <p:sldId id="4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SMC" lastIdx="1"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4096"/>
    <a:srgbClr val="71479B"/>
    <a:srgbClr val="FF9933"/>
    <a:srgbClr val="FFFF00"/>
    <a:srgbClr val="6F27D9"/>
    <a:srgbClr val="D86440"/>
    <a:srgbClr val="798CC9"/>
    <a:srgbClr val="C24018"/>
    <a:srgbClr val="DC7B1A"/>
    <a:srgbClr val="B151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8" autoAdjust="0"/>
    <p:restoredTop sz="86329" autoAdjust="0"/>
  </p:normalViewPr>
  <p:slideViewPr>
    <p:cSldViewPr snapToGrid="0">
      <p:cViewPr varScale="1">
        <p:scale>
          <a:sx n="61" d="100"/>
          <a:sy n="61" d="100"/>
        </p:scale>
        <p:origin x="78" y="30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EAA67-600C-48EA-B364-98AB937F7C56}" type="datetimeFigureOut">
              <a:rPr lang="en-US" smtClean="0"/>
              <a:t>4/22/2019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43AFE-6E87-42E4-8BB7-AC35C84B4C76}" type="slidenum">
              <a:rPr lang="en-US" smtClean="0"/>
              <a:t>‹#›</a:t>
            </a:fld>
            <a:endParaRPr lang="en-US"/>
          </a:p>
        </p:txBody>
      </p:sp>
    </p:spTree>
    <p:extLst>
      <p:ext uri="{BB962C8B-B14F-4D97-AF65-F5344CB8AC3E}">
        <p14:creationId xmlns:p14="http://schemas.microsoft.com/office/powerpoint/2010/main" val="131329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with increased mineralization color coded with same color scale</a:t>
            </a:r>
          </a:p>
          <a:p>
            <a:r>
              <a:rPr lang="en-US" dirty="0"/>
              <a:t>Subtract background from most recent measured conductivity</a:t>
            </a:r>
          </a:p>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7</a:t>
            </a:fld>
            <a:endParaRPr lang="en-US"/>
          </a:p>
        </p:txBody>
      </p:sp>
    </p:spTree>
    <p:extLst>
      <p:ext uri="{BB962C8B-B14F-4D97-AF65-F5344CB8AC3E}">
        <p14:creationId xmlns:p14="http://schemas.microsoft.com/office/powerpoint/2010/main" val="46401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25</a:t>
            </a:fld>
            <a:endParaRPr lang="en-US"/>
          </a:p>
        </p:txBody>
      </p:sp>
    </p:spTree>
    <p:extLst>
      <p:ext uri="{BB962C8B-B14F-4D97-AF65-F5344CB8AC3E}">
        <p14:creationId xmlns:p14="http://schemas.microsoft.com/office/powerpoint/2010/main" val="274534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10</a:t>
            </a:fld>
            <a:endParaRPr lang="en-US"/>
          </a:p>
        </p:txBody>
      </p:sp>
    </p:spTree>
    <p:extLst>
      <p:ext uri="{BB962C8B-B14F-4D97-AF65-F5344CB8AC3E}">
        <p14:creationId xmlns:p14="http://schemas.microsoft.com/office/powerpoint/2010/main" val="104384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confirmed that the salt pile in Jackson, NH was removed and a covered salt storage was built.  Below is a graph showing the Chloride data before and after.   The red line is the Winter Severity Index which is used to differentiate winter conditions from year to year.  More negative WSI means more severe winter (</a:t>
            </a:r>
            <a:r>
              <a:rPr lang="en-US" dirty="0" err="1"/>
              <a:t>ie</a:t>
            </a:r>
            <a:r>
              <a:rPr lang="en-US" dirty="0"/>
              <a:t>. More need for salt).   We will be looking to Delist this water body from our 303d list after a bit more monitoring.   Also below are some aerial photos showing the original location of the salt pile and the covered storage.  Seems like a great example to use for your presentation</a:t>
            </a:r>
          </a:p>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11</a:t>
            </a:fld>
            <a:endParaRPr lang="en-US"/>
          </a:p>
        </p:txBody>
      </p:sp>
    </p:spTree>
    <p:extLst>
      <p:ext uri="{BB962C8B-B14F-4D97-AF65-F5344CB8AC3E}">
        <p14:creationId xmlns:p14="http://schemas.microsoft.com/office/powerpoint/2010/main" val="22770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stream conductivity can be estimated based on geology, climate, soil, vegetation, </a:t>
            </a:r>
            <a:r>
              <a:rPr lang="en-US" dirty="0" err="1"/>
              <a:t>topogaphy</a:t>
            </a:r>
            <a:r>
              <a:rPr lang="en-US" dirty="0"/>
              <a:t>, and other factors (Olson and Cormier 2019). </a:t>
            </a:r>
          </a:p>
        </p:txBody>
      </p:sp>
      <p:sp>
        <p:nvSpPr>
          <p:cNvPr id="4" name="Slide Number Placeholder 3"/>
          <p:cNvSpPr>
            <a:spLocks noGrp="1"/>
          </p:cNvSpPr>
          <p:nvPr>
            <p:ph type="sldNum" sz="quarter" idx="5"/>
          </p:nvPr>
        </p:nvSpPr>
        <p:spPr/>
        <p:txBody>
          <a:bodyPr/>
          <a:lstStyle/>
          <a:p>
            <a:fld id="{10B43AFE-6E87-42E4-8BB7-AC35C84B4C76}" type="slidenum">
              <a:rPr lang="en-US" smtClean="0"/>
              <a:t>13</a:t>
            </a:fld>
            <a:endParaRPr lang="en-US"/>
          </a:p>
        </p:txBody>
      </p:sp>
    </p:spTree>
    <p:extLst>
      <p:ext uri="{BB962C8B-B14F-4D97-AF65-F5344CB8AC3E}">
        <p14:creationId xmlns:p14="http://schemas.microsoft.com/office/powerpoint/2010/main" val="98818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15</a:t>
            </a:fld>
            <a:endParaRPr lang="en-US"/>
          </a:p>
        </p:txBody>
      </p:sp>
    </p:spTree>
    <p:extLst>
      <p:ext uri="{BB962C8B-B14F-4D97-AF65-F5344CB8AC3E}">
        <p14:creationId xmlns:p14="http://schemas.microsoft.com/office/powerpoint/2010/main" val="292799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16</a:t>
            </a:fld>
            <a:endParaRPr lang="en-US"/>
          </a:p>
        </p:txBody>
      </p:sp>
    </p:spTree>
    <p:extLst>
      <p:ext uri="{BB962C8B-B14F-4D97-AF65-F5344CB8AC3E}">
        <p14:creationId xmlns:p14="http://schemas.microsoft.com/office/powerpoint/2010/main" val="63520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20</a:t>
            </a:fld>
            <a:endParaRPr lang="en-US"/>
          </a:p>
        </p:txBody>
      </p:sp>
    </p:spTree>
    <p:extLst>
      <p:ext uri="{BB962C8B-B14F-4D97-AF65-F5344CB8AC3E}">
        <p14:creationId xmlns:p14="http://schemas.microsoft.com/office/powerpoint/2010/main" val="198589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23</a:t>
            </a:fld>
            <a:endParaRPr lang="en-US"/>
          </a:p>
        </p:txBody>
      </p:sp>
    </p:spTree>
    <p:extLst>
      <p:ext uri="{BB962C8B-B14F-4D97-AF65-F5344CB8AC3E}">
        <p14:creationId xmlns:p14="http://schemas.microsoft.com/office/powerpoint/2010/main" val="360847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43AFE-6E87-42E4-8BB7-AC35C84B4C76}" type="slidenum">
              <a:rPr lang="en-US" smtClean="0"/>
              <a:t>24</a:t>
            </a:fld>
            <a:endParaRPr lang="en-US"/>
          </a:p>
        </p:txBody>
      </p:sp>
    </p:spTree>
    <p:extLst>
      <p:ext uri="{BB962C8B-B14F-4D97-AF65-F5344CB8AC3E}">
        <p14:creationId xmlns:p14="http://schemas.microsoft.com/office/powerpoint/2010/main" val="392897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6713-B359-44D7-A4BF-B05505CC0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CF3450-21CE-45EE-8941-6E17783003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0B304-FFCE-4974-9198-B5CD97AD228C}"/>
              </a:ext>
            </a:extLst>
          </p:cNvPr>
          <p:cNvSpPr>
            <a:spLocks noGrp="1"/>
          </p:cNvSpPr>
          <p:nvPr>
            <p:ph type="dt" sz="half" idx="10"/>
          </p:nvPr>
        </p:nvSpPr>
        <p:spPr/>
        <p:txBody>
          <a:bodyPr/>
          <a:lstStyle/>
          <a:p>
            <a:fld id="{A65F3F0D-B1B6-4D1C-8998-0A479A902F9B}" type="datetime1">
              <a:rPr lang="en-US" smtClean="0"/>
              <a:t>4/22/2019</a:t>
            </a:fld>
            <a:endParaRPr lang="en-US"/>
          </a:p>
        </p:txBody>
      </p:sp>
      <p:sp>
        <p:nvSpPr>
          <p:cNvPr id="5" name="Footer Placeholder 4">
            <a:extLst>
              <a:ext uri="{FF2B5EF4-FFF2-40B4-BE49-F238E27FC236}">
                <a16:creationId xmlns:a16="http://schemas.microsoft.com/office/drawing/2014/main" id="{EF368C7E-5523-4163-BD15-E3769B3EF3F2}"/>
              </a:ext>
            </a:extLst>
          </p:cNvPr>
          <p:cNvSpPr>
            <a:spLocks noGrp="1"/>
          </p:cNvSpPr>
          <p:nvPr>
            <p:ph type="ftr" sz="quarter" idx="11"/>
          </p:nvPr>
        </p:nvSpPr>
        <p:spPr/>
        <p:txBody>
          <a:bodyPr/>
          <a:lstStyle/>
          <a:p>
            <a:r>
              <a:rPr lang="en-US"/>
              <a:t>WQX</a:t>
            </a:r>
          </a:p>
        </p:txBody>
      </p:sp>
      <p:sp>
        <p:nvSpPr>
          <p:cNvPr id="6" name="Slide Number Placeholder 5">
            <a:extLst>
              <a:ext uri="{FF2B5EF4-FFF2-40B4-BE49-F238E27FC236}">
                <a16:creationId xmlns:a16="http://schemas.microsoft.com/office/drawing/2014/main" id="{6CAB3550-1D1B-4AE3-982B-615322FA97AF}"/>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307338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2D75-EC83-4B3A-B3E1-29691D8313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BA99B1-F648-4F59-9CF6-9F98A40E45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EBAFF-82EB-49D7-9EBC-A81B921EAE56}"/>
              </a:ext>
            </a:extLst>
          </p:cNvPr>
          <p:cNvSpPr>
            <a:spLocks noGrp="1"/>
          </p:cNvSpPr>
          <p:nvPr>
            <p:ph type="dt" sz="half" idx="10"/>
          </p:nvPr>
        </p:nvSpPr>
        <p:spPr/>
        <p:txBody>
          <a:bodyPr/>
          <a:lstStyle/>
          <a:p>
            <a:fld id="{5BC18FA4-D4AC-46C1-889F-7BC96F6278C7}" type="datetime1">
              <a:rPr lang="en-US" smtClean="0"/>
              <a:t>4/22/2019</a:t>
            </a:fld>
            <a:endParaRPr lang="en-US"/>
          </a:p>
        </p:txBody>
      </p:sp>
      <p:sp>
        <p:nvSpPr>
          <p:cNvPr id="5" name="Footer Placeholder 4">
            <a:extLst>
              <a:ext uri="{FF2B5EF4-FFF2-40B4-BE49-F238E27FC236}">
                <a16:creationId xmlns:a16="http://schemas.microsoft.com/office/drawing/2014/main" id="{D723D54E-626B-4BAF-ACA7-0FAF3466CFF9}"/>
              </a:ext>
            </a:extLst>
          </p:cNvPr>
          <p:cNvSpPr>
            <a:spLocks noGrp="1"/>
          </p:cNvSpPr>
          <p:nvPr>
            <p:ph type="ftr" sz="quarter" idx="11"/>
          </p:nvPr>
        </p:nvSpPr>
        <p:spPr/>
        <p:txBody>
          <a:bodyPr/>
          <a:lstStyle/>
          <a:p>
            <a:r>
              <a:rPr lang="en-US"/>
              <a:t>WQX</a:t>
            </a:r>
          </a:p>
        </p:txBody>
      </p:sp>
      <p:sp>
        <p:nvSpPr>
          <p:cNvPr id="6" name="Slide Number Placeholder 5">
            <a:extLst>
              <a:ext uri="{FF2B5EF4-FFF2-40B4-BE49-F238E27FC236}">
                <a16:creationId xmlns:a16="http://schemas.microsoft.com/office/drawing/2014/main" id="{CD003CF3-F768-441F-8E52-F87935C03816}"/>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366841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6909F-8FAE-4A37-9C5C-26911F57E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83ED88-18DE-4376-B422-FAB6739D7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77DB9-DADB-4F2F-8922-C3E28B026FDE}"/>
              </a:ext>
            </a:extLst>
          </p:cNvPr>
          <p:cNvSpPr>
            <a:spLocks noGrp="1"/>
          </p:cNvSpPr>
          <p:nvPr>
            <p:ph type="dt" sz="half" idx="10"/>
          </p:nvPr>
        </p:nvSpPr>
        <p:spPr/>
        <p:txBody>
          <a:bodyPr/>
          <a:lstStyle/>
          <a:p>
            <a:fld id="{947F1966-88A7-4863-AB11-B8DD4D0BE7BA}" type="datetime1">
              <a:rPr lang="en-US" smtClean="0"/>
              <a:t>4/22/2019</a:t>
            </a:fld>
            <a:endParaRPr lang="en-US"/>
          </a:p>
        </p:txBody>
      </p:sp>
      <p:sp>
        <p:nvSpPr>
          <p:cNvPr id="5" name="Footer Placeholder 4">
            <a:extLst>
              <a:ext uri="{FF2B5EF4-FFF2-40B4-BE49-F238E27FC236}">
                <a16:creationId xmlns:a16="http://schemas.microsoft.com/office/drawing/2014/main" id="{A7056826-52F8-465B-931F-70A7C21E0A7A}"/>
              </a:ext>
            </a:extLst>
          </p:cNvPr>
          <p:cNvSpPr>
            <a:spLocks noGrp="1"/>
          </p:cNvSpPr>
          <p:nvPr>
            <p:ph type="ftr" sz="quarter" idx="11"/>
          </p:nvPr>
        </p:nvSpPr>
        <p:spPr/>
        <p:txBody>
          <a:bodyPr/>
          <a:lstStyle/>
          <a:p>
            <a:r>
              <a:rPr lang="en-US"/>
              <a:t>WQX</a:t>
            </a:r>
          </a:p>
        </p:txBody>
      </p:sp>
      <p:sp>
        <p:nvSpPr>
          <p:cNvPr id="6" name="Slide Number Placeholder 5">
            <a:extLst>
              <a:ext uri="{FF2B5EF4-FFF2-40B4-BE49-F238E27FC236}">
                <a16:creationId xmlns:a16="http://schemas.microsoft.com/office/drawing/2014/main" id="{7CEC1046-8E26-4459-B3AD-F2D883BF5FFF}"/>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412453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9034-57D8-4ABF-A373-56396C468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A6F77-6553-48F0-BFEA-9CBB91A76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11C80-4251-4BB3-BC7D-0995178BA6C3}"/>
              </a:ext>
            </a:extLst>
          </p:cNvPr>
          <p:cNvSpPr>
            <a:spLocks noGrp="1"/>
          </p:cNvSpPr>
          <p:nvPr>
            <p:ph type="dt" sz="half" idx="10"/>
          </p:nvPr>
        </p:nvSpPr>
        <p:spPr/>
        <p:txBody>
          <a:bodyPr/>
          <a:lstStyle/>
          <a:p>
            <a:fld id="{2475E5B5-97B8-4D95-8D41-2CE60EB74E8F}" type="datetime1">
              <a:rPr lang="en-US" smtClean="0"/>
              <a:t>4/22/2019</a:t>
            </a:fld>
            <a:endParaRPr lang="en-US"/>
          </a:p>
        </p:txBody>
      </p:sp>
      <p:sp>
        <p:nvSpPr>
          <p:cNvPr id="5" name="Footer Placeholder 4">
            <a:extLst>
              <a:ext uri="{FF2B5EF4-FFF2-40B4-BE49-F238E27FC236}">
                <a16:creationId xmlns:a16="http://schemas.microsoft.com/office/drawing/2014/main" id="{75F5866B-5791-4A1C-84BC-83BED42081AC}"/>
              </a:ext>
            </a:extLst>
          </p:cNvPr>
          <p:cNvSpPr>
            <a:spLocks noGrp="1"/>
          </p:cNvSpPr>
          <p:nvPr>
            <p:ph type="ftr" sz="quarter" idx="11"/>
          </p:nvPr>
        </p:nvSpPr>
        <p:spPr/>
        <p:txBody>
          <a:bodyPr/>
          <a:lstStyle/>
          <a:p>
            <a:r>
              <a:rPr lang="en-US"/>
              <a:t>WQX</a:t>
            </a:r>
          </a:p>
        </p:txBody>
      </p:sp>
      <p:sp>
        <p:nvSpPr>
          <p:cNvPr id="6" name="Slide Number Placeholder 5">
            <a:extLst>
              <a:ext uri="{FF2B5EF4-FFF2-40B4-BE49-F238E27FC236}">
                <a16:creationId xmlns:a16="http://schemas.microsoft.com/office/drawing/2014/main" id="{83697BBE-7415-4A7B-9255-6DFCEFAD87F3}"/>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4197455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2C5E-EDF6-49C7-803D-431D7D70D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2F173-3028-4CAD-BEE3-BE4D5F7AED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96009A-1880-4BF1-AE93-827E08CEA644}"/>
              </a:ext>
            </a:extLst>
          </p:cNvPr>
          <p:cNvSpPr>
            <a:spLocks noGrp="1"/>
          </p:cNvSpPr>
          <p:nvPr>
            <p:ph type="dt" sz="half" idx="10"/>
          </p:nvPr>
        </p:nvSpPr>
        <p:spPr/>
        <p:txBody>
          <a:bodyPr/>
          <a:lstStyle/>
          <a:p>
            <a:fld id="{36B36CFA-6BE6-448B-A6DD-B093C087B766}" type="datetime1">
              <a:rPr lang="en-US" smtClean="0"/>
              <a:t>4/22/2019</a:t>
            </a:fld>
            <a:endParaRPr lang="en-US"/>
          </a:p>
        </p:txBody>
      </p:sp>
      <p:sp>
        <p:nvSpPr>
          <p:cNvPr id="5" name="Footer Placeholder 4">
            <a:extLst>
              <a:ext uri="{FF2B5EF4-FFF2-40B4-BE49-F238E27FC236}">
                <a16:creationId xmlns:a16="http://schemas.microsoft.com/office/drawing/2014/main" id="{B3F966EF-A2E7-49FB-BBEE-FC4FA8944DED}"/>
              </a:ext>
            </a:extLst>
          </p:cNvPr>
          <p:cNvSpPr>
            <a:spLocks noGrp="1"/>
          </p:cNvSpPr>
          <p:nvPr>
            <p:ph type="ftr" sz="quarter" idx="11"/>
          </p:nvPr>
        </p:nvSpPr>
        <p:spPr/>
        <p:txBody>
          <a:bodyPr/>
          <a:lstStyle/>
          <a:p>
            <a:r>
              <a:rPr lang="en-US"/>
              <a:t>WQX</a:t>
            </a:r>
          </a:p>
        </p:txBody>
      </p:sp>
      <p:sp>
        <p:nvSpPr>
          <p:cNvPr id="6" name="Slide Number Placeholder 5">
            <a:extLst>
              <a:ext uri="{FF2B5EF4-FFF2-40B4-BE49-F238E27FC236}">
                <a16:creationId xmlns:a16="http://schemas.microsoft.com/office/drawing/2014/main" id="{F2302933-66AB-42CA-96F6-6918B44A8CD7}"/>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83060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4CC8-DBEB-4386-BE45-CC29126D8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189A2-576F-43DD-B76F-F5443EB7A2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A8D48-8370-4F10-A119-669E24ACE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DC8DD4-48AD-4BC8-B2C6-34A735B978F4}"/>
              </a:ext>
            </a:extLst>
          </p:cNvPr>
          <p:cNvSpPr>
            <a:spLocks noGrp="1"/>
          </p:cNvSpPr>
          <p:nvPr>
            <p:ph type="dt" sz="half" idx="10"/>
          </p:nvPr>
        </p:nvSpPr>
        <p:spPr/>
        <p:txBody>
          <a:bodyPr/>
          <a:lstStyle/>
          <a:p>
            <a:fld id="{84C40714-3F8F-4390-BE7A-EF20527C24EA}" type="datetime1">
              <a:rPr lang="en-US" smtClean="0"/>
              <a:t>4/22/2019</a:t>
            </a:fld>
            <a:endParaRPr lang="en-US"/>
          </a:p>
        </p:txBody>
      </p:sp>
      <p:sp>
        <p:nvSpPr>
          <p:cNvPr id="6" name="Footer Placeholder 5">
            <a:extLst>
              <a:ext uri="{FF2B5EF4-FFF2-40B4-BE49-F238E27FC236}">
                <a16:creationId xmlns:a16="http://schemas.microsoft.com/office/drawing/2014/main" id="{8768CFB5-8806-46CE-AA74-F2911D185196}"/>
              </a:ext>
            </a:extLst>
          </p:cNvPr>
          <p:cNvSpPr>
            <a:spLocks noGrp="1"/>
          </p:cNvSpPr>
          <p:nvPr>
            <p:ph type="ftr" sz="quarter" idx="11"/>
          </p:nvPr>
        </p:nvSpPr>
        <p:spPr/>
        <p:txBody>
          <a:bodyPr/>
          <a:lstStyle/>
          <a:p>
            <a:r>
              <a:rPr lang="en-US"/>
              <a:t>WQX</a:t>
            </a:r>
          </a:p>
        </p:txBody>
      </p:sp>
      <p:sp>
        <p:nvSpPr>
          <p:cNvPr id="7" name="Slide Number Placeholder 6">
            <a:extLst>
              <a:ext uri="{FF2B5EF4-FFF2-40B4-BE49-F238E27FC236}">
                <a16:creationId xmlns:a16="http://schemas.microsoft.com/office/drawing/2014/main" id="{F3947302-46D9-4FC3-8D11-38BE153A15D0}"/>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150166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BC00-5D47-45F8-80F2-1A594D0E79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48AB7B-AF81-43AF-BE77-6036BFE1D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D4D259-ACDA-4B4D-9466-ECEE5E16EB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B14008-F85B-4FE1-9402-F23B2C1149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DCB22-EF9F-437E-A16D-709CEB361B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1685E-5D9A-44D8-8BFE-58153E5F1BA2}"/>
              </a:ext>
            </a:extLst>
          </p:cNvPr>
          <p:cNvSpPr>
            <a:spLocks noGrp="1"/>
          </p:cNvSpPr>
          <p:nvPr>
            <p:ph type="dt" sz="half" idx="10"/>
          </p:nvPr>
        </p:nvSpPr>
        <p:spPr/>
        <p:txBody>
          <a:bodyPr/>
          <a:lstStyle/>
          <a:p>
            <a:fld id="{ADF29B73-92C2-40F3-9B39-67B3BF4BB187}" type="datetime1">
              <a:rPr lang="en-US" smtClean="0"/>
              <a:t>4/22/2019</a:t>
            </a:fld>
            <a:endParaRPr lang="en-US"/>
          </a:p>
        </p:txBody>
      </p:sp>
      <p:sp>
        <p:nvSpPr>
          <p:cNvPr id="8" name="Footer Placeholder 7">
            <a:extLst>
              <a:ext uri="{FF2B5EF4-FFF2-40B4-BE49-F238E27FC236}">
                <a16:creationId xmlns:a16="http://schemas.microsoft.com/office/drawing/2014/main" id="{409FD24E-5EC5-4064-BA14-1F917B224A9B}"/>
              </a:ext>
            </a:extLst>
          </p:cNvPr>
          <p:cNvSpPr>
            <a:spLocks noGrp="1"/>
          </p:cNvSpPr>
          <p:nvPr>
            <p:ph type="ftr" sz="quarter" idx="11"/>
          </p:nvPr>
        </p:nvSpPr>
        <p:spPr/>
        <p:txBody>
          <a:bodyPr/>
          <a:lstStyle/>
          <a:p>
            <a:r>
              <a:rPr lang="en-US"/>
              <a:t>WQX</a:t>
            </a:r>
          </a:p>
        </p:txBody>
      </p:sp>
      <p:sp>
        <p:nvSpPr>
          <p:cNvPr id="9" name="Slide Number Placeholder 8">
            <a:extLst>
              <a:ext uri="{FF2B5EF4-FFF2-40B4-BE49-F238E27FC236}">
                <a16:creationId xmlns:a16="http://schemas.microsoft.com/office/drawing/2014/main" id="{9C50C964-A3F6-4F8E-98B6-EA620CF6B3A3}"/>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44451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DF69-F45F-414A-BA23-90D1FFA95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19E66-8DD3-4BF2-A35E-7265E9805F04}"/>
              </a:ext>
            </a:extLst>
          </p:cNvPr>
          <p:cNvSpPr>
            <a:spLocks noGrp="1"/>
          </p:cNvSpPr>
          <p:nvPr>
            <p:ph type="dt" sz="half" idx="10"/>
          </p:nvPr>
        </p:nvSpPr>
        <p:spPr/>
        <p:txBody>
          <a:bodyPr/>
          <a:lstStyle/>
          <a:p>
            <a:fld id="{6B0669FE-98E5-4335-948C-82E94F7625B7}" type="datetime1">
              <a:rPr lang="en-US" smtClean="0"/>
              <a:t>4/22/2019</a:t>
            </a:fld>
            <a:endParaRPr lang="en-US"/>
          </a:p>
        </p:txBody>
      </p:sp>
      <p:sp>
        <p:nvSpPr>
          <p:cNvPr id="4" name="Footer Placeholder 3">
            <a:extLst>
              <a:ext uri="{FF2B5EF4-FFF2-40B4-BE49-F238E27FC236}">
                <a16:creationId xmlns:a16="http://schemas.microsoft.com/office/drawing/2014/main" id="{D7125836-6088-4D50-865E-FAB140E8C282}"/>
              </a:ext>
            </a:extLst>
          </p:cNvPr>
          <p:cNvSpPr>
            <a:spLocks noGrp="1"/>
          </p:cNvSpPr>
          <p:nvPr>
            <p:ph type="ftr" sz="quarter" idx="11"/>
          </p:nvPr>
        </p:nvSpPr>
        <p:spPr/>
        <p:txBody>
          <a:bodyPr/>
          <a:lstStyle/>
          <a:p>
            <a:r>
              <a:rPr lang="en-US"/>
              <a:t>WQX</a:t>
            </a:r>
          </a:p>
        </p:txBody>
      </p:sp>
      <p:sp>
        <p:nvSpPr>
          <p:cNvPr id="5" name="Slide Number Placeholder 4">
            <a:extLst>
              <a:ext uri="{FF2B5EF4-FFF2-40B4-BE49-F238E27FC236}">
                <a16:creationId xmlns:a16="http://schemas.microsoft.com/office/drawing/2014/main" id="{CF2709EA-8C74-42FB-B8C8-CAEFF265B0D4}"/>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25275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388AC4-F0EB-4876-A682-0068233F4350}"/>
              </a:ext>
            </a:extLst>
          </p:cNvPr>
          <p:cNvSpPr>
            <a:spLocks noGrp="1"/>
          </p:cNvSpPr>
          <p:nvPr>
            <p:ph type="dt" sz="half" idx="10"/>
          </p:nvPr>
        </p:nvSpPr>
        <p:spPr/>
        <p:txBody>
          <a:bodyPr/>
          <a:lstStyle/>
          <a:p>
            <a:fld id="{E53CA2B3-13C1-4298-A7FB-B3AA8055CC86}" type="datetime1">
              <a:rPr lang="en-US" smtClean="0"/>
              <a:t>4/22/2019</a:t>
            </a:fld>
            <a:endParaRPr lang="en-US"/>
          </a:p>
        </p:txBody>
      </p:sp>
      <p:sp>
        <p:nvSpPr>
          <p:cNvPr id="3" name="Footer Placeholder 2">
            <a:extLst>
              <a:ext uri="{FF2B5EF4-FFF2-40B4-BE49-F238E27FC236}">
                <a16:creationId xmlns:a16="http://schemas.microsoft.com/office/drawing/2014/main" id="{C72087A6-516C-4D81-98C2-1C3D39B8372C}"/>
              </a:ext>
            </a:extLst>
          </p:cNvPr>
          <p:cNvSpPr>
            <a:spLocks noGrp="1"/>
          </p:cNvSpPr>
          <p:nvPr>
            <p:ph type="ftr" sz="quarter" idx="11"/>
          </p:nvPr>
        </p:nvSpPr>
        <p:spPr/>
        <p:txBody>
          <a:bodyPr/>
          <a:lstStyle/>
          <a:p>
            <a:r>
              <a:rPr lang="en-US"/>
              <a:t>WQX</a:t>
            </a:r>
          </a:p>
        </p:txBody>
      </p:sp>
      <p:sp>
        <p:nvSpPr>
          <p:cNvPr id="4" name="Slide Number Placeholder 3">
            <a:extLst>
              <a:ext uri="{FF2B5EF4-FFF2-40B4-BE49-F238E27FC236}">
                <a16:creationId xmlns:a16="http://schemas.microsoft.com/office/drawing/2014/main" id="{1A6CAB0D-4A89-4954-843F-91F6121A441E}"/>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254916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0631-5AE3-4C95-92AD-49F141EE1A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D8F57-90B7-46CB-A0CE-44928F099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842E0-8D2E-44C1-965E-7EEC1B775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8BFDCF-4FE1-48FF-98D1-BE5F45BA2C4C}"/>
              </a:ext>
            </a:extLst>
          </p:cNvPr>
          <p:cNvSpPr>
            <a:spLocks noGrp="1"/>
          </p:cNvSpPr>
          <p:nvPr>
            <p:ph type="dt" sz="half" idx="10"/>
          </p:nvPr>
        </p:nvSpPr>
        <p:spPr/>
        <p:txBody>
          <a:bodyPr/>
          <a:lstStyle/>
          <a:p>
            <a:fld id="{20402A12-6ABE-4949-93EE-75D04242EF38}" type="datetime1">
              <a:rPr lang="en-US" smtClean="0"/>
              <a:t>4/22/2019</a:t>
            </a:fld>
            <a:endParaRPr lang="en-US"/>
          </a:p>
        </p:txBody>
      </p:sp>
      <p:sp>
        <p:nvSpPr>
          <p:cNvPr id="6" name="Footer Placeholder 5">
            <a:extLst>
              <a:ext uri="{FF2B5EF4-FFF2-40B4-BE49-F238E27FC236}">
                <a16:creationId xmlns:a16="http://schemas.microsoft.com/office/drawing/2014/main" id="{23AE74BA-2069-445C-93C0-D8BBA5FF4AF7}"/>
              </a:ext>
            </a:extLst>
          </p:cNvPr>
          <p:cNvSpPr>
            <a:spLocks noGrp="1"/>
          </p:cNvSpPr>
          <p:nvPr>
            <p:ph type="ftr" sz="quarter" idx="11"/>
          </p:nvPr>
        </p:nvSpPr>
        <p:spPr/>
        <p:txBody>
          <a:bodyPr/>
          <a:lstStyle/>
          <a:p>
            <a:r>
              <a:rPr lang="en-US"/>
              <a:t>WQX</a:t>
            </a:r>
          </a:p>
        </p:txBody>
      </p:sp>
      <p:sp>
        <p:nvSpPr>
          <p:cNvPr id="7" name="Slide Number Placeholder 6">
            <a:extLst>
              <a:ext uri="{FF2B5EF4-FFF2-40B4-BE49-F238E27FC236}">
                <a16:creationId xmlns:a16="http://schemas.microsoft.com/office/drawing/2014/main" id="{94A2C7FE-E39F-48E6-ADBC-7C9BC4B6F0CA}"/>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353055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0F81-50B4-4A48-BCCE-6367C6014A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EB8B80-6883-44FA-91E4-734580196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8AEED-A9E2-46E3-8D10-220C89499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60171-9337-4768-A605-5D032EB08FBF}"/>
              </a:ext>
            </a:extLst>
          </p:cNvPr>
          <p:cNvSpPr>
            <a:spLocks noGrp="1"/>
          </p:cNvSpPr>
          <p:nvPr>
            <p:ph type="dt" sz="half" idx="10"/>
          </p:nvPr>
        </p:nvSpPr>
        <p:spPr/>
        <p:txBody>
          <a:bodyPr/>
          <a:lstStyle/>
          <a:p>
            <a:fld id="{24DFEAEB-3C96-40EC-9F0A-BD697917C549}" type="datetime1">
              <a:rPr lang="en-US" smtClean="0"/>
              <a:t>4/22/2019</a:t>
            </a:fld>
            <a:endParaRPr lang="en-US"/>
          </a:p>
        </p:txBody>
      </p:sp>
      <p:sp>
        <p:nvSpPr>
          <p:cNvPr id="6" name="Footer Placeholder 5">
            <a:extLst>
              <a:ext uri="{FF2B5EF4-FFF2-40B4-BE49-F238E27FC236}">
                <a16:creationId xmlns:a16="http://schemas.microsoft.com/office/drawing/2014/main" id="{DACF75C9-2FC7-46F2-AFBC-E871247DA101}"/>
              </a:ext>
            </a:extLst>
          </p:cNvPr>
          <p:cNvSpPr>
            <a:spLocks noGrp="1"/>
          </p:cNvSpPr>
          <p:nvPr>
            <p:ph type="ftr" sz="quarter" idx="11"/>
          </p:nvPr>
        </p:nvSpPr>
        <p:spPr/>
        <p:txBody>
          <a:bodyPr/>
          <a:lstStyle/>
          <a:p>
            <a:r>
              <a:rPr lang="en-US"/>
              <a:t>WQX</a:t>
            </a:r>
          </a:p>
        </p:txBody>
      </p:sp>
      <p:sp>
        <p:nvSpPr>
          <p:cNvPr id="7" name="Slide Number Placeholder 6">
            <a:extLst>
              <a:ext uri="{FF2B5EF4-FFF2-40B4-BE49-F238E27FC236}">
                <a16:creationId xmlns:a16="http://schemas.microsoft.com/office/drawing/2014/main" id="{EA07C1D5-C172-4CD2-9691-0161C6BD8675}"/>
              </a:ext>
            </a:extLst>
          </p:cNvPr>
          <p:cNvSpPr>
            <a:spLocks noGrp="1"/>
          </p:cNvSpPr>
          <p:nvPr>
            <p:ph type="sldNum" sz="quarter" idx="12"/>
          </p:nvPr>
        </p:nvSpPr>
        <p:spPr/>
        <p:txBody>
          <a:bodyPr/>
          <a:lstStyle/>
          <a:p>
            <a:fld id="{3FFD662D-AA32-4D2F-891B-BB517E3BC7EF}" type="slidenum">
              <a:rPr lang="en-US" smtClean="0"/>
              <a:t>‹#›</a:t>
            </a:fld>
            <a:endParaRPr lang="en-US"/>
          </a:p>
        </p:txBody>
      </p:sp>
    </p:spTree>
    <p:extLst>
      <p:ext uri="{BB962C8B-B14F-4D97-AF65-F5344CB8AC3E}">
        <p14:creationId xmlns:p14="http://schemas.microsoft.com/office/powerpoint/2010/main" val="121731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39224-C617-4CB5-8AF6-BEB53AC05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06234-8836-4144-9D43-CC86B0F08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D0A614-07B2-4CA6-A6D2-B11DDC12C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0BABB-9B77-4E55-991D-B6C71179BF1C}" type="datetime1">
              <a:rPr lang="en-US" smtClean="0"/>
              <a:t>4/22/2019</a:t>
            </a:fld>
            <a:endParaRPr lang="en-US"/>
          </a:p>
        </p:txBody>
      </p:sp>
      <p:sp>
        <p:nvSpPr>
          <p:cNvPr id="5" name="Footer Placeholder 4">
            <a:extLst>
              <a:ext uri="{FF2B5EF4-FFF2-40B4-BE49-F238E27FC236}">
                <a16:creationId xmlns:a16="http://schemas.microsoft.com/office/drawing/2014/main" id="{85A000E4-5263-464B-A0C4-3CFCBB476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WQX</a:t>
            </a:r>
          </a:p>
        </p:txBody>
      </p:sp>
      <p:sp>
        <p:nvSpPr>
          <p:cNvPr id="6" name="Slide Number Placeholder 5">
            <a:extLst>
              <a:ext uri="{FF2B5EF4-FFF2-40B4-BE49-F238E27FC236}">
                <a16:creationId xmlns:a16="http://schemas.microsoft.com/office/drawing/2014/main" id="{DF7A4862-F87A-4E31-82AC-0776CBEBE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D662D-AA32-4D2F-891B-BB517E3BC7EF}" type="slidenum">
              <a:rPr lang="en-US" smtClean="0"/>
              <a:t>‹#›</a:t>
            </a:fld>
            <a:endParaRPr lang="en-US"/>
          </a:p>
        </p:txBody>
      </p:sp>
    </p:spTree>
    <p:extLst>
      <p:ext uri="{BB962C8B-B14F-4D97-AF65-F5344CB8AC3E}">
        <p14:creationId xmlns:p14="http://schemas.microsoft.com/office/powerpoint/2010/main" val="451754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3BDE-5AA4-4932-9234-269530FDB4ED}"/>
              </a:ext>
            </a:extLst>
          </p:cNvPr>
          <p:cNvSpPr>
            <a:spLocks noGrp="1"/>
          </p:cNvSpPr>
          <p:nvPr>
            <p:ph type="ctrTitle"/>
          </p:nvPr>
        </p:nvSpPr>
        <p:spPr>
          <a:xfrm>
            <a:off x="1524000" y="405442"/>
            <a:ext cx="9144000" cy="1611223"/>
          </a:xfrm>
        </p:spPr>
        <p:txBody>
          <a:bodyPr>
            <a:normAutofit/>
          </a:bodyPr>
          <a:lstStyle/>
          <a:p>
            <a:r>
              <a:rPr lang="en-US" dirty="0">
                <a:solidFill>
                  <a:schemeClr val="accent6">
                    <a:lumMod val="50000"/>
                  </a:schemeClr>
                </a:solidFill>
              </a:rPr>
              <a:t>Freshwater Explorer </a:t>
            </a:r>
            <a:br>
              <a:rPr lang="en-US" dirty="0">
                <a:solidFill>
                  <a:schemeClr val="accent6">
                    <a:lumMod val="50000"/>
                  </a:schemeClr>
                </a:solidFill>
              </a:rPr>
            </a:br>
            <a:r>
              <a:rPr lang="en-US" sz="4000" dirty="0">
                <a:solidFill>
                  <a:schemeClr val="accent6">
                    <a:lumMod val="50000"/>
                  </a:schemeClr>
                </a:solidFill>
              </a:rPr>
              <a:t>a database story map</a:t>
            </a:r>
          </a:p>
        </p:txBody>
      </p:sp>
      <p:sp>
        <p:nvSpPr>
          <p:cNvPr id="3" name="Subtitle 2">
            <a:extLst>
              <a:ext uri="{FF2B5EF4-FFF2-40B4-BE49-F238E27FC236}">
                <a16:creationId xmlns:a16="http://schemas.microsoft.com/office/drawing/2014/main" id="{03F728F3-F98D-4DF9-86D5-9D4FE3A29885}"/>
              </a:ext>
            </a:extLst>
          </p:cNvPr>
          <p:cNvSpPr>
            <a:spLocks noGrp="1"/>
          </p:cNvSpPr>
          <p:nvPr>
            <p:ph type="subTitle" idx="1"/>
          </p:nvPr>
        </p:nvSpPr>
        <p:spPr>
          <a:xfrm>
            <a:off x="1674299" y="5434642"/>
            <a:ext cx="9144000" cy="1173192"/>
          </a:xfrm>
        </p:spPr>
        <p:txBody>
          <a:bodyPr>
            <a:noAutofit/>
          </a:bodyPr>
          <a:lstStyle/>
          <a:p>
            <a:pPr>
              <a:spcBef>
                <a:spcPts val="0"/>
              </a:spcBef>
            </a:pPr>
            <a:r>
              <a:rPr lang="en-US" sz="2800" dirty="0">
                <a:solidFill>
                  <a:schemeClr val="accent6">
                    <a:lumMod val="50000"/>
                  </a:schemeClr>
                </a:solidFill>
                <a:latin typeface="+mj-lt"/>
                <a:ea typeface="+mj-ea"/>
                <a:cs typeface="+mj-cs"/>
              </a:rPr>
              <a:t>Susan Cormier, NCEA</a:t>
            </a:r>
          </a:p>
          <a:p>
            <a:pPr>
              <a:spcBef>
                <a:spcPts val="0"/>
              </a:spcBef>
            </a:pPr>
            <a:r>
              <a:rPr lang="en-US" sz="2800" dirty="0">
                <a:solidFill>
                  <a:schemeClr val="accent6">
                    <a:lumMod val="50000"/>
                  </a:schemeClr>
                </a:solidFill>
                <a:latin typeface="+mj-lt"/>
                <a:ea typeface="+mj-ea"/>
                <a:cs typeface="+mj-cs"/>
              </a:rPr>
              <a:t>Chris Wharton and Isabelle Bertani, </a:t>
            </a:r>
            <a:r>
              <a:rPr lang="en-US" sz="2800" dirty="0" err="1">
                <a:solidFill>
                  <a:schemeClr val="accent6">
                    <a:lumMod val="50000"/>
                  </a:schemeClr>
                </a:solidFill>
                <a:latin typeface="+mj-lt"/>
                <a:ea typeface="+mj-ea"/>
                <a:cs typeface="+mj-cs"/>
              </a:rPr>
              <a:t>TetraTech</a:t>
            </a:r>
            <a:r>
              <a:rPr lang="en-US" sz="2800" dirty="0">
                <a:solidFill>
                  <a:schemeClr val="accent6">
                    <a:lumMod val="50000"/>
                  </a:schemeClr>
                </a:solidFill>
                <a:latin typeface="+mj-lt"/>
                <a:ea typeface="+mj-ea"/>
                <a:cs typeface="+mj-cs"/>
              </a:rPr>
              <a:t>, Inc.</a:t>
            </a:r>
          </a:p>
          <a:p>
            <a:pPr>
              <a:spcBef>
                <a:spcPts val="0"/>
              </a:spcBef>
            </a:pPr>
            <a:r>
              <a:rPr lang="en-US" sz="2800" dirty="0">
                <a:solidFill>
                  <a:schemeClr val="accent6">
                    <a:lumMod val="50000"/>
                  </a:schemeClr>
                </a:solidFill>
                <a:latin typeface="+mj-lt"/>
                <a:ea typeface="+mj-ea"/>
                <a:cs typeface="+mj-cs"/>
              </a:rPr>
              <a:t>John Olson, CSU Monterrey Bay</a:t>
            </a:r>
          </a:p>
        </p:txBody>
      </p:sp>
      <p:pic>
        <p:nvPicPr>
          <p:cNvPr id="4" name="Picture 3">
            <a:extLst>
              <a:ext uri="{FF2B5EF4-FFF2-40B4-BE49-F238E27FC236}">
                <a16:creationId xmlns:a16="http://schemas.microsoft.com/office/drawing/2014/main" id="{9D718C90-BD2C-4D5B-801F-F8D5B53A9067}"/>
              </a:ext>
            </a:extLst>
          </p:cNvPr>
          <p:cNvPicPr>
            <a:picLocks noChangeAspect="1"/>
          </p:cNvPicPr>
          <p:nvPr/>
        </p:nvPicPr>
        <p:blipFill rotWithShape="1">
          <a:blip r:embed="rId2"/>
          <a:srcRect t="26200" b="14297"/>
          <a:stretch/>
        </p:blipFill>
        <p:spPr>
          <a:xfrm>
            <a:off x="998415" y="2016665"/>
            <a:ext cx="9953625" cy="3281542"/>
          </a:xfrm>
          <a:prstGeom prst="rect">
            <a:avLst/>
          </a:prstGeom>
        </p:spPr>
      </p:pic>
      <p:sp>
        <p:nvSpPr>
          <p:cNvPr id="7" name="Slide Number Placeholder 6">
            <a:extLst>
              <a:ext uri="{FF2B5EF4-FFF2-40B4-BE49-F238E27FC236}">
                <a16:creationId xmlns:a16="http://schemas.microsoft.com/office/drawing/2014/main" id="{5EA55163-D496-4C23-9C46-9E9DB2917C5C}"/>
              </a:ext>
            </a:extLst>
          </p:cNvPr>
          <p:cNvSpPr>
            <a:spLocks noGrp="1"/>
          </p:cNvSpPr>
          <p:nvPr>
            <p:ph type="sldNum" sz="quarter" idx="12"/>
          </p:nvPr>
        </p:nvSpPr>
        <p:spPr/>
        <p:txBody>
          <a:bodyPr/>
          <a:lstStyle/>
          <a:p>
            <a:fld id="{3FFD662D-AA32-4D2F-891B-BB517E3BC7EF}" type="slidenum">
              <a:rPr lang="en-US" smtClean="0"/>
              <a:t>1</a:t>
            </a:fld>
            <a:endParaRPr lang="en-US"/>
          </a:p>
        </p:txBody>
      </p:sp>
    </p:spTree>
    <p:extLst>
      <p:ext uri="{BB962C8B-B14F-4D97-AF65-F5344CB8AC3E}">
        <p14:creationId xmlns:p14="http://schemas.microsoft.com/office/powerpoint/2010/main" val="357879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093EBF-6AB3-440D-A75E-C9CFC40A9212}"/>
              </a:ext>
            </a:extLst>
          </p:cNvPr>
          <p:cNvSpPr>
            <a:spLocks noGrp="1"/>
          </p:cNvSpPr>
          <p:nvPr>
            <p:ph type="sldNum" sz="quarter" idx="12"/>
          </p:nvPr>
        </p:nvSpPr>
        <p:spPr/>
        <p:txBody>
          <a:bodyPr/>
          <a:lstStyle/>
          <a:p>
            <a:fld id="{3FFD662D-AA32-4D2F-891B-BB517E3BC7EF}" type="slidenum">
              <a:rPr lang="en-US" smtClean="0"/>
              <a:t>10</a:t>
            </a:fld>
            <a:endParaRPr lang="en-US"/>
          </a:p>
        </p:txBody>
      </p:sp>
      <p:pic>
        <p:nvPicPr>
          <p:cNvPr id="3" name="Picture 2">
            <a:extLst>
              <a:ext uri="{FF2B5EF4-FFF2-40B4-BE49-F238E27FC236}">
                <a16:creationId xmlns:a16="http://schemas.microsoft.com/office/drawing/2014/main" id="{6DE3124F-9ED0-4A18-9A76-4816895BF004}"/>
              </a:ext>
            </a:extLst>
          </p:cNvPr>
          <p:cNvPicPr>
            <a:picLocks noChangeAspect="1"/>
          </p:cNvPicPr>
          <p:nvPr/>
        </p:nvPicPr>
        <p:blipFill>
          <a:blip r:embed="rId3"/>
          <a:stretch>
            <a:fillRect/>
          </a:stretch>
        </p:blipFill>
        <p:spPr>
          <a:xfrm>
            <a:off x="742950" y="90487"/>
            <a:ext cx="10706100" cy="6677025"/>
          </a:xfrm>
          <a:prstGeom prst="rect">
            <a:avLst/>
          </a:prstGeom>
        </p:spPr>
      </p:pic>
      <p:sp>
        <p:nvSpPr>
          <p:cNvPr id="5" name="Slide Number Placeholder 1">
            <a:extLst>
              <a:ext uri="{FF2B5EF4-FFF2-40B4-BE49-F238E27FC236}">
                <a16:creationId xmlns:a16="http://schemas.microsoft.com/office/drawing/2014/main" id="{0137A0B2-79F5-4181-ACFA-07EF9AAD324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FD662D-AA32-4D2F-891B-BB517E3BC7EF}" type="slidenum">
              <a:rPr lang="en-US" smtClean="0"/>
              <a:pPr/>
              <a:t>10</a:t>
            </a:fld>
            <a:endParaRPr lang="en-US"/>
          </a:p>
        </p:txBody>
      </p:sp>
      <p:sp>
        <p:nvSpPr>
          <p:cNvPr id="6" name="Oval 5">
            <a:extLst>
              <a:ext uri="{FF2B5EF4-FFF2-40B4-BE49-F238E27FC236}">
                <a16:creationId xmlns:a16="http://schemas.microsoft.com/office/drawing/2014/main" id="{0B4EFFBB-F035-4E18-B489-51B1173A09FF}"/>
              </a:ext>
            </a:extLst>
          </p:cNvPr>
          <p:cNvSpPr/>
          <p:nvPr/>
        </p:nvSpPr>
        <p:spPr>
          <a:xfrm>
            <a:off x="7408895" y="2635305"/>
            <a:ext cx="155343" cy="139610"/>
          </a:xfrm>
          <a:prstGeom prst="ellips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08D90C-1E93-45DC-8D64-F4D8259B5616}"/>
              </a:ext>
            </a:extLst>
          </p:cNvPr>
          <p:cNvSpPr/>
          <p:nvPr/>
        </p:nvSpPr>
        <p:spPr>
          <a:xfrm>
            <a:off x="6362329" y="1959501"/>
            <a:ext cx="155343" cy="139610"/>
          </a:xfrm>
          <a:prstGeom prst="ellips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B0E853E-471F-437F-94F8-077F6C57A1FD}"/>
              </a:ext>
            </a:extLst>
          </p:cNvPr>
          <p:cNvSpPr/>
          <p:nvPr/>
        </p:nvSpPr>
        <p:spPr>
          <a:xfrm>
            <a:off x="6085078" y="1564268"/>
            <a:ext cx="155343" cy="139610"/>
          </a:xfrm>
          <a:prstGeom prst="ellips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7F6C33-4FAF-40C6-AD5F-5444D2D46824}"/>
              </a:ext>
            </a:extLst>
          </p:cNvPr>
          <p:cNvSpPr/>
          <p:nvPr/>
        </p:nvSpPr>
        <p:spPr>
          <a:xfrm>
            <a:off x="6014747" y="1666285"/>
            <a:ext cx="155343" cy="139610"/>
          </a:xfrm>
          <a:prstGeom prst="ellips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442FB1-D7CC-4AB6-85F8-41043B5ABF02}"/>
              </a:ext>
            </a:extLst>
          </p:cNvPr>
          <p:cNvSpPr/>
          <p:nvPr/>
        </p:nvSpPr>
        <p:spPr>
          <a:xfrm>
            <a:off x="5889219" y="1099576"/>
            <a:ext cx="155343" cy="139610"/>
          </a:xfrm>
          <a:prstGeom prst="ellips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422903-3C03-4C04-8CF3-FF3FB11431E0}"/>
              </a:ext>
            </a:extLst>
          </p:cNvPr>
          <p:cNvSpPr/>
          <p:nvPr/>
        </p:nvSpPr>
        <p:spPr>
          <a:xfrm>
            <a:off x="6861019" y="811057"/>
            <a:ext cx="155343" cy="139610"/>
          </a:xfrm>
          <a:prstGeom prst="ellipse">
            <a:avLst/>
          </a:prstGeom>
          <a:solidFill>
            <a:srgbClr val="798C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85F1C3-6AFB-4E0C-89AD-3DF7B933707D}"/>
              </a:ext>
            </a:extLst>
          </p:cNvPr>
          <p:cNvSpPr/>
          <p:nvPr/>
        </p:nvSpPr>
        <p:spPr>
          <a:xfrm>
            <a:off x="6044562" y="914193"/>
            <a:ext cx="155343" cy="139610"/>
          </a:xfrm>
          <a:prstGeom prst="ellipse">
            <a:avLst/>
          </a:prstGeom>
          <a:solidFill>
            <a:srgbClr val="798C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A0E95D-CBFD-4D17-95B5-A7A1985C8408}"/>
              </a:ext>
            </a:extLst>
          </p:cNvPr>
          <p:cNvSpPr/>
          <p:nvPr/>
        </p:nvSpPr>
        <p:spPr>
          <a:xfrm>
            <a:off x="5828319" y="880862"/>
            <a:ext cx="155343" cy="139610"/>
          </a:xfrm>
          <a:prstGeom prst="ellipse">
            <a:avLst/>
          </a:prstGeom>
          <a:solidFill>
            <a:srgbClr val="D864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0AB1EB-A064-4AC1-B550-CB176E76C904}"/>
              </a:ext>
            </a:extLst>
          </p:cNvPr>
          <p:cNvSpPr/>
          <p:nvPr/>
        </p:nvSpPr>
        <p:spPr>
          <a:xfrm>
            <a:off x="5475213" y="1113617"/>
            <a:ext cx="155343" cy="139610"/>
          </a:xfrm>
          <a:prstGeom prst="ellipse">
            <a:avLst/>
          </a:prstGeom>
          <a:solidFill>
            <a:srgbClr val="7147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AFBB64-52B5-42E1-9545-9B562AF83614}"/>
              </a:ext>
            </a:extLst>
          </p:cNvPr>
          <p:cNvSpPr/>
          <p:nvPr/>
        </p:nvSpPr>
        <p:spPr>
          <a:xfrm>
            <a:off x="2713740" y="2208975"/>
            <a:ext cx="155343" cy="139610"/>
          </a:xfrm>
          <a:prstGeom prst="ellipse">
            <a:avLst/>
          </a:prstGeom>
          <a:solidFill>
            <a:srgbClr val="7147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3D39F50-4674-49EE-ACB0-ADD5A4618533}"/>
              </a:ext>
            </a:extLst>
          </p:cNvPr>
          <p:cNvSpPr/>
          <p:nvPr/>
        </p:nvSpPr>
        <p:spPr>
          <a:xfrm>
            <a:off x="3136636" y="2537643"/>
            <a:ext cx="155343" cy="139610"/>
          </a:xfrm>
          <a:prstGeom prst="ellipse">
            <a:avLst/>
          </a:prstGeom>
          <a:solidFill>
            <a:srgbClr val="7147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71974-4757-4FCA-B142-A4288458C819}"/>
              </a:ext>
            </a:extLst>
          </p:cNvPr>
          <p:cNvSpPr/>
          <p:nvPr/>
        </p:nvSpPr>
        <p:spPr>
          <a:xfrm>
            <a:off x="3690728" y="3977933"/>
            <a:ext cx="155343" cy="139610"/>
          </a:xfrm>
          <a:prstGeom prst="ellipse">
            <a:avLst/>
          </a:prstGeom>
          <a:solidFill>
            <a:srgbClr val="7147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C897CD-881A-4C0C-9CF8-7D074FD6FB50}"/>
              </a:ext>
            </a:extLst>
          </p:cNvPr>
          <p:cNvSpPr/>
          <p:nvPr/>
        </p:nvSpPr>
        <p:spPr>
          <a:xfrm>
            <a:off x="8003285" y="5847877"/>
            <a:ext cx="155343" cy="139610"/>
          </a:xfrm>
          <a:prstGeom prst="ellipse">
            <a:avLst/>
          </a:prstGeom>
          <a:solidFill>
            <a:srgbClr val="7147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B52BB05-AB0C-4FD2-89D7-0FB5BA22494C}"/>
              </a:ext>
            </a:extLst>
          </p:cNvPr>
          <p:cNvSpPr/>
          <p:nvPr/>
        </p:nvSpPr>
        <p:spPr>
          <a:xfrm>
            <a:off x="6938690" y="2930325"/>
            <a:ext cx="428452" cy="430942"/>
          </a:xfrm>
          <a:custGeom>
            <a:avLst/>
            <a:gdLst>
              <a:gd name="connsiteX0" fmla="*/ 0 w 495300"/>
              <a:gd name="connsiteY0" fmla="*/ 160020 h 589100"/>
              <a:gd name="connsiteX1" fmla="*/ 0 w 495300"/>
              <a:gd name="connsiteY1" fmla="*/ 160020 h 589100"/>
              <a:gd name="connsiteX2" fmla="*/ 7620 w 495300"/>
              <a:gd name="connsiteY2" fmla="*/ 236220 h 589100"/>
              <a:gd name="connsiteX3" fmla="*/ 15240 w 495300"/>
              <a:gd name="connsiteY3" fmla="*/ 259080 h 589100"/>
              <a:gd name="connsiteX4" fmla="*/ 22860 w 495300"/>
              <a:gd name="connsiteY4" fmla="*/ 289560 h 589100"/>
              <a:gd name="connsiteX5" fmla="*/ 38100 w 495300"/>
              <a:gd name="connsiteY5" fmla="*/ 518160 h 589100"/>
              <a:gd name="connsiteX6" fmla="*/ 45720 w 495300"/>
              <a:gd name="connsiteY6" fmla="*/ 541020 h 589100"/>
              <a:gd name="connsiteX7" fmla="*/ 53340 w 495300"/>
              <a:gd name="connsiteY7" fmla="*/ 586740 h 589100"/>
              <a:gd name="connsiteX8" fmla="*/ 358140 w 495300"/>
              <a:gd name="connsiteY8" fmla="*/ 571500 h 589100"/>
              <a:gd name="connsiteX9" fmla="*/ 403860 w 495300"/>
              <a:gd name="connsiteY9" fmla="*/ 556260 h 589100"/>
              <a:gd name="connsiteX10" fmla="*/ 426720 w 495300"/>
              <a:gd name="connsiteY10" fmla="*/ 548640 h 589100"/>
              <a:gd name="connsiteX11" fmla="*/ 449580 w 495300"/>
              <a:gd name="connsiteY11" fmla="*/ 533400 h 589100"/>
              <a:gd name="connsiteX12" fmla="*/ 495300 w 495300"/>
              <a:gd name="connsiteY12" fmla="*/ 518160 h 589100"/>
              <a:gd name="connsiteX13" fmla="*/ 487680 w 495300"/>
              <a:gd name="connsiteY13" fmla="*/ 457200 h 589100"/>
              <a:gd name="connsiteX14" fmla="*/ 472440 w 495300"/>
              <a:gd name="connsiteY14" fmla="*/ 434340 h 589100"/>
              <a:gd name="connsiteX15" fmla="*/ 441960 w 495300"/>
              <a:gd name="connsiteY15" fmla="*/ 365760 h 589100"/>
              <a:gd name="connsiteX16" fmla="*/ 434340 w 495300"/>
              <a:gd name="connsiteY16" fmla="*/ 312420 h 589100"/>
              <a:gd name="connsiteX17" fmla="*/ 419100 w 495300"/>
              <a:gd name="connsiteY17" fmla="*/ 289560 h 589100"/>
              <a:gd name="connsiteX18" fmla="*/ 396240 w 495300"/>
              <a:gd name="connsiteY18" fmla="*/ 198120 h 589100"/>
              <a:gd name="connsiteX19" fmla="*/ 388620 w 495300"/>
              <a:gd name="connsiteY19" fmla="*/ 175260 h 589100"/>
              <a:gd name="connsiteX20" fmla="*/ 373380 w 495300"/>
              <a:gd name="connsiteY20" fmla="*/ 152400 h 589100"/>
              <a:gd name="connsiteX21" fmla="*/ 365760 w 495300"/>
              <a:gd name="connsiteY21" fmla="*/ 129540 h 589100"/>
              <a:gd name="connsiteX22" fmla="*/ 342900 w 495300"/>
              <a:gd name="connsiteY22" fmla="*/ 114300 h 589100"/>
              <a:gd name="connsiteX23" fmla="*/ 320040 w 495300"/>
              <a:gd name="connsiteY23" fmla="*/ 45720 h 589100"/>
              <a:gd name="connsiteX24" fmla="*/ 304800 w 495300"/>
              <a:gd name="connsiteY24" fmla="*/ 0 h 589100"/>
              <a:gd name="connsiteX25" fmla="*/ 281940 w 495300"/>
              <a:gd name="connsiteY25" fmla="*/ 7620 h 589100"/>
              <a:gd name="connsiteX26" fmla="*/ 205740 w 495300"/>
              <a:gd name="connsiteY26" fmla="*/ 60960 h 589100"/>
              <a:gd name="connsiteX27" fmla="*/ 182880 w 495300"/>
              <a:gd name="connsiteY27" fmla="*/ 68580 h 589100"/>
              <a:gd name="connsiteX28" fmla="*/ 152400 w 495300"/>
              <a:gd name="connsiteY28" fmla="*/ 83820 h 589100"/>
              <a:gd name="connsiteX29" fmla="*/ 114300 w 495300"/>
              <a:gd name="connsiteY29" fmla="*/ 91440 h 589100"/>
              <a:gd name="connsiteX30" fmla="*/ 91440 w 495300"/>
              <a:gd name="connsiteY30" fmla="*/ 99060 h 589100"/>
              <a:gd name="connsiteX31" fmla="*/ 7620 w 495300"/>
              <a:gd name="connsiteY31" fmla="*/ 114300 h 589100"/>
              <a:gd name="connsiteX32" fmla="*/ 0 w 495300"/>
              <a:gd name="connsiteY32" fmla="*/ 160020 h 5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5300" h="589100">
                <a:moveTo>
                  <a:pt x="0" y="160020"/>
                </a:moveTo>
                <a:lnTo>
                  <a:pt x="0" y="160020"/>
                </a:lnTo>
                <a:cubicBezTo>
                  <a:pt x="2540" y="185420"/>
                  <a:pt x="3738" y="210990"/>
                  <a:pt x="7620" y="236220"/>
                </a:cubicBezTo>
                <a:cubicBezTo>
                  <a:pt x="8841" y="244159"/>
                  <a:pt x="13033" y="251357"/>
                  <a:pt x="15240" y="259080"/>
                </a:cubicBezTo>
                <a:cubicBezTo>
                  <a:pt x="18117" y="269150"/>
                  <a:pt x="20320" y="279400"/>
                  <a:pt x="22860" y="289560"/>
                </a:cubicBezTo>
                <a:cubicBezTo>
                  <a:pt x="25067" y="331493"/>
                  <a:pt x="30103" y="462182"/>
                  <a:pt x="38100" y="518160"/>
                </a:cubicBezTo>
                <a:cubicBezTo>
                  <a:pt x="39236" y="526111"/>
                  <a:pt x="43978" y="533179"/>
                  <a:pt x="45720" y="541020"/>
                </a:cubicBezTo>
                <a:cubicBezTo>
                  <a:pt x="49072" y="556102"/>
                  <a:pt x="50800" y="571500"/>
                  <a:pt x="53340" y="586740"/>
                </a:cubicBezTo>
                <a:cubicBezTo>
                  <a:pt x="146855" y="584142"/>
                  <a:pt x="260814" y="600698"/>
                  <a:pt x="358140" y="571500"/>
                </a:cubicBezTo>
                <a:cubicBezTo>
                  <a:pt x="373527" y="566884"/>
                  <a:pt x="388620" y="561340"/>
                  <a:pt x="403860" y="556260"/>
                </a:cubicBezTo>
                <a:cubicBezTo>
                  <a:pt x="411480" y="553720"/>
                  <a:pt x="420037" y="553095"/>
                  <a:pt x="426720" y="548640"/>
                </a:cubicBezTo>
                <a:cubicBezTo>
                  <a:pt x="434340" y="543560"/>
                  <a:pt x="441211" y="537119"/>
                  <a:pt x="449580" y="533400"/>
                </a:cubicBezTo>
                <a:cubicBezTo>
                  <a:pt x="464260" y="526876"/>
                  <a:pt x="495300" y="518160"/>
                  <a:pt x="495300" y="518160"/>
                </a:cubicBezTo>
                <a:cubicBezTo>
                  <a:pt x="492760" y="497840"/>
                  <a:pt x="493068" y="476957"/>
                  <a:pt x="487680" y="457200"/>
                </a:cubicBezTo>
                <a:cubicBezTo>
                  <a:pt x="485270" y="448365"/>
                  <a:pt x="475656" y="442915"/>
                  <a:pt x="472440" y="434340"/>
                </a:cubicBezTo>
                <a:cubicBezTo>
                  <a:pt x="444636" y="360195"/>
                  <a:pt x="489941" y="429735"/>
                  <a:pt x="441960" y="365760"/>
                </a:cubicBezTo>
                <a:cubicBezTo>
                  <a:pt x="439420" y="347980"/>
                  <a:pt x="439501" y="329623"/>
                  <a:pt x="434340" y="312420"/>
                </a:cubicBezTo>
                <a:cubicBezTo>
                  <a:pt x="431708" y="303648"/>
                  <a:pt x="422230" y="298167"/>
                  <a:pt x="419100" y="289560"/>
                </a:cubicBezTo>
                <a:cubicBezTo>
                  <a:pt x="388620" y="205740"/>
                  <a:pt x="415290" y="255270"/>
                  <a:pt x="396240" y="198120"/>
                </a:cubicBezTo>
                <a:cubicBezTo>
                  <a:pt x="393700" y="190500"/>
                  <a:pt x="392212" y="182444"/>
                  <a:pt x="388620" y="175260"/>
                </a:cubicBezTo>
                <a:cubicBezTo>
                  <a:pt x="384524" y="167069"/>
                  <a:pt x="377476" y="160591"/>
                  <a:pt x="373380" y="152400"/>
                </a:cubicBezTo>
                <a:cubicBezTo>
                  <a:pt x="369788" y="145216"/>
                  <a:pt x="370778" y="135812"/>
                  <a:pt x="365760" y="129540"/>
                </a:cubicBezTo>
                <a:cubicBezTo>
                  <a:pt x="360039" y="122389"/>
                  <a:pt x="350520" y="119380"/>
                  <a:pt x="342900" y="114300"/>
                </a:cubicBezTo>
                <a:lnTo>
                  <a:pt x="320040" y="45720"/>
                </a:lnTo>
                <a:lnTo>
                  <a:pt x="304800" y="0"/>
                </a:lnTo>
                <a:cubicBezTo>
                  <a:pt x="297180" y="2540"/>
                  <a:pt x="288914" y="3635"/>
                  <a:pt x="281940" y="7620"/>
                </a:cubicBezTo>
                <a:cubicBezTo>
                  <a:pt x="257597" y="21531"/>
                  <a:pt x="232044" y="52192"/>
                  <a:pt x="205740" y="60960"/>
                </a:cubicBezTo>
                <a:cubicBezTo>
                  <a:pt x="198120" y="63500"/>
                  <a:pt x="190263" y="65416"/>
                  <a:pt x="182880" y="68580"/>
                </a:cubicBezTo>
                <a:cubicBezTo>
                  <a:pt x="172439" y="73055"/>
                  <a:pt x="163176" y="80228"/>
                  <a:pt x="152400" y="83820"/>
                </a:cubicBezTo>
                <a:cubicBezTo>
                  <a:pt x="140113" y="87916"/>
                  <a:pt x="126865" y="88299"/>
                  <a:pt x="114300" y="91440"/>
                </a:cubicBezTo>
                <a:cubicBezTo>
                  <a:pt x="106508" y="93388"/>
                  <a:pt x="99316" y="97485"/>
                  <a:pt x="91440" y="99060"/>
                </a:cubicBezTo>
                <a:cubicBezTo>
                  <a:pt x="51776" y="106993"/>
                  <a:pt x="41504" y="103005"/>
                  <a:pt x="7620" y="114300"/>
                </a:cubicBezTo>
                <a:cubicBezTo>
                  <a:pt x="2232" y="116096"/>
                  <a:pt x="1270" y="152400"/>
                  <a:pt x="0" y="160020"/>
                </a:cubicBezTo>
                <a:close/>
              </a:path>
            </a:pathLst>
          </a:cu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BACF07D-9633-49E6-A290-8BBD64966738}"/>
              </a:ext>
            </a:extLst>
          </p:cNvPr>
          <p:cNvCxnSpPr>
            <a:cxnSpLocks/>
          </p:cNvCxnSpPr>
          <p:nvPr/>
        </p:nvCxnSpPr>
        <p:spPr>
          <a:xfrm flipH="1" flipV="1">
            <a:off x="8080958" y="5092917"/>
            <a:ext cx="840293" cy="31289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9D42BA7-039C-4BBF-B778-6384A0583ED3}"/>
              </a:ext>
            </a:extLst>
          </p:cNvPr>
          <p:cNvCxnSpPr>
            <a:cxnSpLocks/>
          </p:cNvCxnSpPr>
          <p:nvPr/>
        </p:nvCxnSpPr>
        <p:spPr>
          <a:xfrm flipH="1" flipV="1">
            <a:off x="7645401" y="2766870"/>
            <a:ext cx="1268093" cy="18899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C419BAF-4BC4-4EF9-A411-5BDDC72311A4}"/>
              </a:ext>
            </a:extLst>
          </p:cNvPr>
          <p:cNvCxnSpPr>
            <a:cxnSpLocks/>
          </p:cNvCxnSpPr>
          <p:nvPr/>
        </p:nvCxnSpPr>
        <p:spPr>
          <a:xfrm flipH="1" flipV="1">
            <a:off x="7408895" y="3521960"/>
            <a:ext cx="1504598" cy="7649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C815D1A-D76E-4EA0-887A-DF8534A208E9}"/>
              </a:ext>
            </a:extLst>
          </p:cNvPr>
          <p:cNvSpPr/>
          <p:nvPr/>
        </p:nvSpPr>
        <p:spPr>
          <a:xfrm>
            <a:off x="793223" y="329897"/>
            <a:ext cx="4423327" cy="2086725"/>
          </a:xfrm>
          <a:prstGeom prst="rect">
            <a:avLst/>
          </a:prstGeom>
        </p:spPr>
        <p:txBody>
          <a:bodyPr wrap="square">
            <a:spAutoFit/>
          </a:bodyPr>
          <a:lstStyle/>
          <a:p>
            <a:pPr algn="ctr">
              <a:lnSpc>
                <a:spcPct val="90000"/>
              </a:lnSpc>
            </a:pPr>
            <a:r>
              <a:rPr lang="en-US" sz="3600" dirty="0">
                <a:solidFill>
                  <a:schemeClr val="bg1"/>
                </a:solidFill>
              </a:rPr>
              <a:t>Salt pile was removed </a:t>
            </a:r>
          </a:p>
          <a:p>
            <a:pPr algn="ctr">
              <a:lnSpc>
                <a:spcPct val="90000"/>
              </a:lnSpc>
            </a:pPr>
            <a:r>
              <a:rPr lang="en-US" sz="3600" dirty="0">
                <a:solidFill>
                  <a:schemeClr val="bg1"/>
                </a:solidFill>
              </a:rPr>
              <a:t>and covered salt storage was built</a:t>
            </a:r>
          </a:p>
          <a:p>
            <a:pPr algn="ctr">
              <a:lnSpc>
                <a:spcPct val="90000"/>
              </a:lnSpc>
            </a:pPr>
            <a:endParaRPr lang="en-US" sz="3600" dirty="0">
              <a:solidFill>
                <a:schemeClr val="bg1"/>
              </a:solidFill>
            </a:endParaRPr>
          </a:p>
        </p:txBody>
      </p:sp>
      <p:sp>
        <p:nvSpPr>
          <p:cNvPr id="29" name="TextBox 28">
            <a:extLst>
              <a:ext uri="{FF2B5EF4-FFF2-40B4-BE49-F238E27FC236}">
                <a16:creationId xmlns:a16="http://schemas.microsoft.com/office/drawing/2014/main" id="{F79A370A-B68C-4859-AA5A-37A142FCC6ED}"/>
              </a:ext>
            </a:extLst>
          </p:cNvPr>
          <p:cNvSpPr txBox="1"/>
          <p:nvPr/>
        </p:nvSpPr>
        <p:spPr>
          <a:xfrm>
            <a:off x="8921251" y="5138955"/>
            <a:ext cx="2054054" cy="690638"/>
          </a:xfrm>
          <a:prstGeom prst="rect">
            <a:avLst/>
          </a:prstGeom>
          <a:solidFill>
            <a:schemeClr val="bg1"/>
          </a:solidFill>
        </p:spPr>
        <p:txBody>
          <a:bodyPr wrap="square" rtlCol="0">
            <a:spAutoFit/>
          </a:bodyPr>
          <a:lstStyle/>
          <a:p>
            <a:pPr algn="ctr">
              <a:lnSpc>
                <a:spcPct val="80000"/>
              </a:lnSpc>
            </a:pPr>
            <a:r>
              <a:rPr lang="en-US" sz="2400" dirty="0"/>
              <a:t>New Storage Area 2018</a:t>
            </a:r>
          </a:p>
        </p:txBody>
      </p:sp>
      <p:sp>
        <p:nvSpPr>
          <p:cNvPr id="30" name="Rectangle 29">
            <a:extLst>
              <a:ext uri="{FF2B5EF4-FFF2-40B4-BE49-F238E27FC236}">
                <a16:creationId xmlns:a16="http://schemas.microsoft.com/office/drawing/2014/main" id="{AC7560B7-C3D2-4F1A-A01A-969498B4287F}"/>
              </a:ext>
            </a:extLst>
          </p:cNvPr>
          <p:cNvSpPr/>
          <p:nvPr/>
        </p:nvSpPr>
        <p:spPr>
          <a:xfrm>
            <a:off x="8921251" y="2702583"/>
            <a:ext cx="2054054" cy="6586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9565921-EE35-4FB5-89ED-E2607D5E14AE}"/>
              </a:ext>
            </a:extLst>
          </p:cNvPr>
          <p:cNvSpPr txBox="1"/>
          <p:nvPr/>
        </p:nvSpPr>
        <p:spPr>
          <a:xfrm>
            <a:off x="8921251" y="4104939"/>
            <a:ext cx="2054054" cy="690638"/>
          </a:xfrm>
          <a:prstGeom prst="rect">
            <a:avLst/>
          </a:prstGeom>
          <a:solidFill>
            <a:schemeClr val="bg1"/>
          </a:solidFill>
        </p:spPr>
        <p:txBody>
          <a:bodyPr wrap="square" rtlCol="0">
            <a:spAutoFit/>
          </a:bodyPr>
          <a:lstStyle/>
          <a:p>
            <a:pPr algn="ctr">
              <a:lnSpc>
                <a:spcPct val="80000"/>
              </a:lnSpc>
            </a:pPr>
            <a:r>
              <a:rPr lang="en-US" sz="2400" dirty="0"/>
              <a:t> Salt Pile Area</a:t>
            </a:r>
          </a:p>
          <a:p>
            <a:pPr algn="ctr">
              <a:lnSpc>
                <a:spcPct val="80000"/>
              </a:lnSpc>
            </a:pPr>
            <a:r>
              <a:rPr lang="en-US" sz="2400" dirty="0"/>
              <a:t>2006</a:t>
            </a:r>
          </a:p>
        </p:txBody>
      </p:sp>
      <p:sp>
        <p:nvSpPr>
          <p:cNvPr id="32" name="TextBox 31">
            <a:extLst>
              <a:ext uri="{FF2B5EF4-FFF2-40B4-BE49-F238E27FC236}">
                <a16:creationId xmlns:a16="http://schemas.microsoft.com/office/drawing/2014/main" id="{67D933B8-6E7F-4DB3-84FB-741772A892C3}"/>
              </a:ext>
            </a:extLst>
          </p:cNvPr>
          <p:cNvSpPr txBox="1"/>
          <p:nvPr/>
        </p:nvSpPr>
        <p:spPr>
          <a:xfrm>
            <a:off x="8821441" y="2725147"/>
            <a:ext cx="2253674" cy="690638"/>
          </a:xfrm>
          <a:prstGeom prst="rect">
            <a:avLst/>
          </a:prstGeom>
          <a:noFill/>
        </p:spPr>
        <p:txBody>
          <a:bodyPr wrap="square" rtlCol="0">
            <a:spAutoFit/>
          </a:bodyPr>
          <a:lstStyle/>
          <a:p>
            <a:pPr algn="ctr">
              <a:lnSpc>
                <a:spcPct val="80000"/>
              </a:lnSpc>
            </a:pPr>
            <a:r>
              <a:rPr lang="en-US" sz="2400" dirty="0"/>
              <a:t>75,200 µS/cm</a:t>
            </a:r>
          </a:p>
          <a:p>
            <a:pPr algn="ctr">
              <a:lnSpc>
                <a:spcPct val="80000"/>
              </a:lnSpc>
            </a:pPr>
            <a:r>
              <a:rPr lang="en-US" sz="2400" dirty="0"/>
              <a:t>2006</a:t>
            </a:r>
          </a:p>
        </p:txBody>
      </p:sp>
    </p:spTree>
    <p:extLst>
      <p:ext uri="{BB962C8B-B14F-4D97-AF65-F5344CB8AC3E}">
        <p14:creationId xmlns:p14="http://schemas.microsoft.com/office/powerpoint/2010/main" val="60111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2798-55BF-4907-8C92-ADBD6956891A}"/>
              </a:ext>
            </a:extLst>
          </p:cNvPr>
          <p:cNvSpPr>
            <a:spLocks noGrp="1"/>
          </p:cNvSpPr>
          <p:nvPr>
            <p:ph type="sldNum" sz="quarter" idx="12"/>
          </p:nvPr>
        </p:nvSpPr>
        <p:spPr/>
        <p:txBody>
          <a:bodyPr/>
          <a:lstStyle/>
          <a:p>
            <a:fld id="{3FFD662D-AA32-4D2F-891B-BB517E3BC7EF}" type="slidenum">
              <a:rPr lang="en-US" smtClean="0"/>
              <a:t>11</a:t>
            </a:fld>
            <a:endParaRPr lang="en-US"/>
          </a:p>
        </p:txBody>
      </p:sp>
      <p:pic>
        <p:nvPicPr>
          <p:cNvPr id="3" name="Picture 2">
            <a:extLst>
              <a:ext uri="{FF2B5EF4-FFF2-40B4-BE49-F238E27FC236}">
                <a16:creationId xmlns:a16="http://schemas.microsoft.com/office/drawing/2014/main" id="{1BC3878C-3A02-440A-8688-7881BE28DC02}"/>
              </a:ext>
            </a:extLst>
          </p:cNvPr>
          <p:cNvPicPr>
            <a:picLocks noChangeAspect="1"/>
          </p:cNvPicPr>
          <p:nvPr/>
        </p:nvPicPr>
        <p:blipFill>
          <a:blip r:embed="rId3"/>
          <a:stretch>
            <a:fillRect/>
          </a:stretch>
        </p:blipFill>
        <p:spPr>
          <a:xfrm>
            <a:off x="829648" y="1607893"/>
            <a:ext cx="7780952" cy="3628571"/>
          </a:xfrm>
          <a:prstGeom prst="rect">
            <a:avLst/>
          </a:prstGeom>
        </p:spPr>
      </p:pic>
      <p:grpSp>
        <p:nvGrpSpPr>
          <p:cNvPr id="8" name="Group 7">
            <a:extLst>
              <a:ext uri="{FF2B5EF4-FFF2-40B4-BE49-F238E27FC236}">
                <a16:creationId xmlns:a16="http://schemas.microsoft.com/office/drawing/2014/main" id="{D651E41D-88BF-4A4A-B920-FECCE849D0B6}"/>
              </a:ext>
            </a:extLst>
          </p:cNvPr>
          <p:cNvGrpSpPr/>
          <p:nvPr/>
        </p:nvGrpSpPr>
        <p:grpSpPr>
          <a:xfrm>
            <a:off x="6253018" y="5710019"/>
            <a:ext cx="5671125" cy="646331"/>
            <a:chOff x="5181602" y="5521146"/>
            <a:chExt cx="5671125" cy="646331"/>
          </a:xfrm>
        </p:grpSpPr>
        <p:sp>
          <p:nvSpPr>
            <p:cNvPr id="4" name="Rectangle 3">
              <a:extLst>
                <a:ext uri="{FF2B5EF4-FFF2-40B4-BE49-F238E27FC236}">
                  <a16:creationId xmlns:a16="http://schemas.microsoft.com/office/drawing/2014/main" id="{FF7C5C92-7068-484D-9BD9-98445AB2E283}"/>
                </a:ext>
              </a:extLst>
            </p:cNvPr>
            <p:cNvSpPr/>
            <p:nvPr/>
          </p:nvSpPr>
          <p:spPr>
            <a:xfrm>
              <a:off x="6483928" y="5521146"/>
              <a:ext cx="4368799" cy="646331"/>
            </a:xfrm>
            <a:prstGeom prst="rect">
              <a:avLst/>
            </a:prstGeom>
          </p:spPr>
          <p:txBody>
            <a:bodyPr wrap="square">
              <a:spAutoFit/>
            </a:bodyPr>
            <a:lstStyle/>
            <a:p>
              <a:r>
                <a:rPr lang="en-US" dirty="0"/>
                <a:t>Matt Wood, Assessment Coordinator</a:t>
              </a:r>
            </a:p>
            <a:p>
              <a:r>
                <a:rPr lang="en-US" dirty="0"/>
                <a:t>NH Department of Environmental Services</a:t>
              </a:r>
            </a:p>
          </p:txBody>
        </p:sp>
        <p:sp>
          <p:nvSpPr>
            <p:cNvPr id="5" name="TextBox 4">
              <a:extLst>
                <a:ext uri="{FF2B5EF4-FFF2-40B4-BE49-F238E27FC236}">
                  <a16:creationId xmlns:a16="http://schemas.microsoft.com/office/drawing/2014/main" id="{DC3C871B-AFE7-497F-A659-016E8034754C}"/>
                </a:ext>
              </a:extLst>
            </p:cNvPr>
            <p:cNvSpPr txBox="1"/>
            <p:nvPr/>
          </p:nvSpPr>
          <p:spPr>
            <a:xfrm>
              <a:off x="5181602" y="5521146"/>
              <a:ext cx="1653309" cy="369332"/>
            </a:xfrm>
            <a:prstGeom prst="rect">
              <a:avLst/>
            </a:prstGeom>
            <a:noFill/>
          </p:spPr>
          <p:txBody>
            <a:bodyPr wrap="square" rtlCol="0">
              <a:spAutoFit/>
            </a:bodyPr>
            <a:lstStyle/>
            <a:p>
              <a:r>
                <a:rPr lang="en-US" dirty="0"/>
                <a:t>Courtesy of:</a:t>
              </a:r>
            </a:p>
          </p:txBody>
        </p:sp>
      </p:grpSp>
      <p:sp>
        <p:nvSpPr>
          <p:cNvPr id="9" name="TextBox 8">
            <a:extLst>
              <a:ext uri="{FF2B5EF4-FFF2-40B4-BE49-F238E27FC236}">
                <a16:creationId xmlns:a16="http://schemas.microsoft.com/office/drawing/2014/main" id="{554FBA35-6E57-4DDA-9974-723E88EE975B}"/>
              </a:ext>
            </a:extLst>
          </p:cNvPr>
          <p:cNvSpPr txBox="1"/>
          <p:nvPr/>
        </p:nvSpPr>
        <p:spPr>
          <a:xfrm>
            <a:off x="3266275" y="5390573"/>
            <a:ext cx="2320595" cy="319446"/>
          </a:xfrm>
          <a:prstGeom prst="rect">
            <a:avLst/>
          </a:prstGeom>
          <a:solidFill>
            <a:schemeClr val="bg1"/>
          </a:solidFill>
          <a:ln>
            <a:noFill/>
          </a:ln>
        </p:spPr>
        <p:txBody>
          <a:bodyPr wrap="square" rtlCol="0">
            <a:spAutoFit/>
          </a:bodyPr>
          <a:lstStyle/>
          <a:p>
            <a:pPr>
              <a:lnSpc>
                <a:spcPct val="80000"/>
              </a:lnSpc>
            </a:pPr>
            <a:r>
              <a:rPr lang="en-US" dirty="0"/>
              <a:t>Winter Severity Index</a:t>
            </a:r>
          </a:p>
        </p:txBody>
      </p:sp>
      <p:sp>
        <p:nvSpPr>
          <p:cNvPr id="10" name="Rectangle 9">
            <a:extLst>
              <a:ext uri="{FF2B5EF4-FFF2-40B4-BE49-F238E27FC236}">
                <a16:creationId xmlns:a16="http://schemas.microsoft.com/office/drawing/2014/main" id="{F08ECADC-E384-4751-A3AF-5823027BCB5A}"/>
              </a:ext>
            </a:extLst>
          </p:cNvPr>
          <p:cNvSpPr/>
          <p:nvPr/>
        </p:nvSpPr>
        <p:spPr>
          <a:xfrm>
            <a:off x="2868403" y="5448624"/>
            <a:ext cx="350983" cy="323272"/>
          </a:xfrm>
          <a:prstGeom prst="rect">
            <a:avLst/>
          </a:prstGeom>
          <a:solidFill>
            <a:srgbClr val="C240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6B1A0-96DB-4B66-BB8B-BB153AF492D5}"/>
              </a:ext>
            </a:extLst>
          </p:cNvPr>
          <p:cNvSpPr/>
          <p:nvPr/>
        </p:nvSpPr>
        <p:spPr>
          <a:xfrm rot="2731907">
            <a:off x="2847177" y="5995744"/>
            <a:ext cx="350983" cy="32327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D429CD-9D38-4F1C-8A82-52E0B18298B4}"/>
              </a:ext>
            </a:extLst>
          </p:cNvPr>
          <p:cNvSpPr txBox="1"/>
          <p:nvPr/>
        </p:nvSpPr>
        <p:spPr>
          <a:xfrm>
            <a:off x="3366699" y="6018237"/>
            <a:ext cx="1653309" cy="319446"/>
          </a:xfrm>
          <a:prstGeom prst="rect">
            <a:avLst/>
          </a:prstGeom>
          <a:solidFill>
            <a:schemeClr val="bg1"/>
          </a:solidFill>
          <a:ln>
            <a:noFill/>
          </a:ln>
        </p:spPr>
        <p:txBody>
          <a:bodyPr wrap="square" rtlCol="0">
            <a:spAutoFit/>
          </a:bodyPr>
          <a:lstStyle/>
          <a:p>
            <a:pPr algn="ctr">
              <a:lnSpc>
                <a:spcPct val="80000"/>
              </a:lnSpc>
            </a:pPr>
            <a:r>
              <a:rPr lang="en-US" dirty="0"/>
              <a:t>Chloride (mg/L)</a:t>
            </a:r>
          </a:p>
        </p:txBody>
      </p:sp>
      <p:sp>
        <p:nvSpPr>
          <p:cNvPr id="14" name="Rectangle 13">
            <a:extLst>
              <a:ext uri="{FF2B5EF4-FFF2-40B4-BE49-F238E27FC236}">
                <a16:creationId xmlns:a16="http://schemas.microsoft.com/office/drawing/2014/main" id="{FB01DCFF-AAD1-4C87-BE96-5A93AF89FC6F}"/>
              </a:ext>
            </a:extLst>
          </p:cNvPr>
          <p:cNvSpPr/>
          <p:nvPr/>
        </p:nvSpPr>
        <p:spPr>
          <a:xfrm>
            <a:off x="2704494" y="211211"/>
            <a:ext cx="7331651" cy="1189236"/>
          </a:xfrm>
          <a:prstGeom prst="rect">
            <a:avLst/>
          </a:prstGeom>
        </p:spPr>
        <p:txBody>
          <a:bodyPr wrap="square">
            <a:spAutoFit/>
          </a:bodyPr>
          <a:lstStyle/>
          <a:p>
            <a:pPr>
              <a:lnSpc>
                <a:spcPct val="80000"/>
              </a:lnSpc>
            </a:pPr>
            <a:r>
              <a:rPr lang="en-US" sz="4400" dirty="0"/>
              <a:t>Plans are to delist from 303d after a bit more monitoring</a:t>
            </a:r>
          </a:p>
        </p:txBody>
      </p:sp>
      <p:sp>
        <p:nvSpPr>
          <p:cNvPr id="18" name="Oval 17">
            <a:extLst>
              <a:ext uri="{FF2B5EF4-FFF2-40B4-BE49-F238E27FC236}">
                <a16:creationId xmlns:a16="http://schemas.microsoft.com/office/drawing/2014/main" id="{CE824E21-F526-413A-B880-FF922026A930}"/>
              </a:ext>
            </a:extLst>
          </p:cNvPr>
          <p:cNvSpPr/>
          <p:nvPr/>
        </p:nvSpPr>
        <p:spPr>
          <a:xfrm>
            <a:off x="4087320" y="1752228"/>
            <a:ext cx="932688" cy="408432"/>
          </a:xfrm>
          <a:prstGeom prst="ellipse">
            <a:avLst/>
          </a:prstGeom>
          <a:no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E9F03-8EF7-4375-AAFF-B15CE57E528D}"/>
              </a:ext>
            </a:extLst>
          </p:cNvPr>
          <p:cNvSpPr/>
          <p:nvPr/>
        </p:nvSpPr>
        <p:spPr>
          <a:xfrm>
            <a:off x="5437632" y="4541148"/>
            <a:ext cx="932688" cy="408432"/>
          </a:xfrm>
          <a:prstGeom prst="ellipse">
            <a:avLst/>
          </a:prstGeom>
          <a:no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0DC4BF-B305-42D3-B8E0-6BA304280043}"/>
              </a:ext>
            </a:extLst>
          </p:cNvPr>
          <p:cNvSpPr txBox="1"/>
          <p:nvPr/>
        </p:nvSpPr>
        <p:spPr>
          <a:xfrm>
            <a:off x="8896350" y="2160660"/>
            <a:ext cx="3027793" cy="2169184"/>
          </a:xfrm>
          <a:prstGeom prst="rect">
            <a:avLst/>
          </a:prstGeom>
          <a:noFill/>
        </p:spPr>
        <p:txBody>
          <a:bodyPr wrap="square" rtlCol="0">
            <a:spAutoFit/>
          </a:bodyPr>
          <a:lstStyle/>
          <a:p>
            <a:pPr>
              <a:lnSpc>
                <a:spcPct val="80000"/>
              </a:lnSpc>
            </a:pPr>
            <a:r>
              <a:rPr lang="en-US" sz="2800" dirty="0"/>
              <a:t>Chloride level decreased dramatically after moving pile away from stream and covering some of it</a:t>
            </a:r>
          </a:p>
        </p:txBody>
      </p:sp>
      <p:cxnSp>
        <p:nvCxnSpPr>
          <p:cNvPr id="22" name="Straight Connector 21">
            <a:extLst>
              <a:ext uri="{FF2B5EF4-FFF2-40B4-BE49-F238E27FC236}">
                <a16:creationId xmlns:a16="http://schemas.microsoft.com/office/drawing/2014/main" id="{B82EFDE8-4616-4889-8995-65130F794EE8}"/>
              </a:ext>
            </a:extLst>
          </p:cNvPr>
          <p:cNvCxnSpPr/>
          <p:nvPr/>
        </p:nvCxnSpPr>
        <p:spPr>
          <a:xfrm>
            <a:off x="4553664" y="1956444"/>
            <a:ext cx="1093603" cy="2788920"/>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30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D14D-ED9D-448D-84A7-750E23057C44}"/>
              </a:ext>
            </a:extLst>
          </p:cNvPr>
          <p:cNvSpPr>
            <a:spLocks noGrp="1"/>
          </p:cNvSpPr>
          <p:nvPr>
            <p:ph type="title"/>
          </p:nvPr>
        </p:nvSpPr>
        <p:spPr/>
        <p:txBody>
          <a:bodyPr/>
          <a:lstStyle/>
          <a:p>
            <a:r>
              <a:rPr lang="en-US" dirty="0"/>
              <a:t>Freshwater Explorer has 3 Data sets</a:t>
            </a:r>
          </a:p>
        </p:txBody>
      </p:sp>
      <p:sp>
        <p:nvSpPr>
          <p:cNvPr id="3" name="Content Placeholder 2">
            <a:extLst>
              <a:ext uri="{FF2B5EF4-FFF2-40B4-BE49-F238E27FC236}">
                <a16:creationId xmlns:a16="http://schemas.microsoft.com/office/drawing/2014/main" id="{D43B8914-55C7-4D62-9579-6E0BF1E11390}"/>
              </a:ext>
            </a:extLst>
          </p:cNvPr>
          <p:cNvSpPr>
            <a:spLocks noGrp="1"/>
          </p:cNvSpPr>
          <p:nvPr>
            <p:ph idx="1"/>
          </p:nvPr>
        </p:nvSpPr>
        <p:spPr/>
        <p:txBody>
          <a:bodyPr/>
          <a:lstStyle/>
          <a:p>
            <a:pPr marL="517525" indent="-517525">
              <a:buNone/>
            </a:pPr>
            <a:r>
              <a:rPr lang="en-US" dirty="0"/>
              <a:t>1.  Results of a model that predicts natural background conductivity from empirical data (Natural Background Stream Conductivity (NBSC) Model).</a:t>
            </a:r>
          </a:p>
          <a:p>
            <a:pPr marL="517525" indent="-517525">
              <a:buNone/>
            </a:pPr>
            <a:r>
              <a:rPr lang="en-US" dirty="0"/>
              <a:t>2.  Measured data (National Conductivity Dataset) from the EPA Water Quality Portal (WQP), the nation's largest source for water quality monitoring data.</a:t>
            </a:r>
          </a:p>
          <a:p>
            <a:pPr marL="517525" indent="-517525">
              <a:buNone/>
            </a:pPr>
            <a:r>
              <a:rPr lang="en-US" dirty="0"/>
              <a:t>3.  Measured data (Measured Conductivity - NWIS) from the National Water Information System (NWIS) collected by USGS.</a:t>
            </a:r>
          </a:p>
          <a:p>
            <a:pPr marL="0" indent="0">
              <a:buNone/>
            </a:pPr>
            <a:endParaRPr lang="en-US" dirty="0"/>
          </a:p>
        </p:txBody>
      </p:sp>
      <p:sp>
        <p:nvSpPr>
          <p:cNvPr id="5" name="Slide Number Placeholder 4">
            <a:extLst>
              <a:ext uri="{FF2B5EF4-FFF2-40B4-BE49-F238E27FC236}">
                <a16:creationId xmlns:a16="http://schemas.microsoft.com/office/drawing/2014/main" id="{AD54B5A8-B4E7-420F-8BE9-16C6BB996C9C}"/>
              </a:ext>
            </a:extLst>
          </p:cNvPr>
          <p:cNvSpPr>
            <a:spLocks noGrp="1"/>
          </p:cNvSpPr>
          <p:nvPr>
            <p:ph type="sldNum" sz="quarter" idx="12"/>
          </p:nvPr>
        </p:nvSpPr>
        <p:spPr/>
        <p:txBody>
          <a:bodyPr/>
          <a:lstStyle/>
          <a:p>
            <a:fld id="{3FFD662D-AA32-4D2F-891B-BB517E3BC7EF}" type="slidenum">
              <a:rPr lang="en-US" smtClean="0"/>
              <a:t>12</a:t>
            </a:fld>
            <a:endParaRPr lang="en-US"/>
          </a:p>
        </p:txBody>
      </p:sp>
    </p:spTree>
    <p:extLst>
      <p:ext uri="{BB962C8B-B14F-4D97-AF65-F5344CB8AC3E}">
        <p14:creationId xmlns:p14="http://schemas.microsoft.com/office/powerpoint/2010/main" val="313787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55261-794C-48B4-B63E-EF297877D26A}"/>
              </a:ext>
            </a:extLst>
          </p:cNvPr>
          <p:cNvPicPr>
            <a:picLocks noChangeAspect="1"/>
          </p:cNvPicPr>
          <p:nvPr/>
        </p:nvPicPr>
        <p:blipFill rotWithShape="1">
          <a:blip r:embed="rId3"/>
          <a:srcRect l="3398" r="1"/>
          <a:stretch/>
        </p:blipFill>
        <p:spPr>
          <a:xfrm>
            <a:off x="2421624" y="4126252"/>
            <a:ext cx="7568241" cy="2080070"/>
          </a:xfrm>
          <a:prstGeom prst="rect">
            <a:avLst/>
          </a:prstGeom>
        </p:spPr>
      </p:pic>
      <p:sp>
        <p:nvSpPr>
          <p:cNvPr id="7" name="Slide Number Placeholder 6">
            <a:extLst>
              <a:ext uri="{FF2B5EF4-FFF2-40B4-BE49-F238E27FC236}">
                <a16:creationId xmlns:a16="http://schemas.microsoft.com/office/drawing/2014/main" id="{6AF273AB-E60D-401C-ABC5-4A76D5BBEBC7}"/>
              </a:ext>
            </a:extLst>
          </p:cNvPr>
          <p:cNvSpPr>
            <a:spLocks noGrp="1"/>
          </p:cNvSpPr>
          <p:nvPr>
            <p:ph type="sldNum" sz="quarter" idx="12"/>
          </p:nvPr>
        </p:nvSpPr>
        <p:spPr>
          <a:xfrm>
            <a:off x="10852220" y="6356350"/>
            <a:ext cx="501580" cy="365125"/>
          </a:xfrm>
        </p:spPr>
        <p:txBody>
          <a:bodyPr/>
          <a:lstStyle/>
          <a:p>
            <a:fld id="{3FFD662D-AA32-4D2F-891B-BB517E3BC7EF}" type="slidenum">
              <a:rPr lang="en-US" smtClean="0"/>
              <a:t>13</a:t>
            </a:fld>
            <a:endParaRPr lang="en-US"/>
          </a:p>
        </p:txBody>
      </p:sp>
      <p:sp>
        <p:nvSpPr>
          <p:cNvPr id="2" name="TextBox 1">
            <a:extLst>
              <a:ext uri="{FF2B5EF4-FFF2-40B4-BE49-F238E27FC236}">
                <a16:creationId xmlns:a16="http://schemas.microsoft.com/office/drawing/2014/main" id="{8BD53AF4-68EB-45CC-B35F-5E4DCFC052BA}"/>
              </a:ext>
            </a:extLst>
          </p:cNvPr>
          <p:cNvSpPr txBox="1"/>
          <p:nvPr/>
        </p:nvSpPr>
        <p:spPr>
          <a:xfrm>
            <a:off x="1296236" y="783771"/>
            <a:ext cx="9819017" cy="1446550"/>
          </a:xfrm>
          <a:prstGeom prst="rect">
            <a:avLst/>
          </a:prstGeom>
          <a:noFill/>
        </p:spPr>
        <p:txBody>
          <a:bodyPr wrap="square" rtlCol="0">
            <a:spAutoFit/>
          </a:bodyPr>
          <a:lstStyle/>
          <a:p>
            <a:pPr algn="ctr"/>
            <a:r>
              <a:rPr lang="en-US" sz="4400" dirty="0"/>
              <a:t>Brief Explanation of the Empirical Background Conductivity Model</a:t>
            </a:r>
          </a:p>
        </p:txBody>
      </p:sp>
      <p:sp>
        <p:nvSpPr>
          <p:cNvPr id="6" name="Rectangle 5">
            <a:extLst>
              <a:ext uri="{FF2B5EF4-FFF2-40B4-BE49-F238E27FC236}">
                <a16:creationId xmlns:a16="http://schemas.microsoft.com/office/drawing/2014/main" id="{1B5256CE-3B39-4AB9-8D70-A159FFE27FCE}"/>
              </a:ext>
            </a:extLst>
          </p:cNvPr>
          <p:cNvSpPr/>
          <p:nvPr/>
        </p:nvSpPr>
        <p:spPr>
          <a:xfrm>
            <a:off x="2543514" y="2508648"/>
            <a:ext cx="7324460" cy="1077218"/>
          </a:xfrm>
          <a:prstGeom prst="rect">
            <a:avLst/>
          </a:prstGeom>
        </p:spPr>
        <p:txBody>
          <a:bodyPr wrap="square">
            <a:spAutoFit/>
          </a:bodyPr>
          <a:lstStyle/>
          <a:p>
            <a:pPr algn="ctr"/>
            <a:r>
              <a:rPr lang="en-US" sz="3200" dirty="0"/>
              <a:t>estimated based on geology, climate, soil, vegetation, topography, and other factors</a:t>
            </a:r>
          </a:p>
        </p:txBody>
      </p:sp>
      <p:cxnSp>
        <p:nvCxnSpPr>
          <p:cNvPr id="13" name="Straight Connector 12">
            <a:extLst>
              <a:ext uri="{FF2B5EF4-FFF2-40B4-BE49-F238E27FC236}">
                <a16:creationId xmlns:a16="http://schemas.microsoft.com/office/drawing/2014/main" id="{66B153E0-CD61-47CF-A8B9-B558923F2683}"/>
              </a:ext>
            </a:extLst>
          </p:cNvPr>
          <p:cNvCxnSpPr/>
          <p:nvPr/>
        </p:nvCxnSpPr>
        <p:spPr>
          <a:xfrm>
            <a:off x="0" y="2230321"/>
            <a:ext cx="1219200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22967-7A9F-4F03-B011-ADE97FC2D6A0}"/>
              </a:ext>
            </a:extLst>
          </p:cNvPr>
          <p:cNvCxnSpPr/>
          <p:nvPr/>
        </p:nvCxnSpPr>
        <p:spPr>
          <a:xfrm>
            <a:off x="-1" y="3810743"/>
            <a:ext cx="1219200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98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84354E-A60F-4631-8DEB-184E593E3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
            <a:ext cx="12192000" cy="6841033"/>
          </a:xfrm>
          <a:prstGeom prst="rect">
            <a:avLst/>
          </a:prstGeom>
        </p:spPr>
      </p:pic>
      <p:sp>
        <p:nvSpPr>
          <p:cNvPr id="10" name="Slide Number Placeholder 9">
            <a:extLst>
              <a:ext uri="{FF2B5EF4-FFF2-40B4-BE49-F238E27FC236}">
                <a16:creationId xmlns:a16="http://schemas.microsoft.com/office/drawing/2014/main" id="{85C745B7-5693-417F-9823-E1E86790B3FC}"/>
              </a:ext>
            </a:extLst>
          </p:cNvPr>
          <p:cNvSpPr>
            <a:spLocks noGrp="1"/>
          </p:cNvSpPr>
          <p:nvPr>
            <p:ph type="sldNum" sz="quarter" idx="12"/>
          </p:nvPr>
        </p:nvSpPr>
        <p:spPr/>
        <p:txBody>
          <a:bodyPr/>
          <a:lstStyle/>
          <a:p>
            <a:fld id="{3FFD662D-AA32-4D2F-891B-BB517E3BC7EF}" type="slidenum">
              <a:rPr lang="en-US" smtClean="0"/>
              <a:t>14</a:t>
            </a:fld>
            <a:endParaRPr lang="en-US"/>
          </a:p>
        </p:txBody>
      </p:sp>
    </p:spTree>
    <p:extLst>
      <p:ext uri="{BB962C8B-B14F-4D97-AF65-F5344CB8AC3E}">
        <p14:creationId xmlns:p14="http://schemas.microsoft.com/office/powerpoint/2010/main" val="1425384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2A8C059-E14E-4A5C-A4E4-9E32941456C2}"/>
              </a:ext>
            </a:extLst>
          </p:cNvPr>
          <p:cNvGraphicFramePr>
            <a:graphicFrameLocks noGrp="1"/>
          </p:cNvGraphicFramePr>
          <p:nvPr>
            <p:extLst>
              <p:ext uri="{D42A27DB-BD31-4B8C-83A1-F6EECF244321}">
                <p14:modId xmlns:p14="http://schemas.microsoft.com/office/powerpoint/2010/main" val="2057219849"/>
              </p:ext>
            </p:extLst>
          </p:nvPr>
        </p:nvGraphicFramePr>
        <p:xfrm>
          <a:off x="475672" y="1712023"/>
          <a:ext cx="11240655" cy="4644327"/>
        </p:xfrm>
        <a:graphic>
          <a:graphicData uri="http://schemas.openxmlformats.org/drawingml/2006/table">
            <a:tbl>
              <a:tblPr firstRow="1" firstCol="1" bandRow="1">
                <a:tableStyleId>{5C22544A-7EE6-4342-B048-85BDC9FD1C3A}</a:tableStyleId>
              </a:tblPr>
              <a:tblGrid>
                <a:gridCol w="6245970">
                  <a:extLst>
                    <a:ext uri="{9D8B030D-6E8A-4147-A177-3AD203B41FA5}">
                      <a16:colId xmlns:a16="http://schemas.microsoft.com/office/drawing/2014/main" val="4196278340"/>
                    </a:ext>
                  </a:extLst>
                </a:gridCol>
                <a:gridCol w="4994685">
                  <a:extLst>
                    <a:ext uri="{9D8B030D-6E8A-4147-A177-3AD203B41FA5}">
                      <a16:colId xmlns:a16="http://schemas.microsoft.com/office/drawing/2014/main" val="3512155244"/>
                    </a:ext>
                  </a:extLst>
                </a:gridCol>
              </a:tblGrid>
              <a:tr h="147785">
                <a:tc>
                  <a:txBody>
                    <a:bodyPr/>
                    <a:lstStyle/>
                    <a:p>
                      <a:pPr marL="0" marR="0">
                        <a:lnSpc>
                          <a:spcPct val="107000"/>
                        </a:lnSpc>
                        <a:spcBef>
                          <a:spcPts val="0"/>
                        </a:spcBef>
                        <a:spcAft>
                          <a:spcPts val="0"/>
                        </a:spcAft>
                      </a:pPr>
                      <a:r>
                        <a:rPr lang="en-US" sz="2400" b="0" dirty="0">
                          <a:solidFill>
                            <a:schemeClr val="tx1"/>
                          </a:solidFill>
                          <a:effectLst/>
                        </a:rPr>
                        <a:t>Remove SC values ≤ 0. </a:t>
                      </a:r>
                    </a:p>
                    <a:p>
                      <a:pPr marL="0" marR="0">
                        <a:lnSpc>
                          <a:spcPct val="107000"/>
                        </a:lnSpc>
                        <a:spcBef>
                          <a:spcPts val="0"/>
                        </a:spcBef>
                        <a:spcAft>
                          <a:spcPts val="0"/>
                        </a:spcAft>
                      </a:pP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dirty="0">
                          <a:solidFill>
                            <a:schemeClr val="tx1"/>
                          </a:solidFill>
                          <a:effectLst/>
                        </a:rPr>
                        <a:t>SC values are positive and cannot be negative</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289469"/>
                  </a:ext>
                </a:extLst>
              </a:tr>
              <a:tr h="0">
                <a:tc>
                  <a:txBody>
                    <a:bodyPr/>
                    <a:lstStyle/>
                    <a:p>
                      <a:pPr marL="0" marR="0">
                        <a:lnSpc>
                          <a:spcPct val="107000"/>
                        </a:lnSpc>
                        <a:spcBef>
                          <a:spcPts val="0"/>
                        </a:spcBef>
                        <a:spcAft>
                          <a:spcPts val="0"/>
                        </a:spcAft>
                      </a:pPr>
                      <a:r>
                        <a:rPr lang="en-US" sz="2400" b="0" dirty="0">
                          <a:solidFill>
                            <a:schemeClr val="tx1"/>
                          </a:solidFill>
                          <a:effectLst/>
                        </a:rPr>
                        <a:t>Remove SC values reported with units different from Siemens or mho</a:t>
                      </a:r>
                      <a:endParaRPr lang="en-US" sz="800" b="0" dirty="0">
                        <a:solidFill>
                          <a:schemeClr val="tx1"/>
                        </a:solidFill>
                        <a:effectLst/>
                      </a:endParaRPr>
                    </a:p>
                    <a:p>
                      <a:pPr marL="0" marR="0">
                        <a:lnSpc>
                          <a:spcPct val="107000"/>
                        </a:lnSpc>
                        <a:spcBef>
                          <a:spcPts val="0"/>
                        </a:spcBef>
                        <a:spcAft>
                          <a:spcPts val="0"/>
                        </a:spcAft>
                      </a:pP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dirty="0">
                          <a:effectLst/>
                        </a:rPr>
                        <a:t>Considered ambiguous.  </a:t>
                      </a:r>
                    </a:p>
                    <a:p>
                      <a:pPr marL="0" marR="0">
                        <a:lnSpc>
                          <a:spcPct val="107000"/>
                        </a:lnSpc>
                        <a:spcBef>
                          <a:spcPts val="0"/>
                        </a:spcBef>
                        <a:spcAft>
                          <a:spcPts val="0"/>
                        </a:spcAft>
                      </a:pPr>
                      <a:r>
                        <a:rPr lang="en-US" sz="2400" dirty="0">
                          <a:effectLst/>
                        </a:rPr>
                        <a:t>E.g., SC reported as NTU, or </a:t>
                      </a:r>
                      <a:r>
                        <a:rPr lang="en-US" sz="2400" baseline="30000" dirty="0" err="1">
                          <a:effectLst/>
                        </a:rPr>
                        <a:t>o</a:t>
                      </a:r>
                      <a:r>
                        <a:rPr lang="en-US" sz="2400" dirty="0" err="1">
                          <a:effectLst/>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2074672"/>
                  </a:ext>
                </a:extLst>
              </a:tr>
              <a:tr h="0">
                <a:tc>
                  <a:txBody>
                    <a:bodyPr/>
                    <a:lstStyle/>
                    <a:p>
                      <a:pPr marL="0" marR="0">
                        <a:lnSpc>
                          <a:spcPct val="107000"/>
                        </a:lnSpc>
                        <a:spcBef>
                          <a:spcPts val="0"/>
                        </a:spcBef>
                        <a:spcAft>
                          <a:spcPts val="0"/>
                        </a:spcAft>
                      </a:pPr>
                      <a:r>
                        <a:rPr lang="en-US" sz="2400" b="0" dirty="0">
                          <a:solidFill>
                            <a:schemeClr val="tx1"/>
                          </a:solidFill>
                          <a:effectLst/>
                        </a:rPr>
                        <a:t>Convert remaining SC values to µS/cm </a:t>
                      </a:r>
                    </a:p>
                    <a:p>
                      <a:pPr marL="0" marR="0">
                        <a:lnSpc>
                          <a:spcPct val="107000"/>
                        </a:lnSpc>
                        <a:spcBef>
                          <a:spcPts val="0"/>
                        </a:spcBef>
                        <a:spcAft>
                          <a:spcPts val="0"/>
                        </a:spcAft>
                      </a:pPr>
                      <a:r>
                        <a:rPr lang="en-US" sz="2400" b="0" dirty="0">
                          <a:solidFill>
                            <a:schemeClr val="tx1"/>
                          </a:solidFill>
                          <a:effectLst/>
                        </a:rPr>
                        <a:t>(e.g., values as mS/cm were multiplied by 1000). </a:t>
                      </a:r>
                    </a:p>
                    <a:p>
                      <a:pPr marL="0" marR="0">
                        <a:lnSpc>
                          <a:spcPct val="107000"/>
                        </a:lnSpc>
                        <a:spcBef>
                          <a:spcPts val="0"/>
                        </a:spcBef>
                        <a:spcAft>
                          <a:spcPts val="0"/>
                        </a:spcAft>
                      </a:pP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dirty="0">
                          <a:effectLst/>
                        </a:rPr>
                        <a:t>Allowed direct comparison among samples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7675957"/>
                  </a:ext>
                </a:extLst>
              </a:tr>
              <a:tr h="0">
                <a:tc>
                  <a:txBody>
                    <a:bodyPr/>
                    <a:lstStyle/>
                    <a:p>
                      <a:pPr marL="0" marR="0">
                        <a:lnSpc>
                          <a:spcPct val="107000"/>
                        </a:lnSpc>
                        <a:spcBef>
                          <a:spcPts val="0"/>
                        </a:spcBef>
                        <a:spcAft>
                          <a:spcPts val="0"/>
                        </a:spcAft>
                      </a:pPr>
                      <a:r>
                        <a:rPr lang="en-US" sz="2400" b="0" dirty="0">
                          <a:solidFill>
                            <a:schemeClr val="tx1"/>
                          </a:solidFill>
                          <a:effectLst/>
                        </a:rPr>
                        <a:t>Flag sites with SC values &lt; 10 µS/cm as uncertain (gray circles)</a:t>
                      </a:r>
                    </a:p>
                    <a:p>
                      <a:pPr marL="0" marR="0">
                        <a:lnSpc>
                          <a:spcPct val="107000"/>
                        </a:lnSpc>
                        <a:spcBef>
                          <a:spcPts val="0"/>
                        </a:spcBef>
                        <a:spcAft>
                          <a:spcPts val="0"/>
                        </a:spcAft>
                      </a:pP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dirty="0">
                          <a:effectLst/>
                        </a:rPr>
                        <a:t>Identified data reported as µS/cm but likely measured as mS/cm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1083097"/>
                  </a:ext>
                </a:extLst>
              </a:tr>
              <a:tr h="0">
                <a:tc>
                  <a:txBody>
                    <a:bodyPr/>
                    <a:lstStyle/>
                    <a:p>
                      <a:pPr marL="0" marR="0">
                        <a:lnSpc>
                          <a:spcPct val="107000"/>
                        </a:lnSpc>
                        <a:spcBef>
                          <a:spcPts val="0"/>
                        </a:spcBef>
                        <a:spcAft>
                          <a:spcPts val="0"/>
                        </a:spcAft>
                      </a:pPr>
                      <a:r>
                        <a:rPr lang="en-US" sz="2400" b="0" dirty="0">
                          <a:solidFill>
                            <a:schemeClr val="tx1"/>
                          </a:solidFill>
                          <a:effectLst/>
                        </a:rPr>
                        <a:t>Flag SC values &gt; 5000 µS/cm (grey circles). </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dirty="0">
                          <a:effectLst/>
                        </a:rPr>
                        <a:t>Data reported as mS/cm but likely measured as µS/cm, brine, or marine.</a:t>
                      </a:r>
                    </a:p>
                    <a:p>
                      <a:pPr marL="0" marR="0">
                        <a:lnSpc>
                          <a:spcPct val="107000"/>
                        </a:lnSpc>
                        <a:spcBef>
                          <a:spcPts val="0"/>
                        </a:spcBef>
                        <a:spcAft>
                          <a:spcPts val="0"/>
                        </a:spcAft>
                      </a:pPr>
                      <a:r>
                        <a:rPr lang="en-US" sz="2400" dirty="0">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7983331"/>
                  </a:ext>
                </a:extLst>
              </a:tr>
            </a:tbl>
          </a:graphicData>
        </a:graphic>
      </p:graphicFrame>
      <p:sp>
        <p:nvSpPr>
          <p:cNvPr id="3" name="Title 1">
            <a:extLst>
              <a:ext uri="{FF2B5EF4-FFF2-40B4-BE49-F238E27FC236}">
                <a16:creationId xmlns:a16="http://schemas.microsoft.com/office/drawing/2014/main" id="{4F5BBA89-23FC-45DB-ADBC-5678015EEA95}"/>
              </a:ext>
            </a:extLst>
          </p:cNvPr>
          <p:cNvSpPr txBox="1">
            <a:spLocks/>
          </p:cNvSpPr>
          <p:nvPr/>
        </p:nvSpPr>
        <p:spPr>
          <a:xfrm>
            <a:off x="838200" y="561745"/>
            <a:ext cx="10515600" cy="7851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Clean-up process for Measured Data</a:t>
            </a:r>
            <a:br>
              <a:rPr lang="en-US" dirty="0"/>
            </a:br>
            <a:endParaRPr lang="en-US" dirty="0"/>
          </a:p>
        </p:txBody>
      </p:sp>
      <p:sp>
        <p:nvSpPr>
          <p:cNvPr id="5" name="Slide Number Placeholder 4">
            <a:extLst>
              <a:ext uri="{FF2B5EF4-FFF2-40B4-BE49-F238E27FC236}">
                <a16:creationId xmlns:a16="http://schemas.microsoft.com/office/drawing/2014/main" id="{F54CED1A-6A12-4DD3-8DED-7A4F8579131F}"/>
              </a:ext>
            </a:extLst>
          </p:cNvPr>
          <p:cNvSpPr>
            <a:spLocks noGrp="1"/>
          </p:cNvSpPr>
          <p:nvPr>
            <p:ph type="sldNum" sz="quarter" idx="12"/>
          </p:nvPr>
        </p:nvSpPr>
        <p:spPr/>
        <p:txBody>
          <a:bodyPr/>
          <a:lstStyle/>
          <a:p>
            <a:fld id="{3FFD662D-AA32-4D2F-891B-BB517E3BC7EF}" type="slidenum">
              <a:rPr lang="en-US" smtClean="0"/>
              <a:t>15</a:t>
            </a:fld>
            <a:endParaRPr lang="en-US"/>
          </a:p>
        </p:txBody>
      </p:sp>
    </p:spTree>
    <p:extLst>
      <p:ext uri="{BB962C8B-B14F-4D97-AF65-F5344CB8AC3E}">
        <p14:creationId xmlns:p14="http://schemas.microsoft.com/office/powerpoint/2010/main" val="1418609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946D6-E049-4180-ABFC-76EF16F601C8}"/>
              </a:ext>
            </a:extLst>
          </p:cNvPr>
          <p:cNvPicPr>
            <a:picLocks noChangeAspect="1"/>
          </p:cNvPicPr>
          <p:nvPr/>
        </p:nvPicPr>
        <p:blipFill rotWithShape="1">
          <a:blip r:embed="rId3"/>
          <a:srcRect l="27" r="3150"/>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1FC455E-7AE0-44AD-90D5-FDAFF93016AF}"/>
              </a:ext>
            </a:extLst>
          </p:cNvPr>
          <p:cNvPicPr>
            <a:picLocks noChangeAspect="1"/>
          </p:cNvPicPr>
          <p:nvPr/>
        </p:nvPicPr>
        <p:blipFill rotWithShape="1">
          <a:blip r:embed="rId4"/>
          <a:srcRect l="19573" t="9648" r="22071"/>
          <a:stretch/>
        </p:blipFill>
        <p:spPr>
          <a:xfrm>
            <a:off x="5520188" y="1927240"/>
            <a:ext cx="2112213" cy="3003519"/>
          </a:xfrm>
          <a:prstGeom prst="rect">
            <a:avLst/>
          </a:prstGeom>
        </p:spPr>
      </p:pic>
      <p:sp>
        <p:nvSpPr>
          <p:cNvPr id="5" name="TextBox 4">
            <a:extLst>
              <a:ext uri="{FF2B5EF4-FFF2-40B4-BE49-F238E27FC236}">
                <a16:creationId xmlns:a16="http://schemas.microsoft.com/office/drawing/2014/main" id="{B28AC748-FDED-4471-92ED-292EEC56132A}"/>
              </a:ext>
            </a:extLst>
          </p:cNvPr>
          <p:cNvSpPr txBox="1"/>
          <p:nvPr/>
        </p:nvSpPr>
        <p:spPr>
          <a:xfrm>
            <a:off x="7632401" y="6519361"/>
            <a:ext cx="2018581" cy="369332"/>
          </a:xfrm>
          <a:prstGeom prst="rect">
            <a:avLst/>
          </a:prstGeom>
          <a:noFill/>
        </p:spPr>
        <p:txBody>
          <a:bodyPr wrap="square" rtlCol="0">
            <a:spAutoFit/>
          </a:bodyPr>
          <a:lstStyle/>
          <a:p>
            <a:r>
              <a:rPr lang="en-US" dirty="0"/>
              <a:t>Mossy Cr. Perry GA</a:t>
            </a:r>
          </a:p>
        </p:txBody>
      </p:sp>
      <p:pic>
        <p:nvPicPr>
          <p:cNvPr id="6" name="Picture 5">
            <a:extLst>
              <a:ext uri="{FF2B5EF4-FFF2-40B4-BE49-F238E27FC236}">
                <a16:creationId xmlns:a16="http://schemas.microsoft.com/office/drawing/2014/main" id="{C3B69E1A-037F-4D38-B7E5-0105CA90CED6}"/>
              </a:ext>
            </a:extLst>
          </p:cNvPr>
          <p:cNvPicPr>
            <a:picLocks noChangeAspect="1"/>
          </p:cNvPicPr>
          <p:nvPr/>
        </p:nvPicPr>
        <p:blipFill rotWithShape="1">
          <a:blip r:embed="rId5"/>
          <a:srcRect r="23635"/>
          <a:stretch/>
        </p:blipFill>
        <p:spPr>
          <a:xfrm>
            <a:off x="2505794" y="1370072"/>
            <a:ext cx="2182124" cy="2924175"/>
          </a:xfrm>
          <a:prstGeom prst="rect">
            <a:avLst/>
          </a:prstGeom>
        </p:spPr>
      </p:pic>
      <p:sp>
        <p:nvSpPr>
          <p:cNvPr id="7" name="Isosceles Triangle 6">
            <a:extLst>
              <a:ext uri="{FF2B5EF4-FFF2-40B4-BE49-F238E27FC236}">
                <a16:creationId xmlns:a16="http://schemas.microsoft.com/office/drawing/2014/main" id="{030EDE10-2599-4F2A-9917-E6AE51F63252}"/>
              </a:ext>
            </a:extLst>
          </p:cNvPr>
          <p:cNvSpPr/>
          <p:nvPr/>
        </p:nvSpPr>
        <p:spPr>
          <a:xfrm rot="5400000">
            <a:off x="4507808" y="2732311"/>
            <a:ext cx="360218" cy="199697"/>
          </a:xfrm>
          <a:prstGeom prst="triangl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94B44F1D-A414-41E6-B495-B4280A5FC7C8}"/>
              </a:ext>
            </a:extLst>
          </p:cNvPr>
          <p:cNvSpPr/>
          <p:nvPr/>
        </p:nvSpPr>
        <p:spPr>
          <a:xfrm rot="16200000">
            <a:off x="5240230" y="3219202"/>
            <a:ext cx="360218" cy="199697"/>
          </a:xfrm>
          <a:prstGeom prst="triangle">
            <a:avLst/>
          </a:prstGeom>
          <a:solidFill>
            <a:srgbClr val="6F27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81A9C3-C1D6-413C-B011-CAF4C4B4AC97}"/>
              </a:ext>
            </a:extLst>
          </p:cNvPr>
          <p:cNvSpPr/>
          <p:nvPr/>
        </p:nvSpPr>
        <p:spPr>
          <a:xfrm>
            <a:off x="1027563" y="344867"/>
            <a:ext cx="4292926" cy="790345"/>
          </a:xfrm>
          <a:prstGeom prst="rect">
            <a:avLst/>
          </a:prstGeom>
          <a:solidFill>
            <a:schemeClr val="bg1"/>
          </a:solidFill>
        </p:spPr>
        <p:txBody>
          <a:bodyPr wrap="square">
            <a:spAutoFit/>
          </a:bodyPr>
          <a:lstStyle/>
          <a:p>
            <a:pPr algn="ctr">
              <a:lnSpc>
                <a:spcPct val="80000"/>
              </a:lnSpc>
            </a:pPr>
            <a:r>
              <a:rPr lang="en-US" sz="2800" dirty="0"/>
              <a:t>Flag SC values &gt; 5000 µS/cm (grey circles) </a:t>
            </a:r>
          </a:p>
        </p:txBody>
      </p:sp>
      <p:sp>
        <p:nvSpPr>
          <p:cNvPr id="10" name="Rectangle 9">
            <a:extLst>
              <a:ext uri="{FF2B5EF4-FFF2-40B4-BE49-F238E27FC236}">
                <a16:creationId xmlns:a16="http://schemas.microsoft.com/office/drawing/2014/main" id="{CA4B898C-CE5F-48DF-9B39-AFB68993D9A8}"/>
              </a:ext>
            </a:extLst>
          </p:cNvPr>
          <p:cNvSpPr/>
          <p:nvPr/>
        </p:nvSpPr>
        <p:spPr>
          <a:xfrm>
            <a:off x="758732" y="4710487"/>
            <a:ext cx="4561757" cy="1135054"/>
          </a:xfrm>
          <a:prstGeom prst="rect">
            <a:avLst/>
          </a:prstGeom>
          <a:solidFill>
            <a:schemeClr val="bg1"/>
          </a:solidFill>
        </p:spPr>
        <p:txBody>
          <a:bodyPr wrap="square">
            <a:spAutoFit/>
          </a:bodyPr>
          <a:lstStyle/>
          <a:p>
            <a:pPr algn="ctr">
              <a:lnSpc>
                <a:spcPct val="80000"/>
              </a:lnSpc>
            </a:pPr>
            <a:r>
              <a:rPr lang="en-US" sz="2800" dirty="0"/>
              <a:t>Data reported as mS/cm </a:t>
            </a:r>
          </a:p>
          <a:p>
            <a:pPr algn="ctr">
              <a:lnSpc>
                <a:spcPct val="80000"/>
              </a:lnSpc>
            </a:pPr>
            <a:r>
              <a:rPr lang="en-US" sz="2800" dirty="0"/>
              <a:t>but likely measured as µS/cm, or is brine or marine. </a:t>
            </a:r>
          </a:p>
        </p:txBody>
      </p:sp>
      <p:sp>
        <p:nvSpPr>
          <p:cNvPr id="14" name="Slide Number Placeholder 13">
            <a:extLst>
              <a:ext uri="{FF2B5EF4-FFF2-40B4-BE49-F238E27FC236}">
                <a16:creationId xmlns:a16="http://schemas.microsoft.com/office/drawing/2014/main" id="{FAB96CC4-181D-4E5E-A0EB-0590E49BE6D6}"/>
              </a:ext>
            </a:extLst>
          </p:cNvPr>
          <p:cNvSpPr>
            <a:spLocks noGrp="1"/>
          </p:cNvSpPr>
          <p:nvPr>
            <p:ph type="sldNum" sz="quarter" idx="12"/>
          </p:nvPr>
        </p:nvSpPr>
        <p:spPr/>
        <p:txBody>
          <a:bodyPr/>
          <a:lstStyle/>
          <a:p>
            <a:fld id="{3FFD662D-AA32-4D2F-891B-BB517E3BC7EF}" type="slidenum">
              <a:rPr lang="en-US" smtClean="0"/>
              <a:t>16</a:t>
            </a:fld>
            <a:endParaRPr lang="en-US"/>
          </a:p>
        </p:txBody>
      </p:sp>
      <p:sp>
        <p:nvSpPr>
          <p:cNvPr id="15" name="Oval 14">
            <a:extLst>
              <a:ext uri="{FF2B5EF4-FFF2-40B4-BE49-F238E27FC236}">
                <a16:creationId xmlns:a16="http://schemas.microsoft.com/office/drawing/2014/main" id="{AC673D68-67F0-4F7A-B858-D293A3E2A4AF}"/>
              </a:ext>
            </a:extLst>
          </p:cNvPr>
          <p:cNvSpPr/>
          <p:nvPr/>
        </p:nvSpPr>
        <p:spPr>
          <a:xfrm>
            <a:off x="4718763" y="2675538"/>
            <a:ext cx="435213" cy="330535"/>
          </a:xfrm>
          <a:prstGeom prst="ellipse">
            <a:avLst/>
          </a:prstGeom>
          <a:noFill/>
          <a:ln>
            <a:solidFill>
              <a:schemeClr val="bg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16F17B-9E0A-468E-8562-808CE4C02D28}"/>
              </a:ext>
            </a:extLst>
          </p:cNvPr>
          <p:cNvSpPr/>
          <p:nvPr/>
        </p:nvSpPr>
        <p:spPr>
          <a:xfrm>
            <a:off x="5007369" y="3152083"/>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4E8608-D55A-4577-A568-4070E6573565}"/>
              </a:ext>
            </a:extLst>
          </p:cNvPr>
          <p:cNvSpPr txBox="1"/>
          <p:nvPr/>
        </p:nvSpPr>
        <p:spPr>
          <a:xfrm>
            <a:off x="3389816" y="3397484"/>
            <a:ext cx="1441525" cy="400110"/>
          </a:xfrm>
          <a:prstGeom prst="rect">
            <a:avLst/>
          </a:prstGeom>
          <a:solidFill>
            <a:schemeClr val="bg1"/>
          </a:solidFill>
        </p:spPr>
        <p:txBody>
          <a:bodyPr wrap="square" rtlCol="0">
            <a:spAutoFit/>
          </a:bodyPr>
          <a:lstStyle/>
          <a:p>
            <a:pPr algn="ctr"/>
            <a:r>
              <a:rPr lang="en-US" dirty="0"/>
              <a:t>32000 </a:t>
            </a:r>
            <a:r>
              <a:rPr lang="en-US" sz="2000" dirty="0"/>
              <a:t>µS</a:t>
            </a:r>
            <a:r>
              <a:rPr lang="en-US" dirty="0"/>
              <a:t>/cm</a:t>
            </a:r>
          </a:p>
        </p:txBody>
      </p:sp>
      <p:sp>
        <p:nvSpPr>
          <p:cNvPr id="12" name="Oval 11">
            <a:extLst>
              <a:ext uri="{FF2B5EF4-FFF2-40B4-BE49-F238E27FC236}">
                <a16:creationId xmlns:a16="http://schemas.microsoft.com/office/drawing/2014/main" id="{FA27A1FA-C766-4862-BF0D-5C66D3DF53C5}"/>
              </a:ext>
            </a:extLst>
          </p:cNvPr>
          <p:cNvSpPr/>
          <p:nvPr/>
        </p:nvSpPr>
        <p:spPr>
          <a:xfrm>
            <a:off x="3390181" y="3320813"/>
            <a:ext cx="1468583" cy="52267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CC0CBE8-4FEF-4C76-9919-FFE76CE25986}"/>
              </a:ext>
            </a:extLst>
          </p:cNvPr>
          <p:cNvSpPr txBox="1"/>
          <p:nvPr/>
        </p:nvSpPr>
        <p:spPr>
          <a:xfrm>
            <a:off x="6523411" y="3937395"/>
            <a:ext cx="1180391" cy="400110"/>
          </a:xfrm>
          <a:prstGeom prst="rect">
            <a:avLst/>
          </a:prstGeom>
          <a:solidFill>
            <a:schemeClr val="bg1"/>
          </a:solidFill>
        </p:spPr>
        <p:txBody>
          <a:bodyPr wrap="square" rtlCol="0">
            <a:spAutoFit/>
          </a:bodyPr>
          <a:lstStyle/>
          <a:p>
            <a:pPr algn="ctr"/>
            <a:r>
              <a:rPr lang="en-US" sz="2000" dirty="0"/>
              <a:t>31 µS/cm</a:t>
            </a:r>
          </a:p>
        </p:txBody>
      </p:sp>
      <p:sp>
        <p:nvSpPr>
          <p:cNvPr id="11" name="Oval 10">
            <a:extLst>
              <a:ext uri="{FF2B5EF4-FFF2-40B4-BE49-F238E27FC236}">
                <a16:creationId xmlns:a16="http://schemas.microsoft.com/office/drawing/2014/main" id="{9717DDF2-211A-4090-BFE4-690AE3B19660}"/>
              </a:ext>
            </a:extLst>
          </p:cNvPr>
          <p:cNvSpPr/>
          <p:nvPr/>
        </p:nvSpPr>
        <p:spPr>
          <a:xfrm>
            <a:off x="6382860" y="3860724"/>
            <a:ext cx="1468583" cy="522674"/>
          </a:xfrm>
          <a:prstGeom prst="ellipse">
            <a:avLst/>
          </a:prstGeom>
          <a:noFill/>
          <a:ln w="38100">
            <a:solidFill>
              <a:srgbClr val="71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69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ADB87-2974-4FAD-AD44-0807A5F27BA7}"/>
              </a:ext>
            </a:extLst>
          </p:cNvPr>
          <p:cNvPicPr>
            <a:picLocks noChangeAspect="1"/>
          </p:cNvPicPr>
          <p:nvPr/>
        </p:nvPicPr>
        <p:blipFill>
          <a:blip r:embed="rId2"/>
          <a:stretch>
            <a:fillRect/>
          </a:stretch>
        </p:blipFill>
        <p:spPr>
          <a:xfrm>
            <a:off x="25957" y="0"/>
            <a:ext cx="12140085" cy="6858000"/>
          </a:xfrm>
          <a:prstGeom prst="rect">
            <a:avLst/>
          </a:prstGeom>
        </p:spPr>
      </p:pic>
      <p:pic>
        <p:nvPicPr>
          <p:cNvPr id="5" name="Picture 4">
            <a:extLst>
              <a:ext uri="{FF2B5EF4-FFF2-40B4-BE49-F238E27FC236}">
                <a16:creationId xmlns:a16="http://schemas.microsoft.com/office/drawing/2014/main" id="{38700A43-4F06-48D6-BC19-A5318F7AEA07}"/>
              </a:ext>
            </a:extLst>
          </p:cNvPr>
          <p:cNvPicPr>
            <a:picLocks noChangeAspect="1"/>
          </p:cNvPicPr>
          <p:nvPr/>
        </p:nvPicPr>
        <p:blipFill rotWithShape="1">
          <a:blip r:embed="rId3"/>
          <a:srcRect l="9481" t="3865"/>
          <a:stretch/>
        </p:blipFill>
        <p:spPr>
          <a:xfrm>
            <a:off x="2153844" y="2622430"/>
            <a:ext cx="2267578" cy="2921029"/>
          </a:xfrm>
          <a:prstGeom prst="rect">
            <a:avLst/>
          </a:prstGeom>
        </p:spPr>
      </p:pic>
      <p:sp>
        <p:nvSpPr>
          <p:cNvPr id="6" name="TextBox 5">
            <a:extLst>
              <a:ext uri="{FF2B5EF4-FFF2-40B4-BE49-F238E27FC236}">
                <a16:creationId xmlns:a16="http://schemas.microsoft.com/office/drawing/2014/main" id="{F4AD4B3F-1208-48CC-86E0-4D818116ED81}"/>
              </a:ext>
            </a:extLst>
          </p:cNvPr>
          <p:cNvSpPr txBox="1"/>
          <p:nvPr/>
        </p:nvSpPr>
        <p:spPr>
          <a:xfrm>
            <a:off x="7254815" y="6564702"/>
            <a:ext cx="2311879" cy="369332"/>
          </a:xfrm>
          <a:prstGeom prst="rect">
            <a:avLst/>
          </a:prstGeom>
          <a:noFill/>
        </p:spPr>
        <p:txBody>
          <a:bodyPr wrap="square" rtlCol="0">
            <a:spAutoFit/>
          </a:bodyPr>
          <a:lstStyle/>
          <a:p>
            <a:r>
              <a:rPr lang="en-US" dirty="0"/>
              <a:t>Little White River</a:t>
            </a:r>
          </a:p>
        </p:txBody>
      </p:sp>
      <p:sp>
        <p:nvSpPr>
          <p:cNvPr id="8" name="Isosceles Triangle 7">
            <a:extLst>
              <a:ext uri="{FF2B5EF4-FFF2-40B4-BE49-F238E27FC236}">
                <a16:creationId xmlns:a16="http://schemas.microsoft.com/office/drawing/2014/main" id="{8E2C0F28-257F-4BBC-93D0-A3693784F160}"/>
              </a:ext>
            </a:extLst>
          </p:cNvPr>
          <p:cNvSpPr/>
          <p:nvPr/>
        </p:nvSpPr>
        <p:spPr>
          <a:xfrm rot="16200000">
            <a:off x="1945764" y="3895464"/>
            <a:ext cx="360218" cy="199697"/>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B2EF32-912F-45BA-9827-B222B315CAAE}"/>
              </a:ext>
            </a:extLst>
          </p:cNvPr>
          <p:cNvSpPr/>
          <p:nvPr/>
        </p:nvSpPr>
        <p:spPr>
          <a:xfrm>
            <a:off x="1852538" y="1452925"/>
            <a:ext cx="2870190" cy="986104"/>
          </a:xfrm>
          <a:prstGeom prst="rect">
            <a:avLst/>
          </a:prstGeom>
          <a:solidFill>
            <a:schemeClr val="bg1"/>
          </a:solidFill>
        </p:spPr>
        <p:txBody>
          <a:bodyPr wrap="square">
            <a:spAutoFit/>
          </a:bodyPr>
          <a:lstStyle/>
          <a:p>
            <a:pPr>
              <a:lnSpc>
                <a:spcPct val="80000"/>
              </a:lnSpc>
            </a:pPr>
            <a:r>
              <a:rPr lang="en-US" sz="2400" dirty="0"/>
              <a:t>Flag sites with SC values &lt; 10 µS/cm </a:t>
            </a:r>
          </a:p>
          <a:p>
            <a:pPr>
              <a:lnSpc>
                <a:spcPct val="80000"/>
              </a:lnSpc>
            </a:pPr>
            <a:r>
              <a:rPr lang="en-US" sz="2400" dirty="0"/>
              <a:t>as uncertain</a:t>
            </a:r>
            <a:r>
              <a:rPr lang="en-US" dirty="0"/>
              <a:t>(gray circles)</a:t>
            </a:r>
          </a:p>
        </p:txBody>
      </p:sp>
      <p:sp>
        <p:nvSpPr>
          <p:cNvPr id="12" name="Rectangle 11">
            <a:extLst>
              <a:ext uri="{FF2B5EF4-FFF2-40B4-BE49-F238E27FC236}">
                <a16:creationId xmlns:a16="http://schemas.microsoft.com/office/drawing/2014/main" id="{34E4D642-7E81-4325-A4C5-33DCF57893F0}"/>
              </a:ext>
            </a:extLst>
          </p:cNvPr>
          <p:cNvSpPr/>
          <p:nvPr/>
        </p:nvSpPr>
        <p:spPr>
          <a:xfrm>
            <a:off x="5403010" y="1452925"/>
            <a:ext cx="3309668" cy="986104"/>
          </a:xfrm>
          <a:prstGeom prst="rect">
            <a:avLst/>
          </a:prstGeom>
          <a:solidFill>
            <a:schemeClr val="bg1"/>
          </a:solidFill>
        </p:spPr>
        <p:txBody>
          <a:bodyPr wrap="square">
            <a:spAutoFit/>
          </a:bodyPr>
          <a:lstStyle/>
          <a:p>
            <a:pPr>
              <a:lnSpc>
                <a:spcPct val="80000"/>
              </a:lnSpc>
            </a:pPr>
            <a:r>
              <a:rPr lang="en-US" sz="2400" dirty="0"/>
              <a:t>Identified data reported as µS/cm but likely measured as mS/cm</a:t>
            </a:r>
          </a:p>
        </p:txBody>
      </p:sp>
      <p:sp>
        <p:nvSpPr>
          <p:cNvPr id="14" name="Slide Number Placeholder 13">
            <a:extLst>
              <a:ext uri="{FF2B5EF4-FFF2-40B4-BE49-F238E27FC236}">
                <a16:creationId xmlns:a16="http://schemas.microsoft.com/office/drawing/2014/main" id="{298DAEBA-EC08-48F1-9E17-F0019CCD97F3}"/>
              </a:ext>
            </a:extLst>
          </p:cNvPr>
          <p:cNvSpPr>
            <a:spLocks noGrp="1"/>
          </p:cNvSpPr>
          <p:nvPr>
            <p:ph type="sldNum" sz="quarter" idx="12"/>
          </p:nvPr>
        </p:nvSpPr>
        <p:spPr/>
        <p:txBody>
          <a:bodyPr/>
          <a:lstStyle/>
          <a:p>
            <a:fld id="{3FFD662D-AA32-4D2F-891B-BB517E3BC7EF}" type="slidenum">
              <a:rPr lang="en-US" smtClean="0"/>
              <a:t>17</a:t>
            </a:fld>
            <a:endParaRPr lang="en-US"/>
          </a:p>
        </p:txBody>
      </p:sp>
      <p:sp>
        <p:nvSpPr>
          <p:cNvPr id="2" name="Oval 1">
            <a:extLst>
              <a:ext uri="{FF2B5EF4-FFF2-40B4-BE49-F238E27FC236}">
                <a16:creationId xmlns:a16="http://schemas.microsoft.com/office/drawing/2014/main" id="{F69E2D25-E788-40B0-B23C-3D71C77F3C4F}"/>
              </a:ext>
            </a:extLst>
          </p:cNvPr>
          <p:cNvSpPr/>
          <p:nvPr/>
        </p:nvSpPr>
        <p:spPr>
          <a:xfrm>
            <a:off x="1718631" y="3815203"/>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247701-2E45-49D9-9E98-DDCD2C88E87D}"/>
              </a:ext>
            </a:extLst>
          </p:cNvPr>
          <p:cNvSpPr txBox="1"/>
          <p:nvPr/>
        </p:nvSpPr>
        <p:spPr>
          <a:xfrm>
            <a:off x="3250318" y="2665724"/>
            <a:ext cx="1455852" cy="400110"/>
          </a:xfrm>
          <a:prstGeom prst="rect">
            <a:avLst/>
          </a:prstGeom>
          <a:solidFill>
            <a:schemeClr val="bg1"/>
          </a:solidFill>
        </p:spPr>
        <p:txBody>
          <a:bodyPr wrap="square" rtlCol="0">
            <a:spAutoFit/>
          </a:bodyPr>
          <a:lstStyle/>
          <a:p>
            <a:pPr algn="ctr"/>
            <a:r>
              <a:rPr lang="en-US" sz="2000" dirty="0"/>
              <a:t>0.3 µS/cm</a:t>
            </a:r>
          </a:p>
        </p:txBody>
      </p:sp>
      <p:sp>
        <p:nvSpPr>
          <p:cNvPr id="15" name="Oval 14">
            <a:extLst>
              <a:ext uri="{FF2B5EF4-FFF2-40B4-BE49-F238E27FC236}">
                <a16:creationId xmlns:a16="http://schemas.microsoft.com/office/drawing/2014/main" id="{5CAE8F62-4BB8-4220-9409-3B8B0A76B37F}"/>
              </a:ext>
            </a:extLst>
          </p:cNvPr>
          <p:cNvSpPr/>
          <p:nvPr/>
        </p:nvSpPr>
        <p:spPr>
          <a:xfrm>
            <a:off x="3254145" y="2605095"/>
            <a:ext cx="1468583" cy="522674"/>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169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165E2A7-3A14-4CB1-BAED-913337AF856C}"/>
              </a:ext>
            </a:extLst>
          </p:cNvPr>
          <p:cNvSpPr/>
          <p:nvPr/>
        </p:nvSpPr>
        <p:spPr>
          <a:xfrm>
            <a:off x="3377241" y="2717321"/>
            <a:ext cx="1468583" cy="363005"/>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25ADB87-2974-4FAD-AD44-0807A5F27BA7}"/>
              </a:ext>
            </a:extLst>
          </p:cNvPr>
          <p:cNvPicPr>
            <a:picLocks noChangeAspect="1"/>
          </p:cNvPicPr>
          <p:nvPr/>
        </p:nvPicPr>
        <p:blipFill>
          <a:blip r:embed="rId2"/>
          <a:stretch>
            <a:fillRect/>
          </a:stretch>
        </p:blipFill>
        <p:spPr>
          <a:xfrm>
            <a:off x="25957" y="0"/>
            <a:ext cx="12140085" cy="6858000"/>
          </a:xfrm>
          <a:prstGeom prst="rect">
            <a:avLst/>
          </a:prstGeom>
        </p:spPr>
      </p:pic>
      <p:pic>
        <p:nvPicPr>
          <p:cNvPr id="2" name="Picture 1">
            <a:extLst>
              <a:ext uri="{FF2B5EF4-FFF2-40B4-BE49-F238E27FC236}">
                <a16:creationId xmlns:a16="http://schemas.microsoft.com/office/drawing/2014/main" id="{FE20A41A-3FD3-457D-B53E-26EA70D3CCB3}"/>
              </a:ext>
            </a:extLst>
          </p:cNvPr>
          <p:cNvPicPr>
            <a:picLocks noChangeAspect="1"/>
          </p:cNvPicPr>
          <p:nvPr/>
        </p:nvPicPr>
        <p:blipFill rotWithShape="1">
          <a:blip r:embed="rId3"/>
          <a:srcRect l="11606"/>
          <a:stretch/>
        </p:blipFill>
        <p:spPr>
          <a:xfrm>
            <a:off x="2343211" y="2536045"/>
            <a:ext cx="2416384" cy="2638425"/>
          </a:xfrm>
          <a:prstGeom prst="rect">
            <a:avLst/>
          </a:prstGeom>
        </p:spPr>
      </p:pic>
      <p:sp>
        <p:nvSpPr>
          <p:cNvPr id="3" name="TextBox 2">
            <a:extLst>
              <a:ext uri="{FF2B5EF4-FFF2-40B4-BE49-F238E27FC236}">
                <a16:creationId xmlns:a16="http://schemas.microsoft.com/office/drawing/2014/main" id="{D0E2CA38-5D5E-48EE-87C4-8F3FC9AC5627}"/>
              </a:ext>
            </a:extLst>
          </p:cNvPr>
          <p:cNvSpPr txBox="1"/>
          <p:nvPr/>
        </p:nvSpPr>
        <p:spPr>
          <a:xfrm>
            <a:off x="7272068" y="6573978"/>
            <a:ext cx="2794959" cy="369332"/>
          </a:xfrm>
          <a:prstGeom prst="rect">
            <a:avLst/>
          </a:prstGeom>
          <a:noFill/>
        </p:spPr>
        <p:txBody>
          <a:bodyPr wrap="square" rtlCol="0">
            <a:spAutoFit/>
          </a:bodyPr>
          <a:lstStyle/>
          <a:p>
            <a:r>
              <a:rPr lang="en-US" dirty="0"/>
              <a:t>Bear-in –the-Lodge Creek</a:t>
            </a:r>
          </a:p>
        </p:txBody>
      </p:sp>
      <p:sp>
        <p:nvSpPr>
          <p:cNvPr id="8" name="Isosceles Triangle 7">
            <a:extLst>
              <a:ext uri="{FF2B5EF4-FFF2-40B4-BE49-F238E27FC236}">
                <a16:creationId xmlns:a16="http://schemas.microsoft.com/office/drawing/2014/main" id="{E332FA8C-91C5-4C4D-92A8-47B8839B70C6}"/>
              </a:ext>
            </a:extLst>
          </p:cNvPr>
          <p:cNvSpPr/>
          <p:nvPr/>
        </p:nvSpPr>
        <p:spPr>
          <a:xfrm rot="16200000">
            <a:off x="2128979" y="3589283"/>
            <a:ext cx="360218" cy="199697"/>
          </a:xfrm>
          <a:prstGeom prst="triangle">
            <a:avLst/>
          </a:prstGeom>
          <a:solidFill>
            <a:srgbClr val="6F27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6B8C5-4E2B-418F-9F35-448C34EFA753}"/>
              </a:ext>
            </a:extLst>
          </p:cNvPr>
          <p:cNvSpPr txBox="1"/>
          <p:nvPr/>
        </p:nvSpPr>
        <p:spPr>
          <a:xfrm>
            <a:off x="529347" y="874149"/>
            <a:ext cx="3119625" cy="1479764"/>
          </a:xfrm>
          <a:prstGeom prst="rect">
            <a:avLst/>
          </a:prstGeom>
          <a:solidFill>
            <a:schemeClr val="bg1"/>
          </a:solidFill>
        </p:spPr>
        <p:txBody>
          <a:bodyPr wrap="square" rtlCol="0">
            <a:spAutoFit/>
          </a:bodyPr>
          <a:lstStyle/>
          <a:p>
            <a:pPr>
              <a:lnSpc>
                <a:spcPct val="80000"/>
              </a:lnSpc>
            </a:pPr>
            <a:r>
              <a:rPr lang="en-US" sz="2800" dirty="0"/>
              <a:t>But, some may still be there, especially near the 10 µS/cm threshold.</a:t>
            </a:r>
          </a:p>
        </p:txBody>
      </p:sp>
      <p:sp>
        <p:nvSpPr>
          <p:cNvPr id="11" name="Slide Number Placeholder 10">
            <a:extLst>
              <a:ext uri="{FF2B5EF4-FFF2-40B4-BE49-F238E27FC236}">
                <a16:creationId xmlns:a16="http://schemas.microsoft.com/office/drawing/2014/main" id="{FEF5F12E-85CB-493C-9020-DE3B9DA833CC}"/>
              </a:ext>
            </a:extLst>
          </p:cNvPr>
          <p:cNvSpPr>
            <a:spLocks noGrp="1"/>
          </p:cNvSpPr>
          <p:nvPr>
            <p:ph type="sldNum" sz="quarter" idx="12"/>
          </p:nvPr>
        </p:nvSpPr>
        <p:spPr/>
        <p:txBody>
          <a:bodyPr/>
          <a:lstStyle/>
          <a:p>
            <a:fld id="{3FFD662D-AA32-4D2F-891B-BB517E3BC7EF}" type="slidenum">
              <a:rPr lang="en-US" smtClean="0"/>
              <a:t>18</a:t>
            </a:fld>
            <a:endParaRPr lang="en-US"/>
          </a:p>
        </p:txBody>
      </p:sp>
      <p:sp>
        <p:nvSpPr>
          <p:cNvPr id="12" name="Oval 11">
            <a:extLst>
              <a:ext uri="{FF2B5EF4-FFF2-40B4-BE49-F238E27FC236}">
                <a16:creationId xmlns:a16="http://schemas.microsoft.com/office/drawing/2014/main" id="{5B4B2788-33C6-48D4-BE90-FBC265AD63F2}"/>
              </a:ext>
            </a:extLst>
          </p:cNvPr>
          <p:cNvSpPr/>
          <p:nvPr/>
        </p:nvSpPr>
        <p:spPr>
          <a:xfrm>
            <a:off x="1907998" y="3509021"/>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929B3C-DC36-4574-B4ED-4CC7A4B9844B}"/>
              </a:ext>
            </a:extLst>
          </p:cNvPr>
          <p:cNvSpPr txBox="1"/>
          <p:nvPr/>
        </p:nvSpPr>
        <p:spPr>
          <a:xfrm>
            <a:off x="3427485" y="4767123"/>
            <a:ext cx="1441525" cy="369332"/>
          </a:xfrm>
          <a:prstGeom prst="rect">
            <a:avLst/>
          </a:prstGeom>
          <a:solidFill>
            <a:schemeClr val="bg1"/>
          </a:solidFill>
        </p:spPr>
        <p:txBody>
          <a:bodyPr wrap="square" rtlCol="0">
            <a:spAutoFit/>
          </a:bodyPr>
          <a:lstStyle/>
          <a:p>
            <a:pPr algn="ctr"/>
            <a:r>
              <a:rPr lang="en-US" dirty="0"/>
              <a:t>393.6 µS/cm</a:t>
            </a:r>
          </a:p>
        </p:txBody>
      </p:sp>
      <p:sp>
        <p:nvSpPr>
          <p:cNvPr id="14" name="TextBox 13">
            <a:extLst>
              <a:ext uri="{FF2B5EF4-FFF2-40B4-BE49-F238E27FC236}">
                <a16:creationId xmlns:a16="http://schemas.microsoft.com/office/drawing/2014/main" id="{7620A5C6-C056-4EAF-90AA-403D0441D369}"/>
              </a:ext>
            </a:extLst>
          </p:cNvPr>
          <p:cNvSpPr txBox="1"/>
          <p:nvPr/>
        </p:nvSpPr>
        <p:spPr>
          <a:xfrm>
            <a:off x="3404299" y="2658603"/>
            <a:ext cx="1441525" cy="400110"/>
          </a:xfrm>
          <a:prstGeom prst="rect">
            <a:avLst/>
          </a:prstGeom>
          <a:solidFill>
            <a:schemeClr val="bg1"/>
          </a:solidFill>
        </p:spPr>
        <p:txBody>
          <a:bodyPr wrap="square" rtlCol="0">
            <a:spAutoFit/>
          </a:bodyPr>
          <a:lstStyle/>
          <a:p>
            <a:pPr algn="ctr"/>
            <a:r>
              <a:rPr lang="en-US" sz="2000" dirty="0"/>
              <a:t>38.6 µS/cm</a:t>
            </a:r>
          </a:p>
        </p:txBody>
      </p:sp>
      <p:sp>
        <p:nvSpPr>
          <p:cNvPr id="15" name="Oval 14">
            <a:extLst>
              <a:ext uri="{FF2B5EF4-FFF2-40B4-BE49-F238E27FC236}">
                <a16:creationId xmlns:a16="http://schemas.microsoft.com/office/drawing/2014/main" id="{9BC5E299-14C1-47D6-B01A-885F7948777A}"/>
              </a:ext>
            </a:extLst>
          </p:cNvPr>
          <p:cNvSpPr/>
          <p:nvPr/>
        </p:nvSpPr>
        <p:spPr>
          <a:xfrm>
            <a:off x="3365297" y="2581932"/>
            <a:ext cx="1468583" cy="52267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D00B05-2EB2-4EAF-AF72-DB33529DB41A}"/>
              </a:ext>
            </a:extLst>
          </p:cNvPr>
          <p:cNvSpPr/>
          <p:nvPr/>
        </p:nvSpPr>
        <p:spPr>
          <a:xfrm>
            <a:off x="3338912" y="4751179"/>
            <a:ext cx="1468583" cy="52267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137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27ED09-6417-4708-AD27-C32B2C668BE1}"/>
              </a:ext>
            </a:extLst>
          </p:cNvPr>
          <p:cNvPicPr>
            <a:picLocks noChangeAspect="1"/>
          </p:cNvPicPr>
          <p:nvPr/>
        </p:nvPicPr>
        <p:blipFill>
          <a:blip r:embed="rId2"/>
          <a:stretch>
            <a:fillRect/>
          </a:stretch>
        </p:blipFill>
        <p:spPr>
          <a:xfrm>
            <a:off x="55378" y="0"/>
            <a:ext cx="12081244" cy="6858000"/>
          </a:xfrm>
          <a:prstGeom prst="rect">
            <a:avLst/>
          </a:prstGeom>
        </p:spPr>
      </p:pic>
      <p:pic>
        <p:nvPicPr>
          <p:cNvPr id="3" name="Picture 2">
            <a:extLst>
              <a:ext uri="{FF2B5EF4-FFF2-40B4-BE49-F238E27FC236}">
                <a16:creationId xmlns:a16="http://schemas.microsoft.com/office/drawing/2014/main" id="{DA97C7C4-7036-446F-BB8C-C691BDBFFB29}"/>
              </a:ext>
            </a:extLst>
          </p:cNvPr>
          <p:cNvPicPr>
            <a:picLocks noChangeAspect="1"/>
          </p:cNvPicPr>
          <p:nvPr/>
        </p:nvPicPr>
        <p:blipFill>
          <a:blip r:embed="rId3"/>
          <a:stretch>
            <a:fillRect/>
          </a:stretch>
        </p:blipFill>
        <p:spPr>
          <a:xfrm>
            <a:off x="6297428" y="3429000"/>
            <a:ext cx="3524250" cy="2924175"/>
          </a:xfrm>
          <a:prstGeom prst="rect">
            <a:avLst/>
          </a:prstGeom>
        </p:spPr>
      </p:pic>
      <p:sp>
        <p:nvSpPr>
          <p:cNvPr id="4" name="Rectangle 3">
            <a:extLst>
              <a:ext uri="{FF2B5EF4-FFF2-40B4-BE49-F238E27FC236}">
                <a16:creationId xmlns:a16="http://schemas.microsoft.com/office/drawing/2014/main" id="{0B287C54-4547-45CF-899F-C34A7172EDDC}"/>
              </a:ext>
            </a:extLst>
          </p:cNvPr>
          <p:cNvSpPr/>
          <p:nvPr/>
        </p:nvSpPr>
        <p:spPr>
          <a:xfrm>
            <a:off x="6297428" y="3429000"/>
            <a:ext cx="988896" cy="29241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8AB004-F8EC-4991-869C-F664995D62DE}"/>
              </a:ext>
            </a:extLst>
          </p:cNvPr>
          <p:cNvSpPr/>
          <p:nvPr/>
        </p:nvSpPr>
        <p:spPr>
          <a:xfrm>
            <a:off x="2444817" y="1203159"/>
            <a:ext cx="798897" cy="24159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D50C4123-348A-4A22-845F-AD8229168AF9}"/>
              </a:ext>
            </a:extLst>
          </p:cNvPr>
          <p:cNvSpPr/>
          <p:nvPr/>
        </p:nvSpPr>
        <p:spPr>
          <a:xfrm rot="16200000">
            <a:off x="7135090" y="4687351"/>
            <a:ext cx="360218" cy="199697"/>
          </a:xfrm>
          <a:prstGeom prst="triangl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7583250-9613-4150-94A4-F55CF38F92B1}"/>
              </a:ext>
            </a:extLst>
          </p:cNvPr>
          <p:cNvSpPr/>
          <p:nvPr/>
        </p:nvSpPr>
        <p:spPr>
          <a:xfrm rot="16200000">
            <a:off x="3063605" y="2222973"/>
            <a:ext cx="360218" cy="199697"/>
          </a:xfrm>
          <a:prstGeom prst="triangl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44550F-575C-4982-8F42-5E32EEEF38E4}"/>
              </a:ext>
            </a:extLst>
          </p:cNvPr>
          <p:cNvSpPr txBox="1"/>
          <p:nvPr/>
        </p:nvSpPr>
        <p:spPr>
          <a:xfrm>
            <a:off x="9838555" y="3994484"/>
            <a:ext cx="2184935" cy="523220"/>
          </a:xfrm>
          <a:prstGeom prst="rect">
            <a:avLst/>
          </a:prstGeom>
          <a:noFill/>
        </p:spPr>
        <p:txBody>
          <a:bodyPr wrap="square" rtlCol="0">
            <a:spAutoFit/>
          </a:bodyPr>
          <a:lstStyle/>
          <a:p>
            <a:r>
              <a:rPr lang="en-US" sz="2800" dirty="0"/>
              <a:t>Probably tidal</a:t>
            </a:r>
          </a:p>
        </p:txBody>
      </p:sp>
      <p:sp>
        <p:nvSpPr>
          <p:cNvPr id="11" name="Slide Number Placeholder 10">
            <a:extLst>
              <a:ext uri="{FF2B5EF4-FFF2-40B4-BE49-F238E27FC236}">
                <a16:creationId xmlns:a16="http://schemas.microsoft.com/office/drawing/2014/main" id="{831CF777-061E-43E7-8BAE-6AA754C20357}"/>
              </a:ext>
            </a:extLst>
          </p:cNvPr>
          <p:cNvSpPr>
            <a:spLocks noGrp="1"/>
          </p:cNvSpPr>
          <p:nvPr>
            <p:ph type="sldNum" sz="quarter" idx="12"/>
          </p:nvPr>
        </p:nvSpPr>
        <p:spPr/>
        <p:txBody>
          <a:bodyPr/>
          <a:lstStyle/>
          <a:p>
            <a:fld id="{3FFD662D-AA32-4D2F-891B-BB517E3BC7EF}" type="slidenum">
              <a:rPr lang="en-US" smtClean="0"/>
              <a:t>19</a:t>
            </a:fld>
            <a:endParaRPr lang="en-US"/>
          </a:p>
        </p:txBody>
      </p:sp>
      <p:sp>
        <p:nvSpPr>
          <p:cNvPr id="12" name="Oval 11">
            <a:extLst>
              <a:ext uri="{FF2B5EF4-FFF2-40B4-BE49-F238E27FC236}">
                <a16:creationId xmlns:a16="http://schemas.microsoft.com/office/drawing/2014/main" id="{5CDB1D71-E318-4039-B7B9-ED384C98913F}"/>
              </a:ext>
            </a:extLst>
          </p:cNvPr>
          <p:cNvSpPr/>
          <p:nvPr/>
        </p:nvSpPr>
        <p:spPr>
          <a:xfrm>
            <a:off x="2871854" y="2142711"/>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993F6EB-6749-4567-AE24-B634018AF0F7}"/>
              </a:ext>
            </a:extLst>
          </p:cNvPr>
          <p:cNvSpPr/>
          <p:nvPr/>
        </p:nvSpPr>
        <p:spPr>
          <a:xfrm>
            <a:off x="6915473" y="4630687"/>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5E2B78-EB26-42E5-BA84-2271AB2F6500}"/>
              </a:ext>
            </a:extLst>
          </p:cNvPr>
          <p:cNvSpPr txBox="1"/>
          <p:nvPr/>
        </p:nvSpPr>
        <p:spPr>
          <a:xfrm>
            <a:off x="8133983" y="3940257"/>
            <a:ext cx="1704572" cy="837152"/>
          </a:xfrm>
          <a:prstGeom prst="rect">
            <a:avLst/>
          </a:prstGeom>
          <a:solidFill>
            <a:schemeClr val="bg1"/>
          </a:solidFill>
        </p:spPr>
        <p:txBody>
          <a:bodyPr wrap="square" rtlCol="0">
            <a:spAutoFit/>
          </a:bodyPr>
          <a:lstStyle/>
          <a:p>
            <a:pPr algn="ctr">
              <a:lnSpc>
                <a:spcPct val="80000"/>
              </a:lnSpc>
            </a:pPr>
            <a:r>
              <a:rPr lang="en-US" sz="2000" dirty="0"/>
              <a:t>8281 µS/cm</a:t>
            </a:r>
          </a:p>
          <a:p>
            <a:pPr algn="ctr">
              <a:lnSpc>
                <a:spcPct val="80000"/>
              </a:lnSpc>
            </a:pPr>
            <a:r>
              <a:rPr lang="en-US" sz="2000" dirty="0"/>
              <a:t>47.8 µS/cm</a:t>
            </a:r>
          </a:p>
          <a:p>
            <a:pPr algn="ctr">
              <a:lnSpc>
                <a:spcPct val="80000"/>
              </a:lnSpc>
            </a:pPr>
            <a:r>
              <a:rPr lang="en-US" sz="2000" dirty="0"/>
              <a:t>55100 µS/cm</a:t>
            </a:r>
          </a:p>
        </p:txBody>
      </p:sp>
      <p:sp>
        <p:nvSpPr>
          <p:cNvPr id="6" name="Oval 5">
            <a:extLst>
              <a:ext uri="{FF2B5EF4-FFF2-40B4-BE49-F238E27FC236}">
                <a16:creationId xmlns:a16="http://schemas.microsoft.com/office/drawing/2014/main" id="{CA201A69-4F8B-4381-9932-84C66D0C94FE}"/>
              </a:ext>
            </a:extLst>
          </p:cNvPr>
          <p:cNvSpPr/>
          <p:nvPr/>
        </p:nvSpPr>
        <p:spPr>
          <a:xfrm>
            <a:off x="7904369" y="3940257"/>
            <a:ext cx="1821054" cy="7733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89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7F40D-F5B5-464A-B036-4804FF4E9D10}"/>
              </a:ext>
            </a:extLst>
          </p:cNvPr>
          <p:cNvSpPr>
            <a:spLocks noGrp="1"/>
          </p:cNvSpPr>
          <p:nvPr>
            <p:ph type="title"/>
          </p:nvPr>
        </p:nvSpPr>
        <p:spPr/>
        <p:txBody>
          <a:bodyPr/>
          <a:lstStyle/>
          <a:p>
            <a:r>
              <a:rPr lang="en-US" dirty="0"/>
              <a:t>What is the Freshwater Explorer?</a:t>
            </a:r>
            <a:br>
              <a:rPr lang="en-US" dirty="0"/>
            </a:br>
            <a:endParaRPr lang="en-US" dirty="0"/>
          </a:p>
        </p:txBody>
      </p:sp>
      <p:sp>
        <p:nvSpPr>
          <p:cNvPr id="2" name="Content Placeholder 1">
            <a:extLst>
              <a:ext uri="{FF2B5EF4-FFF2-40B4-BE49-F238E27FC236}">
                <a16:creationId xmlns:a16="http://schemas.microsoft.com/office/drawing/2014/main" id="{CC589868-EA96-4B74-8D02-9818D4BA867D}"/>
              </a:ext>
            </a:extLst>
          </p:cNvPr>
          <p:cNvSpPr>
            <a:spLocks noGrp="1"/>
          </p:cNvSpPr>
          <p:nvPr>
            <p:ph idx="1"/>
          </p:nvPr>
        </p:nvSpPr>
        <p:spPr>
          <a:xfrm>
            <a:off x="553528" y="1092379"/>
            <a:ext cx="5321060" cy="5618972"/>
          </a:xfrm>
        </p:spPr>
        <p:txBody>
          <a:bodyPr>
            <a:normAutofit fontScale="92500" lnSpcReduction="20000"/>
          </a:bodyPr>
          <a:lstStyle/>
          <a:p>
            <a:r>
              <a:rPr lang="en-US" dirty="0"/>
              <a:t>The Freshwater Explorer is an interactive-web based platform that provides the status of the salt and mineral content (i.e., freshness) for freshwater resources across a network of streams in the contiguous 48 states.</a:t>
            </a:r>
          </a:p>
          <a:p>
            <a:r>
              <a:rPr lang="en-US" dirty="0"/>
              <a:t>Freshness, defined as conductivity, are presented as color-coded predicted stream reach values and point (site-specific) measured values.  </a:t>
            </a:r>
          </a:p>
          <a:p>
            <a:r>
              <a:rPr lang="en-US" dirty="0"/>
              <a:t>Juxtaposing background and measured conductivity over satellite imagery lets users see patterns and potential factors associated with fresh water conditions. </a:t>
            </a:r>
          </a:p>
        </p:txBody>
      </p:sp>
      <p:pic>
        <p:nvPicPr>
          <p:cNvPr id="4" name="Picture 3">
            <a:extLst>
              <a:ext uri="{FF2B5EF4-FFF2-40B4-BE49-F238E27FC236}">
                <a16:creationId xmlns:a16="http://schemas.microsoft.com/office/drawing/2014/main" id="{D20D7182-B0CF-44E7-B343-99F8E18A1F38}"/>
              </a:ext>
            </a:extLst>
          </p:cNvPr>
          <p:cNvPicPr/>
          <p:nvPr/>
        </p:nvPicPr>
        <p:blipFill rotWithShape="1">
          <a:blip r:embed="rId2" cstate="print">
            <a:extLst>
              <a:ext uri="{28A0092B-C50C-407E-A947-70E740481C1C}">
                <a14:useLocalDpi xmlns:a14="http://schemas.microsoft.com/office/drawing/2010/main" val="0"/>
              </a:ext>
            </a:extLst>
          </a:blip>
          <a:srcRect l="12025" t="16446" r="30976" b="28664"/>
          <a:stretch/>
        </p:blipFill>
        <p:spPr bwMode="auto">
          <a:xfrm>
            <a:off x="6159260" y="1174723"/>
            <a:ext cx="4395250" cy="2959532"/>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A6DB397-25AE-4DC3-9A82-97C5B3223380}"/>
              </a:ext>
            </a:extLst>
          </p:cNvPr>
          <p:cNvPicPr/>
          <p:nvPr/>
        </p:nvPicPr>
        <p:blipFill rotWithShape="1">
          <a:blip r:embed="rId3">
            <a:extLst>
              <a:ext uri="{28A0092B-C50C-407E-A947-70E740481C1C}">
                <a14:useLocalDpi xmlns:a14="http://schemas.microsoft.com/office/drawing/2010/main" val="0"/>
              </a:ext>
            </a:extLst>
          </a:blip>
          <a:srcRect l="13796" t="26539" r="31368" b="26345"/>
          <a:stretch/>
        </p:blipFill>
        <p:spPr bwMode="auto">
          <a:xfrm>
            <a:off x="6159259" y="3857018"/>
            <a:ext cx="4395251" cy="27675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683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6F9DA4-2160-4544-83D1-E6F668FE3C06}"/>
              </a:ext>
            </a:extLst>
          </p:cNvPr>
          <p:cNvPicPr>
            <a:picLocks noChangeAspect="1"/>
          </p:cNvPicPr>
          <p:nvPr/>
        </p:nvPicPr>
        <p:blipFill>
          <a:blip r:embed="rId3"/>
          <a:stretch>
            <a:fillRect/>
          </a:stretch>
        </p:blipFill>
        <p:spPr>
          <a:xfrm>
            <a:off x="55378" y="0"/>
            <a:ext cx="12081244" cy="6858000"/>
          </a:xfrm>
          <a:prstGeom prst="rect">
            <a:avLst/>
          </a:prstGeom>
        </p:spPr>
      </p:pic>
      <p:pic>
        <p:nvPicPr>
          <p:cNvPr id="3" name="Picture 2">
            <a:extLst>
              <a:ext uri="{FF2B5EF4-FFF2-40B4-BE49-F238E27FC236}">
                <a16:creationId xmlns:a16="http://schemas.microsoft.com/office/drawing/2014/main" id="{1BC37036-32D8-43A6-8082-E46513695080}"/>
              </a:ext>
            </a:extLst>
          </p:cNvPr>
          <p:cNvPicPr>
            <a:picLocks noChangeAspect="1"/>
          </p:cNvPicPr>
          <p:nvPr/>
        </p:nvPicPr>
        <p:blipFill rotWithShape="1">
          <a:blip r:embed="rId4"/>
          <a:srcRect t="30196" r="10335"/>
          <a:stretch/>
        </p:blipFill>
        <p:spPr>
          <a:xfrm>
            <a:off x="5173409" y="4697128"/>
            <a:ext cx="3057525" cy="2160872"/>
          </a:xfrm>
          <a:prstGeom prst="rect">
            <a:avLst/>
          </a:prstGeom>
        </p:spPr>
      </p:pic>
      <p:pic>
        <p:nvPicPr>
          <p:cNvPr id="4" name="Picture 3">
            <a:extLst>
              <a:ext uri="{FF2B5EF4-FFF2-40B4-BE49-F238E27FC236}">
                <a16:creationId xmlns:a16="http://schemas.microsoft.com/office/drawing/2014/main" id="{118C235C-3AA1-4D8B-9986-4EEF9496FC99}"/>
              </a:ext>
            </a:extLst>
          </p:cNvPr>
          <p:cNvPicPr>
            <a:picLocks noChangeAspect="1"/>
          </p:cNvPicPr>
          <p:nvPr/>
        </p:nvPicPr>
        <p:blipFill rotWithShape="1">
          <a:blip r:embed="rId5"/>
          <a:srcRect t="26878" r="13273"/>
          <a:stretch/>
        </p:blipFill>
        <p:spPr>
          <a:xfrm>
            <a:off x="8831228" y="4571999"/>
            <a:ext cx="2651711" cy="2256623"/>
          </a:xfrm>
          <a:prstGeom prst="rect">
            <a:avLst/>
          </a:prstGeom>
        </p:spPr>
      </p:pic>
      <p:sp>
        <p:nvSpPr>
          <p:cNvPr id="5" name="Rectangle 4">
            <a:extLst>
              <a:ext uri="{FF2B5EF4-FFF2-40B4-BE49-F238E27FC236}">
                <a16:creationId xmlns:a16="http://schemas.microsoft.com/office/drawing/2014/main" id="{137BC879-9A52-4272-803B-766F241E249E}"/>
              </a:ext>
            </a:extLst>
          </p:cNvPr>
          <p:cNvSpPr>
            <a:spLocks noChangeAspect="1"/>
          </p:cNvSpPr>
          <p:nvPr/>
        </p:nvSpPr>
        <p:spPr>
          <a:xfrm>
            <a:off x="4206240" y="2954956"/>
            <a:ext cx="702643" cy="16170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F6193A-8314-4E12-AC39-826CE245330F}"/>
              </a:ext>
            </a:extLst>
          </p:cNvPr>
          <p:cNvSpPr>
            <a:spLocks noChangeAspect="1"/>
          </p:cNvSpPr>
          <p:nvPr/>
        </p:nvSpPr>
        <p:spPr>
          <a:xfrm>
            <a:off x="5173409" y="4697128"/>
            <a:ext cx="842380" cy="21314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CBCB4-F66D-4BAC-BC0A-51E424D12462}"/>
              </a:ext>
            </a:extLst>
          </p:cNvPr>
          <p:cNvSpPr>
            <a:spLocks noChangeAspect="1"/>
          </p:cNvSpPr>
          <p:nvPr/>
        </p:nvSpPr>
        <p:spPr>
          <a:xfrm>
            <a:off x="8831228" y="4571999"/>
            <a:ext cx="503672" cy="22566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4C9B31FB-7662-4229-B11B-7A91B917E1CD}"/>
              </a:ext>
            </a:extLst>
          </p:cNvPr>
          <p:cNvSpPr/>
          <p:nvPr/>
        </p:nvSpPr>
        <p:spPr>
          <a:xfrm rot="16200000">
            <a:off x="5835679" y="5193470"/>
            <a:ext cx="360218" cy="199697"/>
          </a:xfrm>
          <a:prstGeom prst="triangle">
            <a:avLst/>
          </a:prstGeom>
          <a:solidFill>
            <a:srgbClr val="6F27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7B310DCB-F3BA-402C-A50F-9B940DB7CD99}"/>
              </a:ext>
            </a:extLst>
          </p:cNvPr>
          <p:cNvSpPr/>
          <p:nvPr/>
        </p:nvSpPr>
        <p:spPr>
          <a:xfrm rot="16200000">
            <a:off x="9158396" y="5193468"/>
            <a:ext cx="360218" cy="199697"/>
          </a:xfrm>
          <a:prstGeom prst="triangl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2CDE2FA0-9B15-43E8-9CAF-7A6BB99AB3CC}"/>
              </a:ext>
            </a:extLst>
          </p:cNvPr>
          <p:cNvSpPr>
            <a:spLocks noGrp="1"/>
          </p:cNvSpPr>
          <p:nvPr>
            <p:ph type="sldNum" sz="quarter" idx="12"/>
          </p:nvPr>
        </p:nvSpPr>
        <p:spPr/>
        <p:txBody>
          <a:bodyPr/>
          <a:lstStyle/>
          <a:p>
            <a:fld id="{3FFD662D-AA32-4D2F-891B-BB517E3BC7EF}" type="slidenum">
              <a:rPr lang="en-US" smtClean="0"/>
              <a:t>20</a:t>
            </a:fld>
            <a:endParaRPr lang="en-US"/>
          </a:p>
        </p:txBody>
      </p:sp>
      <p:sp>
        <p:nvSpPr>
          <p:cNvPr id="13" name="Oval 12">
            <a:extLst>
              <a:ext uri="{FF2B5EF4-FFF2-40B4-BE49-F238E27FC236}">
                <a16:creationId xmlns:a16="http://schemas.microsoft.com/office/drawing/2014/main" id="{29E197F2-BBA2-4C11-8FC5-A22775ACA5DE}"/>
              </a:ext>
            </a:extLst>
          </p:cNvPr>
          <p:cNvSpPr/>
          <p:nvPr/>
        </p:nvSpPr>
        <p:spPr>
          <a:xfrm>
            <a:off x="5660787" y="5127898"/>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1E9E3A-9572-4D0C-A5C8-A1D220271615}"/>
              </a:ext>
            </a:extLst>
          </p:cNvPr>
          <p:cNvSpPr/>
          <p:nvPr/>
        </p:nvSpPr>
        <p:spPr>
          <a:xfrm>
            <a:off x="8973464" y="5166780"/>
            <a:ext cx="435213" cy="360219"/>
          </a:xfrm>
          <a:prstGeom prst="ellipse">
            <a:avLst/>
          </a:prstGeom>
          <a:no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C2AEEB-AB26-4B13-9843-91B28013EC95}"/>
              </a:ext>
            </a:extLst>
          </p:cNvPr>
          <p:cNvSpPr txBox="1"/>
          <p:nvPr/>
        </p:nvSpPr>
        <p:spPr>
          <a:xfrm>
            <a:off x="7105140" y="6345592"/>
            <a:ext cx="1097280" cy="400110"/>
          </a:xfrm>
          <a:prstGeom prst="rect">
            <a:avLst/>
          </a:prstGeom>
          <a:solidFill>
            <a:schemeClr val="bg1"/>
          </a:solidFill>
        </p:spPr>
        <p:txBody>
          <a:bodyPr wrap="square" rtlCol="0">
            <a:spAutoFit/>
          </a:bodyPr>
          <a:lstStyle/>
          <a:p>
            <a:r>
              <a:rPr lang="en-US" sz="2000" dirty="0"/>
              <a:t>33</a:t>
            </a:r>
            <a:r>
              <a:rPr lang="en-US" dirty="0"/>
              <a:t> µS/cm</a:t>
            </a:r>
          </a:p>
        </p:txBody>
      </p:sp>
      <p:sp>
        <p:nvSpPr>
          <p:cNvPr id="16" name="TextBox 15">
            <a:extLst>
              <a:ext uri="{FF2B5EF4-FFF2-40B4-BE49-F238E27FC236}">
                <a16:creationId xmlns:a16="http://schemas.microsoft.com/office/drawing/2014/main" id="{719AAF18-03CC-43D3-9018-5A9F0DA81E90}"/>
              </a:ext>
            </a:extLst>
          </p:cNvPr>
          <p:cNvSpPr txBox="1"/>
          <p:nvPr/>
        </p:nvSpPr>
        <p:spPr>
          <a:xfrm>
            <a:off x="10073418" y="6293351"/>
            <a:ext cx="1461248" cy="369332"/>
          </a:xfrm>
          <a:prstGeom prst="rect">
            <a:avLst/>
          </a:prstGeom>
          <a:solidFill>
            <a:schemeClr val="bg1"/>
          </a:solidFill>
        </p:spPr>
        <p:txBody>
          <a:bodyPr wrap="square" rtlCol="0">
            <a:spAutoFit/>
          </a:bodyPr>
          <a:lstStyle/>
          <a:p>
            <a:pPr algn="ctr"/>
            <a:r>
              <a:rPr lang="en-US" dirty="0"/>
              <a:t>44837 µS/cm</a:t>
            </a:r>
          </a:p>
        </p:txBody>
      </p:sp>
      <p:sp>
        <p:nvSpPr>
          <p:cNvPr id="9" name="Oval 8">
            <a:extLst>
              <a:ext uri="{FF2B5EF4-FFF2-40B4-BE49-F238E27FC236}">
                <a16:creationId xmlns:a16="http://schemas.microsoft.com/office/drawing/2014/main" id="{AD618CAD-8C54-490F-BD27-4513361E8F55}"/>
              </a:ext>
            </a:extLst>
          </p:cNvPr>
          <p:cNvSpPr/>
          <p:nvPr/>
        </p:nvSpPr>
        <p:spPr>
          <a:xfrm>
            <a:off x="6919489" y="6305948"/>
            <a:ext cx="1468583" cy="52267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8D09ED9-5712-4742-B743-6E290B119DC3}"/>
              </a:ext>
            </a:extLst>
          </p:cNvPr>
          <p:cNvSpPr/>
          <p:nvPr/>
        </p:nvSpPr>
        <p:spPr>
          <a:xfrm>
            <a:off x="10014356" y="6216680"/>
            <a:ext cx="1468583" cy="52267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FCA8FD6-1CD7-4764-A029-99CE56E26AE6}"/>
              </a:ext>
            </a:extLst>
          </p:cNvPr>
          <p:cNvSpPr txBox="1"/>
          <p:nvPr/>
        </p:nvSpPr>
        <p:spPr>
          <a:xfrm>
            <a:off x="6015788" y="3123159"/>
            <a:ext cx="3197312" cy="989823"/>
          </a:xfrm>
          <a:prstGeom prst="rect">
            <a:avLst/>
          </a:prstGeom>
          <a:noFill/>
        </p:spPr>
        <p:txBody>
          <a:bodyPr wrap="square" rtlCol="0">
            <a:spAutoFit/>
          </a:bodyPr>
          <a:lstStyle/>
          <a:p>
            <a:pPr>
              <a:lnSpc>
                <a:spcPct val="80000"/>
              </a:lnSpc>
            </a:pPr>
            <a:r>
              <a:rPr lang="en-US" sz="3600" dirty="0">
                <a:solidFill>
                  <a:srgbClr val="5F4096"/>
                </a:solidFill>
              </a:rPr>
              <a:t>Purple in a sea of gray dots?</a:t>
            </a:r>
          </a:p>
        </p:txBody>
      </p:sp>
    </p:spTree>
    <p:extLst>
      <p:ext uri="{BB962C8B-B14F-4D97-AF65-F5344CB8AC3E}">
        <p14:creationId xmlns:p14="http://schemas.microsoft.com/office/powerpoint/2010/main" val="1033814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956ED33-9C53-41EC-8C18-80C77B580427}"/>
              </a:ext>
            </a:extLst>
          </p:cNvPr>
          <p:cNvGrpSpPr/>
          <p:nvPr/>
        </p:nvGrpSpPr>
        <p:grpSpPr>
          <a:xfrm>
            <a:off x="0" y="904875"/>
            <a:ext cx="7239000" cy="5953125"/>
            <a:chOff x="2476500" y="452437"/>
            <a:chExt cx="7239000" cy="5953125"/>
          </a:xfrm>
        </p:grpSpPr>
        <p:pic>
          <p:nvPicPr>
            <p:cNvPr id="2" name="Picture 1">
              <a:extLst>
                <a:ext uri="{FF2B5EF4-FFF2-40B4-BE49-F238E27FC236}">
                  <a16:creationId xmlns:a16="http://schemas.microsoft.com/office/drawing/2014/main" id="{40503739-2463-450B-8A4E-F00E41893E06}"/>
                </a:ext>
              </a:extLst>
            </p:cNvPr>
            <p:cNvPicPr>
              <a:picLocks noChangeAspect="1"/>
            </p:cNvPicPr>
            <p:nvPr/>
          </p:nvPicPr>
          <p:blipFill>
            <a:blip r:embed="rId2"/>
            <a:stretch>
              <a:fillRect/>
            </a:stretch>
          </p:blipFill>
          <p:spPr>
            <a:xfrm>
              <a:off x="2476500" y="452437"/>
              <a:ext cx="7239000" cy="5953125"/>
            </a:xfrm>
            <a:prstGeom prst="rect">
              <a:avLst/>
            </a:prstGeom>
          </p:spPr>
        </p:pic>
        <p:sp>
          <p:nvSpPr>
            <p:cNvPr id="3" name="Oval 2">
              <a:extLst>
                <a:ext uri="{FF2B5EF4-FFF2-40B4-BE49-F238E27FC236}">
                  <a16:creationId xmlns:a16="http://schemas.microsoft.com/office/drawing/2014/main" id="{AAF5EFC6-F3D8-4342-8FA0-4F76167FFC0D}"/>
                </a:ext>
              </a:extLst>
            </p:cNvPr>
            <p:cNvSpPr/>
            <p:nvPr/>
          </p:nvSpPr>
          <p:spPr>
            <a:xfrm>
              <a:off x="7828235" y="2711669"/>
              <a:ext cx="252249" cy="22071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9846189-CEBA-42B3-ABAA-E8784229E3C0}"/>
                </a:ext>
              </a:extLst>
            </p:cNvPr>
            <p:cNvSpPr/>
            <p:nvPr/>
          </p:nvSpPr>
          <p:spPr>
            <a:xfrm>
              <a:off x="7286952" y="2932386"/>
              <a:ext cx="252249" cy="220717"/>
            </a:xfrm>
            <a:prstGeom prst="ellips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EC7205A-060B-45D5-8D83-A564C9287499}"/>
              </a:ext>
            </a:extLst>
          </p:cNvPr>
          <p:cNvGrpSpPr/>
          <p:nvPr/>
        </p:nvGrpSpPr>
        <p:grpSpPr>
          <a:xfrm>
            <a:off x="7828405" y="3782238"/>
            <a:ext cx="3286279" cy="2232569"/>
            <a:chOff x="8391525" y="1358467"/>
            <a:chExt cx="3286279" cy="2232569"/>
          </a:xfrm>
        </p:grpSpPr>
        <p:pic>
          <p:nvPicPr>
            <p:cNvPr id="7" name="Picture 6">
              <a:extLst>
                <a:ext uri="{FF2B5EF4-FFF2-40B4-BE49-F238E27FC236}">
                  <a16:creationId xmlns:a16="http://schemas.microsoft.com/office/drawing/2014/main" id="{45C4D6ED-78B0-4E57-AE74-8623E95D8C5B}"/>
                </a:ext>
              </a:extLst>
            </p:cNvPr>
            <p:cNvPicPr>
              <a:picLocks noChangeAspect="1"/>
            </p:cNvPicPr>
            <p:nvPr/>
          </p:nvPicPr>
          <p:blipFill rotWithShape="1">
            <a:blip r:embed="rId3"/>
            <a:srcRect t="39745" r="13530"/>
            <a:stretch/>
          </p:blipFill>
          <p:spPr>
            <a:xfrm>
              <a:off x="8391526" y="1358467"/>
              <a:ext cx="3286278" cy="2232569"/>
            </a:xfrm>
            <a:prstGeom prst="rect">
              <a:avLst/>
            </a:prstGeom>
            <a:ln>
              <a:solidFill>
                <a:schemeClr val="tx1"/>
              </a:solidFill>
            </a:ln>
          </p:spPr>
        </p:pic>
        <p:sp>
          <p:nvSpPr>
            <p:cNvPr id="9" name="Rectangle 8">
              <a:extLst>
                <a:ext uri="{FF2B5EF4-FFF2-40B4-BE49-F238E27FC236}">
                  <a16:creationId xmlns:a16="http://schemas.microsoft.com/office/drawing/2014/main" id="{07D94FB4-6485-444D-9D10-41AF2F011768}"/>
                </a:ext>
              </a:extLst>
            </p:cNvPr>
            <p:cNvSpPr/>
            <p:nvPr/>
          </p:nvSpPr>
          <p:spPr>
            <a:xfrm>
              <a:off x="8391525" y="1358467"/>
              <a:ext cx="530802" cy="22325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70BCCF6-188B-44B2-98CD-64B86585276D}"/>
              </a:ext>
            </a:extLst>
          </p:cNvPr>
          <p:cNvGrpSpPr/>
          <p:nvPr/>
        </p:nvGrpSpPr>
        <p:grpSpPr>
          <a:xfrm>
            <a:off x="7770208" y="465553"/>
            <a:ext cx="3286277" cy="3047355"/>
            <a:chOff x="7424044" y="116753"/>
            <a:chExt cx="3286277" cy="3047355"/>
          </a:xfrm>
        </p:grpSpPr>
        <p:pic>
          <p:nvPicPr>
            <p:cNvPr id="6" name="Picture 5">
              <a:extLst>
                <a:ext uri="{FF2B5EF4-FFF2-40B4-BE49-F238E27FC236}">
                  <a16:creationId xmlns:a16="http://schemas.microsoft.com/office/drawing/2014/main" id="{C4FDB635-9189-4289-AF79-61E14DFB2121}"/>
                </a:ext>
              </a:extLst>
            </p:cNvPr>
            <p:cNvPicPr>
              <a:picLocks noChangeAspect="1"/>
            </p:cNvPicPr>
            <p:nvPr/>
          </p:nvPicPr>
          <p:blipFill rotWithShape="1">
            <a:blip r:embed="rId4"/>
            <a:srcRect r="13312" b="20427"/>
            <a:stretch/>
          </p:blipFill>
          <p:spPr>
            <a:xfrm>
              <a:off x="7424044" y="116753"/>
              <a:ext cx="3286277" cy="3047355"/>
            </a:xfrm>
            <a:prstGeom prst="rect">
              <a:avLst/>
            </a:prstGeom>
          </p:spPr>
        </p:pic>
        <p:sp>
          <p:nvSpPr>
            <p:cNvPr id="8" name="Rectangle 7">
              <a:extLst>
                <a:ext uri="{FF2B5EF4-FFF2-40B4-BE49-F238E27FC236}">
                  <a16:creationId xmlns:a16="http://schemas.microsoft.com/office/drawing/2014/main" id="{72702C52-8CD9-4FB6-B851-47C6C6F39FCF}"/>
                </a:ext>
              </a:extLst>
            </p:cNvPr>
            <p:cNvSpPr/>
            <p:nvPr/>
          </p:nvSpPr>
          <p:spPr>
            <a:xfrm>
              <a:off x="7424044" y="116753"/>
              <a:ext cx="654589" cy="30473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6B1C5EAB-6BA4-4217-A148-9C18F989B0FA}"/>
              </a:ext>
            </a:extLst>
          </p:cNvPr>
          <p:cNvSpPr txBox="1"/>
          <p:nvPr/>
        </p:nvSpPr>
        <p:spPr>
          <a:xfrm>
            <a:off x="830317" y="231228"/>
            <a:ext cx="5602014" cy="646331"/>
          </a:xfrm>
          <a:prstGeom prst="rect">
            <a:avLst/>
          </a:prstGeom>
          <a:noFill/>
        </p:spPr>
        <p:txBody>
          <a:bodyPr wrap="square" rtlCol="0">
            <a:spAutoFit/>
          </a:bodyPr>
          <a:lstStyle/>
          <a:p>
            <a:r>
              <a:rPr lang="en-US" sz="3600" dirty="0"/>
              <a:t>Check water body type</a:t>
            </a:r>
          </a:p>
        </p:txBody>
      </p:sp>
      <p:sp>
        <p:nvSpPr>
          <p:cNvPr id="18" name="Isosceles Triangle 17">
            <a:extLst>
              <a:ext uri="{FF2B5EF4-FFF2-40B4-BE49-F238E27FC236}">
                <a16:creationId xmlns:a16="http://schemas.microsoft.com/office/drawing/2014/main" id="{1455AA18-A706-4881-8CD0-C53321D20375}"/>
              </a:ext>
            </a:extLst>
          </p:cNvPr>
          <p:cNvSpPr/>
          <p:nvPr/>
        </p:nvSpPr>
        <p:spPr>
          <a:xfrm rot="16200000">
            <a:off x="8046058" y="4242454"/>
            <a:ext cx="360218" cy="199697"/>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EE7831C5-8269-46EA-AF48-D4333C7E32CB}"/>
              </a:ext>
            </a:extLst>
          </p:cNvPr>
          <p:cNvSpPr/>
          <p:nvPr/>
        </p:nvSpPr>
        <p:spPr>
          <a:xfrm rot="16200000">
            <a:off x="8184340" y="2280230"/>
            <a:ext cx="360218" cy="199697"/>
          </a:xfrm>
          <a:prstGeom prst="triangle">
            <a:avLst/>
          </a:prstGeom>
          <a:solidFill>
            <a:srgbClr val="6F27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AD20EF53-BCB6-49C0-9F60-E46D60E52F38}"/>
              </a:ext>
            </a:extLst>
          </p:cNvPr>
          <p:cNvSpPr/>
          <p:nvPr/>
        </p:nvSpPr>
        <p:spPr>
          <a:xfrm rot="4493801">
            <a:off x="6565402" y="1938342"/>
            <a:ext cx="272346" cy="1957969"/>
          </a:xfrm>
          <a:prstGeom prst="downArrow">
            <a:avLst>
              <a:gd name="adj1" fmla="val 50000"/>
              <a:gd name="adj2" fmla="val 52798"/>
            </a:avLst>
          </a:prstGeom>
          <a:solidFill>
            <a:srgbClr val="6F27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BDBD37E5-53B9-4B8A-A553-D0204F80862B}"/>
              </a:ext>
            </a:extLst>
          </p:cNvPr>
          <p:cNvSpPr/>
          <p:nvPr/>
        </p:nvSpPr>
        <p:spPr>
          <a:xfrm rot="6445622">
            <a:off x="6287083" y="2658642"/>
            <a:ext cx="272346" cy="2696486"/>
          </a:xfrm>
          <a:prstGeom prst="downArrow">
            <a:avLst>
              <a:gd name="adj1" fmla="val 50000"/>
              <a:gd name="adj2" fmla="val 52798"/>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3">
            <a:extLst>
              <a:ext uri="{FF2B5EF4-FFF2-40B4-BE49-F238E27FC236}">
                <a16:creationId xmlns:a16="http://schemas.microsoft.com/office/drawing/2014/main" id="{F3C956BA-04A6-40AC-B90B-0FF57FBE3932}"/>
              </a:ext>
            </a:extLst>
          </p:cNvPr>
          <p:cNvSpPr>
            <a:spLocks noGrp="1"/>
          </p:cNvSpPr>
          <p:nvPr>
            <p:ph type="sldNum" sz="quarter" idx="12"/>
          </p:nvPr>
        </p:nvSpPr>
        <p:spPr/>
        <p:txBody>
          <a:bodyPr/>
          <a:lstStyle/>
          <a:p>
            <a:fld id="{3FFD662D-AA32-4D2F-891B-BB517E3BC7EF}" type="slidenum">
              <a:rPr lang="en-US" smtClean="0"/>
              <a:t>21</a:t>
            </a:fld>
            <a:endParaRPr lang="en-US"/>
          </a:p>
        </p:txBody>
      </p:sp>
      <p:sp>
        <p:nvSpPr>
          <p:cNvPr id="10" name="TextBox 9">
            <a:extLst>
              <a:ext uri="{FF2B5EF4-FFF2-40B4-BE49-F238E27FC236}">
                <a16:creationId xmlns:a16="http://schemas.microsoft.com/office/drawing/2014/main" id="{F1C149F1-07C8-4BA9-AF2C-2AD1128BD7C2}"/>
              </a:ext>
            </a:extLst>
          </p:cNvPr>
          <p:cNvSpPr txBox="1"/>
          <p:nvPr/>
        </p:nvSpPr>
        <p:spPr>
          <a:xfrm>
            <a:off x="9762674" y="623360"/>
            <a:ext cx="968188" cy="400110"/>
          </a:xfrm>
          <a:prstGeom prst="rect">
            <a:avLst/>
          </a:prstGeom>
          <a:solidFill>
            <a:schemeClr val="bg1"/>
          </a:solidFill>
        </p:spPr>
        <p:txBody>
          <a:bodyPr wrap="square" rtlCol="0">
            <a:spAutoFit/>
          </a:bodyPr>
          <a:lstStyle/>
          <a:p>
            <a:pPr algn="ctr"/>
            <a:r>
              <a:rPr lang="en-US" sz="2000" dirty="0"/>
              <a:t>Stream</a:t>
            </a:r>
          </a:p>
        </p:txBody>
      </p:sp>
      <p:sp>
        <p:nvSpPr>
          <p:cNvPr id="11" name="TextBox 10">
            <a:extLst>
              <a:ext uri="{FF2B5EF4-FFF2-40B4-BE49-F238E27FC236}">
                <a16:creationId xmlns:a16="http://schemas.microsoft.com/office/drawing/2014/main" id="{9BF3D8BF-B42E-4E16-AFDC-1FB80D9496F9}"/>
              </a:ext>
            </a:extLst>
          </p:cNvPr>
          <p:cNvSpPr txBox="1"/>
          <p:nvPr/>
        </p:nvSpPr>
        <p:spPr>
          <a:xfrm>
            <a:off x="9548820" y="3782238"/>
            <a:ext cx="1125768" cy="400110"/>
          </a:xfrm>
          <a:prstGeom prst="rect">
            <a:avLst/>
          </a:prstGeom>
          <a:solidFill>
            <a:schemeClr val="bg1"/>
          </a:solidFill>
        </p:spPr>
        <p:txBody>
          <a:bodyPr wrap="square" rtlCol="0">
            <a:spAutoFit/>
          </a:bodyPr>
          <a:lstStyle/>
          <a:p>
            <a:pPr algn="ctr"/>
            <a:r>
              <a:rPr lang="en-US" sz="2000" dirty="0"/>
              <a:t>Estuary</a:t>
            </a:r>
          </a:p>
        </p:txBody>
      </p:sp>
      <p:sp>
        <p:nvSpPr>
          <p:cNvPr id="16" name="Oval 15">
            <a:extLst>
              <a:ext uri="{FF2B5EF4-FFF2-40B4-BE49-F238E27FC236}">
                <a16:creationId xmlns:a16="http://schemas.microsoft.com/office/drawing/2014/main" id="{9343B2EC-0D60-412E-8B0E-83A5F78BA275}"/>
              </a:ext>
            </a:extLst>
          </p:cNvPr>
          <p:cNvSpPr/>
          <p:nvPr/>
        </p:nvSpPr>
        <p:spPr>
          <a:xfrm>
            <a:off x="9600572" y="506665"/>
            <a:ext cx="1261241" cy="536028"/>
          </a:xfrm>
          <a:prstGeom prst="ellipse">
            <a:avLst/>
          </a:prstGeom>
          <a:no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Oval 16">
            <a:extLst>
              <a:ext uri="{FF2B5EF4-FFF2-40B4-BE49-F238E27FC236}">
                <a16:creationId xmlns:a16="http://schemas.microsoft.com/office/drawing/2014/main" id="{FB635AB8-42EF-4B57-AA83-56611307AA5E}"/>
              </a:ext>
            </a:extLst>
          </p:cNvPr>
          <p:cNvSpPr/>
          <p:nvPr/>
        </p:nvSpPr>
        <p:spPr>
          <a:xfrm>
            <a:off x="9413347" y="3702886"/>
            <a:ext cx="1261241" cy="536028"/>
          </a:xfrm>
          <a:prstGeom prst="ellipse">
            <a:avLst/>
          </a:prstGeom>
          <a:no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984186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2E1FF-62D6-4037-B8D7-8027EDD8686A}"/>
              </a:ext>
            </a:extLst>
          </p:cNvPr>
          <p:cNvPicPr>
            <a:picLocks noChangeAspect="1"/>
          </p:cNvPicPr>
          <p:nvPr/>
        </p:nvPicPr>
        <p:blipFill rotWithShape="1">
          <a:blip r:embed="rId2"/>
          <a:srcRect l="3339" r="292"/>
          <a:stretch/>
        </p:blipFill>
        <p:spPr>
          <a:xfrm>
            <a:off x="-37098" y="0"/>
            <a:ext cx="12229098" cy="6940627"/>
          </a:xfrm>
          <a:prstGeom prst="rect">
            <a:avLst/>
          </a:prstGeom>
        </p:spPr>
      </p:pic>
      <p:pic>
        <p:nvPicPr>
          <p:cNvPr id="4" name="Picture 3">
            <a:extLst>
              <a:ext uri="{FF2B5EF4-FFF2-40B4-BE49-F238E27FC236}">
                <a16:creationId xmlns:a16="http://schemas.microsoft.com/office/drawing/2014/main" id="{D276C88C-E1EA-42D9-BF02-DC4990F4DC72}"/>
              </a:ext>
            </a:extLst>
          </p:cNvPr>
          <p:cNvPicPr>
            <a:picLocks noChangeAspect="1"/>
          </p:cNvPicPr>
          <p:nvPr/>
        </p:nvPicPr>
        <p:blipFill rotWithShape="1">
          <a:blip r:embed="rId3"/>
          <a:srcRect l="11414" t="6026"/>
          <a:stretch/>
        </p:blipFill>
        <p:spPr>
          <a:xfrm>
            <a:off x="7479932" y="2859993"/>
            <a:ext cx="2261336" cy="2864318"/>
          </a:xfrm>
          <a:prstGeom prst="rect">
            <a:avLst/>
          </a:prstGeom>
        </p:spPr>
      </p:pic>
      <p:sp>
        <p:nvSpPr>
          <p:cNvPr id="5" name="Isosceles Triangle 4">
            <a:extLst>
              <a:ext uri="{FF2B5EF4-FFF2-40B4-BE49-F238E27FC236}">
                <a16:creationId xmlns:a16="http://schemas.microsoft.com/office/drawing/2014/main" id="{0A1E8C01-3752-448C-BA9A-1C8BC46F0FE0}"/>
              </a:ext>
            </a:extLst>
          </p:cNvPr>
          <p:cNvSpPr/>
          <p:nvPr/>
        </p:nvSpPr>
        <p:spPr>
          <a:xfrm rot="16200000">
            <a:off x="7152200" y="3550573"/>
            <a:ext cx="360218" cy="199697"/>
          </a:xfrm>
          <a:prstGeom prst="triangle">
            <a:avLst/>
          </a:prstGeom>
          <a:solidFill>
            <a:srgbClr val="C240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34528DD-B3D0-4950-AC06-39D73FBE6FB6}"/>
              </a:ext>
            </a:extLst>
          </p:cNvPr>
          <p:cNvSpPr>
            <a:spLocks noGrp="1"/>
          </p:cNvSpPr>
          <p:nvPr>
            <p:ph type="sldNum" sz="quarter" idx="12"/>
          </p:nvPr>
        </p:nvSpPr>
        <p:spPr/>
        <p:txBody>
          <a:bodyPr/>
          <a:lstStyle/>
          <a:p>
            <a:fld id="{3FFD662D-AA32-4D2F-891B-BB517E3BC7EF}" type="slidenum">
              <a:rPr lang="en-US" smtClean="0"/>
              <a:t>22</a:t>
            </a:fld>
            <a:endParaRPr lang="en-US"/>
          </a:p>
        </p:txBody>
      </p:sp>
      <p:sp>
        <p:nvSpPr>
          <p:cNvPr id="8" name="Oval 7">
            <a:extLst>
              <a:ext uri="{FF2B5EF4-FFF2-40B4-BE49-F238E27FC236}">
                <a16:creationId xmlns:a16="http://schemas.microsoft.com/office/drawing/2014/main" id="{8E66FC77-C15A-4CE3-A721-D2C4ED0D4431}"/>
              </a:ext>
            </a:extLst>
          </p:cNvPr>
          <p:cNvSpPr/>
          <p:nvPr/>
        </p:nvSpPr>
        <p:spPr>
          <a:xfrm>
            <a:off x="6712643" y="3470313"/>
            <a:ext cx="435213" cy="360219"/>
          </a:xfrm>
          <a:prstGeom prst="ellipse">
            <a:avLst/>
          </a:prstGeom>
          <a:noFill/>
          <a:ln>
            <a:solidFill>
              <a:schemeClr val="bg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0D2E5B-0205-4007-A1E1-05BFBA447377}"/>
              </a:ext>
            </a:extLst>
          </p:cNvPr>
          <p:cNvSpPr txBox="1"/>
          <p:nvPr/>
        </p:nvSpPr>
        <p:spPr>
          <a:xfrm>
            <a:off x="8129715" y="3108734"/>
            <a:ext cx="1731982" cy="1329595"/>
          </a:xfrm>
          <a:prstGeom prst="rect">
            <a:avLst/>
          </a:prstGeom>
          <a:solidFill>
            <a:schemeClr val="bg1"/>
          </a:solidFill>
        </p:spPr>
        <p:txBody>
          <a:bodyPr wrap="square" rtlCol="0">
            <a:spAutoFit/>
          </a:bodyPr>
          <a:lstStyle/>
          <a:p>
            <a:pPr algn="ctr">
              <a:lnSpc>
                <a:spcPct val="80000"/>
              </a:lnSpc>
            </a:pPr>
            <a:r>
              <a:rPr lang="en-US" sz="2000" dirty="0"/>
              <a:t>1978.7 µS/cm</a:t>
            </a:r>
          </a:p>
          <a:p>
            <a:pPr algn="ctr">
              <a:lnSpc>
                <a:spcPct val="80000"/>
              </a:lnSpc>
            </a:pPr>
            <a:r>
              <a:rPr lang="en-US" sz="2000" dirty="0"/>
              <a:t>49 µS/cm</a:t>
            </a:r>
          </a:p>
          <a:p>
            <a:pPr algn="ctr">
              <a:lnSpc>
                <a:spcPct val="80000"/>
              </a:lnSpc>
            </a:pPr>
            <a:r>
              <a:rPr lang="en-US" sz="2000" dirty="0"/>
              <a:t>36 µS/cm</a:t>
            </a:r>
          </a:p>
          <a:p>
            <a:pPr algn="ctr">
              <a:lnSpc>
                <a:spcPct val="80000"/>
              </a:lnSpc>
            </a:pPr>
            <a:r>
              <a:rPr lang="en-US" sz="2000" dirty="0"/>
              <a:t>27080 µS/cm</a:t>
            </a:r>
          </a:p>
          <a:p>
            <a:pPr algn="ctr">
              <a:lnSpc>
                <a:spcPct val="80000"/>
              </a:lnSpc>
            </a:pPr>
            <a:r>
              <a:rPr lang="en-US" sz="2000" dirty="0"/>
              <a:t>14</a:t>
            </a:r>
          </a:p>
        </p:txBody>
      </p:sp>
      <p:sp>
        <p:nvSpPr>
          <p:cNvPr id="6" name="TextBox 5">
            <a:extLst>
              <a:ext uri="{FF2B5EF4-FFF2-40B4-BE49-F238E27FC236}">
                <a16:creationId xmlns:a16="http://schemas.microsoft.com/office/drawing/2014/main" id="{7658009F-0890-4903-809D-99F90006C31C}"/>
              </a:ext>
            </a:extLst>
          </p:cNvPr>
          <p:cNvSpPr txBox="1"/>
          <p:nvPr/>
        </p:nvSpPr>
        <p:spPr>
          <a:xfrm>
            <a:off x="7479932" y="1792585"/>
            <a:ext cx="2261336" cy="1067408"/>
          </a:xfrm>
          <a:prstGeom prst="rect">
            <a:avLst/>
          </a:prstGeom>
          <a:solidFill>
            <a:schemeClr val="bg1"/>
          </a:solidFill>
        </p:spPr>
        <p:txBody>
          <a:bodyPr wrap="square" rtlCol="0">
            <a:spAutoFit/>
          </a:bodyPr>
          <a:lstStyle/>
          <a:p>
            <a:pPr>
              <a:lnSpc>
                <a:spcPct val="88000"/>
              </a:lnSpc>
            </a:pPr>
            <a:r>
              <a:rPr lang="en-US" sz="2400" dirty="0"/>
              <a:t>One incorrect unit entry can affect the mean</a:t>
            </a:r>
          </a:p>
        </p:txBody>
      </p:sp>
      <p:sp>
        <p:nvSpPr>
          <p:cNvPr id="7" name="Oval 6">
            <a:extLst>
              <a:ext uri="{FF2B5EF4-FFF2-40B4-BE49-F238E27FC236}">
                <a16:creationId xmlns:a16="http://schemas.microsoft.com/office/drawing/2014/main" id="{5E261A1D-3911-4D71-81CE-4BBDA1186B89}"/>
              </a:ext>
            </a:extLst>
          </p:cNvPr>
          <p:cNvSpPr/>
          <p:nvPr/>
        </p:nvSpPr>
        <p:spPr>
          <a:xfrm>
            <a:off x="7885302" y="2974386"/>
            <a:ext cx="2188042" cy="123185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692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E0EAAE-FE7C-4363-8321-452E8CBB3C0B}"/>
              </a:ext>
            </a:extLst>
          </p:cNvPr>
          <p:cNvSpPr>
            <a:spLocks noGrp="1"/>
          </p:cNvSpPr>
          <p:nvPr>
            <p:ph type="sldNum" sz="quarter" idx="12"/>
          </p:nvPr>
        </p:nvSpPr>
        <p:spPr/>
        <p:txBody>
          <a:bodyPr/>
          <a:lstStyle/>
          <a:p>
            <a:fld id="{3FFD662D-AA32-4D2F-891B-BB517E3BC7EF}" type="slidenum">
              <a:rPr lang="en-US" smtClean="0"/>
              <a:t>23</a:t>
            </a:fld>
            <a:endParaRPr lang="en-US"/>
          </a:p>
        </p:txBody>
      </p:sp>
      <p:graphicFrame>
        <p:nvGraphicFramePr>
          <p:cNvPr id="3" name="Table 2">
            <a:extLst>
              <a:ext uri="{FF2B5EF4-FFF2-40B4-BE49-F238E27FC236}">
                <a16:creationId xmlns:a16="http://schemas.microsoft.com/office/drawing/2014/main" id="{8ADE5DAF-70FD-4031-B5EF-E7976C5D447E}"/>
              </a:ext>
            </a:extLst>
          </p:cNvPr>
          <p:cNvGraphicFramePr>
            <a:graphicFrameLocks noGrp="1"/>
          </p:cNvGraphicFramePr>
          <p:nvPr>
            <p:extLst>
              <p:ext uri="{D42A27DB-BD31-4B8C-83A1-F6EECF244321}">
                <p14:modId xmlns:p14="http://schemas.microsoft.com/office/powerpoint/2010/main" val="3455182153"/>
              </p:ext>
            </p:extLst>
          </p:nvPr>
        </p:nvGraphicFramePr>
        <p:xfrm>
          <a:off x="245409" y="979287"/>
          <a:ext cx="11701182" cy="5915289"/>
        </p:xfrm>
        <a:graphic>
          <a:graphicData uri="http://schemas.openxmlformats.org/drawingml/2006/table">
            <a:tbl>
              <a:tblPr firstRow="1" firstCol="1" bandRow="1">
                <a:tableStyleId>{5C22544A-7EE6-4342-B048-85BDC9FD1C3A}</a:tableStyleId>
              </a:tblPr>
              <a:tblGrid>
                <a:gridCol w="171450">
                  <a:extLst>
                    <a:ext uri="{9D8B030D-6E8A-4147-A177-3AD203B41FA5}">
                      <a16:colId xmlns:a16="http://schemas.microsoft.com/office/drawing/2014/main" val="2819792015"/>
                    </a:ext>
                  </a:extLst>
                </a:gridCol>
                <a:gridCol w="1075765">
                  <a:extLst>
                    <a:ext uri="{9D8B030D-6E8A-4147-A177-3AD203B41FA5}">
                      <a16:colId xmlns:a16="http://schemas.microsoft.com/office/drawing/2014/main" val="1288863022"/>
                    </a:ext>
                  </a:extLst>
                </a:gridCol>
                <a:gridCol w="737229">
                  <a:extLst>
                    <a:ext uri="{9D8B030D-6E8A-4147-A177-3AD203B41FA5}">
                      <a16:colId xmlns:a16="http://schemas.microsoft.com/office/drawing/2014/main" val="1892768474"/>
                    </a:ext>
                  </a:extLst>
                </a:gridCol>
                <a:gridCol w="593558">
                  <a:extLst>
                    <a:ext uri="{9D8B030D-6E8A-4147-A177-3AD203B41FA5}">
                      <a16:colId xmlns:a16="http://schemas.microsoft.com/office/drawing/2014/main" val="2997776860"/>
                    </a:ext>
                  </a:extLst>
                </a:gridCol>
                <a:gridCol w="770021">
                  <a:extLst>
                    <a:ext uri="{9D8B030D-6E8A-4147-A177-3AD203B41FA5}">
                      <a16:colId xmlns:a16="http://schemas.microsoft.com/office/drawing/2014/main" val="615020282"/>
                    </a:ext>
                  </a:extLst>
                </a:gridCol>
                <a:gridCol w="786063">
                  <a:extLst>
                    <a:ext uri="{9D8B030D-6E8A-4147-A177-3AD203B41FA5}">
                      <a16:colId xmlns:a16="http://schemas.microsoft.com/office/drawing/2014/main" val="2820712954"/>
                    </a:ext>
                  </a:extLst>
                </a:gridCol>
                <a:gridCol w="1090863">
                  <a:extLst>
                    <a:ext uri="{9D8B030D-6E8A-4147-A177-3AD203B41FA5}">
                      <a16:colId xmlns:a16="http://schemas.microsoft.com/office/drawing/2014/main" val="1428266424"/>
                    </a:ext>
                  </a:extLst>
                </a:gridCol>
                <a:gridCol w="609600">
                  <a:extLst>
                    <a:ext uri="{9D8B030D-6E8A-4147-A177-3AD203B41FA5}">
                      <a16:colId xmlns:a16="http://schemas.microsoft.com/office/drawing/2014/main" val="1175052259"/>
                    </a:ext>
                  </a:extLst>
                </a:gridCol>
                <a:gridCol w="802105">
                  <a:extLst>
                    <a:ext uri="{9D8B030D-6E8A-4147-A177-3AD203B41FA5}">
                      <a16:colId xmlns:a16="http://schemas.microsoft.com/office/drawing/2014/main" val="944598482"/>
                    </a:ext>
                  </a:extLst>
                </a:gridCol>
                <a:gridCol w="770021">
                  <a:extLst>
                    <a:ext uri="{9D8B030D-6E8A-4147-A177-3AD203B41FA5}">
                      <a16:colId xmlns:a16="http://schemas.microsoft.com/office/drawing/2014/main" val="3267473444"/>
                    </a:ext>
                  </a:extLst>
                </a:gridCol>
                <a:gridCol w="689811">
                  <a:extLst>
                    <a:ext uri="{9D8B030D-6E8A-4147-A177-3AD203B41FA5}">
                      <a16:colId xmlns:a16="http://schemas.microsoft.com/office/drawing/2014/main" val="513170124"/>
                    </a:ext>
                  </a:extLst>
                </a:gridCol>
                <a:gridCol w="1347537">
                  <a:extLst>
                    <a:ext uri="{9D8B030D-6E8A-4147-A177-3AD203B41FA5}">
                      <a16:colId xmlns:a16="http://schemas.microsoft.com/office/drawing/2014/main" val="526753909"/>
                    </a:ext>
                  </a:extLst>
                </a:gridCol>
                <a:gridCol w="2257159">
                  <a:extLst>
                    <a:ext uri="{9D8B030D-6E8A-4147-A177-3AD203B41FA5}">
                      <a16:colId xmlns:a16="http://schemas.microsoft.com/office/drawing/2014/main" val="4287688763"/>
                    </a:ext>
                  </a:extLst>
                </a:gridCol>
              </a:tblGrid>
              <a:tr h="734472">
                <a:tc>
                  <a:txBody>
                    <a:bodyPr/>
                    <a:lstStyle/>
                    <a:p>
                      <a:pPr marL="0" marR="0">
                        <a:lnSpc>
                          <a:spcPct val="90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Organization Formal Name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Samples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Sta.</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Min.</a:t>
                      </a:r>
                      <a:br>
                        <a:rPr lang="en-US" sz="1400" dirty="0">
                          <a:solidFill>
                            <a:schemeClr val="tx1"/>
                          </a:solidFill>
                          <a:effectLst/>
                        </a:rPr>
                      </a:br>
                      <a:r>
                        <a:rPr lang="en-US" sz="1400" dirty="0">
                          <a:solidFill>
                            <a:schemeClr val="tx1"/>
                          </a:solidFill>
                          <a:effectLst/>
                        </a:rPr>
                        <a:t>Cond.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Max.</a:t>
                      </a:r>
                      <a:br>
                        <a:rPr lang="en-US" sz="1400" dirty="0">
                          <a:solidFill>
                            <a:schemeClr val="tx1"/>
                          </a:solidFill>
                          <a:effectLst/>
                        </a:rPr>
                      </a:br>
                      <a:r>
                        <a:rPr lang="en-US" sz="1400" dirty="0">
                          <a:solidFill>
                            <a:schemeClr val="tx1"/>
                          </a:solidFill>
                          <a:effectLst/>
                        </a:rPr>
                        <a:t>Cond.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Mean</a:t>
                      </a:r>
                      <a:br>
                        <a:rPr lang="en-US" sz="1400" dirty="0">
                          <a:solidFill>
                            <a:schemeClr val="tx1"/>
                          </a:solidFill>
                          <a:effectLst/>
                        </a:rPr>
                      </a:br>
                      <a:r>
                        <a:rPr lang="en-US" sz="1400" dirty="0">
                          <a:solidFill>
                            <a:schemeClr val="tx1"/>
                          </a:solidFill>
                          <a:effectLst/>
                        </a:rPr>
                        <a:t>Cond.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Cond. In</a:t>
                      </a:r>
                      <a:br>
                        <a:rPr lang="en-US" sz="1400" dirty="0">
                          <a:solidFill>
                            <a:schemeClr val="tx1"/>
                          </a:solidFill>
                          <a:effectLst/>
                        </a:rPr>
                      </a:br>
                      <a:r>
                        <a:rPr lang="en-US" sz="1400" dirty="0">
                          <a:solidFill>
                            <a:schemeClr val="tx1"/>
                          </a:solidFill>
                          <a:effectLst/>
                        </a:rPr>
                        <a:t>Other Units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Cond.</a:t>
                      </a:r>
                      <a:br>
                        <a:rPr lang="en-US" sz="1400" dirty="0">
                          <a:solidFill>
                            <a:schemeClr val="tx1"/>
                          </a:solidFill>
                          <a:effectLst/>
                        </a:rPr>
                      </a:br>
                      <a:r>
                        <a:rPr lang="en-US" sz="1400" dirty="0">
                          <a:solidFill>
                            <a:schemeClr val="tx1"/>
                          </a:solidFill>
                          <a:effectLst/>
                        </a:rPr>
                        <a:t>Samples</a:t>
                      </a:r>
                      <a:br>
                        <a:rPr lang="en-US" sz="1400" dirty="0">
                          <a:solidFill>
                            <a:schemeClr val="tx1"/>
                          </a:solidFill>
                          <a:effectLst/>
                        </a:rPr>
                      </a:br>
                      <a:r>
                        <a:rPr lang="en-US" sz="1400" dirty="0">
                          <a:solidFill>
                            <a:schemeClr val="tx1"/>
                          </a:solidFill>
                          <a:effectLst/>
                        </a:rPr>
                        <a:t>&lt; 10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Cond.</a:t>
                      </a:r>
                      <a:br>
                        <a:rPr lang="en-US" sz="1400" dirty="0">
                          <a:solidFill>
                            <a:schemeClr val="tx1"/>
                          </a:solidFill>
                          <a:effectLst/>
                        </a:rPr>
                      </a:br>
                      <a:r>
                        <a:rPr lang="en-US" sz="1400" dirty="0">
                          <a:solidFill>
                            <a:schemeClr val="tx1"/>
                          </a:solidFill>
                          <a:effectLst/>
                        </a:rPr>
                        <a:t>Samples</a:t>
                      </a:r>
                      <a:br>
                        <a:rPr lang="en-US" sz="1400" dirty="0">
                          <a:solidFill>
                            <a:schemeClr val="tx1"/>
                          </a:solidFill>
                          <a:effectLst/>
                        </a:rPr>
                      </a:br>
                      <a:r>
                        <a:rPr lang="en-US" sz="1400" dirty="0">
                          <a:solidFill>
                            <a:schemeClr val="tx1"/>
                          </a:solidFill>
                          <a:effectLst/>
                        </a:rPr>
                        <a:t>&gt; 5000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Potentially</a:t>
                      </a:r>
                      <a:br>
                        <a:rPr lang="en-US" sz="1400" dirty="0">
                          <a:solidFill>
                            <a:schemeClr val="tx1"/>
                          </a:solidFill>
                          <a:effectLst/>
                        </a:rPr>
                      </a:br>
                      <a:r>
                        <a:rPr lang="en-US" sz="1400" dirty="0">
                          <a:solidFill>
                            <a:schemeClr val="tx1"/>
                          </a:solidFill>
                          <a:effectLst/>
                        </a:rPr>
                        <a:t>Excluded</a:t>
                      </a:r>
                      <a:br>
                        <a:rPr lang="en-US" sz="1400" dirty="0">
                          <a:solidFill>
                            <a:schemeClr val="tx1"/>
                          </a:solidFill>
                          <a:effectLst/>
                        </a:rPr>
                      </a:br>
                      <a:r>
                        <a:rPr lang="en-US" sz="1400" dirty="0">
                          <a:solidFill>
                            <a:schemeClr val="tx1"/>
                          </a:solidFill>
                          <a:effectLst/>
                        </a:rPr>
                        <a:t>for Units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dirty="0">
                          <a:solidFill>
                            <a:schemeClr val="tx1"/>
                          </a:solidFill>
                          <a:effectLst/>
                        </a:rPr>
                        <a:t>Potentially Excluded</a:t>
                      </a:r>
                      <a:br>
                        <a:rPr lang="en-US" sz="1400" dirty="0">
                          <a:solidFill>
                            <a:schemeClr val="tx1"/>
                          </a:solidFill>
                          <a:effectLst/>
                        </a:rPr>
                      </a:br>
                      <a:r>
                        <a:rPr lang="en-US" sz="1400" dirty="0">
                          <a:solidFill>
                            <a:schemeClr val="tx1"/>
                          </a:solidFill>
                          <a:effectLst/>
                        </a:rPr>
                        <a:t>for Value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6069680"/>
                  </a:ext>
                </a:extLst>
              </a:tr>
              <a:tr h="144283">
                <a:tc>
                  <a:txBody>
                    <a:bodyPr/>
                    <a:lstStyle/>
                    <a:p>
                      <a:pPr marL="0" marR="0" algn="ctr">
                        <a:lnSpc>
                          <a:spcPct val="90000"/>
                        </a:lnSpc>
                        <a:spcBef>
                          <a:spcPts val="0"/>
                        </a:spcBef>
                        <a:spcAft>
                          <a:spcPts val="0"/>
                        </a:spcAft>
                      </a:pPr>
                      <a:r>
                        <a:rPr lang="en-US" sz="800" dirty="0">
                          <a:solidFill>
                            <a:schemeClr val="bg1">
                              <a:lumMod val="65000"/>
                            </a:schemeClr>
                          </a:solidFill>
                          <a:effectLst/>
                        </a:rPr>
                        <a:t>FL</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nSpc>
                          <a:spcPct val="90000"/>
                        </a:lnSpc>
                        <a:spcBef>
                          <a:spcPts val="0"/>
                        </a:spcBef>
                        <a:spcAft>
                          <a:spcPts val="0"/>
                        </a:spcAft>
                      </a:pPr>
                      <a:r>
                        <a:rPr lang="en-US" sz="800" dirty="0">
                          <a:solidFill>
                            <a:schemeClr val="bg1">
                              <a:lumMod val="65000"/>
                            </a:schemeClr>
                          </a:solidFill>
                          <a:effectLst/>
                        </a:rPr>
                        <a:t>Biological Research Associates (Florida)</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dirty="0">
                          <a:solidFill>
                            <a:sysClr val="windowText" lastClr="000000"/>
                          </a:solidFill>
                          <a:effectLst/>
                        </a:rPr>
                        <a:t>6</a:t>
                      </a:r>
                      <a:endParaRPr lang="en-US"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dirty="0">
                          <a:solidFill>
                            <a:schemeClr val="tx1"/>
                          </a:solidFill>
                          <a:effectLst/>
                        </a:rPr>
                        <a:t>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90000"/>
                        </a:lnSpc>
                        <a:spcBef>
                          <a:spcPts val="0"/>
                        </a:spcBef>
                        <a:spcAft>
                          <a:spcPts val="0"/>
                        </a:spcAft>
                      </a:pPr>
                      <a:r>
                        <a:rPr lang="en-US" sz="2000" dirty="0">
                          <a:solidFill>
                            <a:schemeClr val="tx1"/>
                          </a:solidFill>
                          <a:effectLst/>
                        </a:rPr>
                        <a:t>0.00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100%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data or zero conductivity?</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242170884"/>
                  </a:ext>
                </a:extLst>
              </a:tr>
              <a:tr h="218056">
                <a:tc>
                  <a:txBody>
                    <a:bodyPr/>
                    <a:lstStyle/>
                    <a:p>
                      <a:pPr marL="0" marR="0" algn="ctr">
                        <a:lnSpc>
                          <a:spcPct val="90000"/>
                        </a:lnSpc>
                        <a:spcBef>
                          <a:spcPts val="0"/>
                        </a:spcBef>
                        <a:spcAft>
                          <a:spcPts val="0"/>
                        </a:spcAft>
                      </a:pPr>
                      <a:r>
                        <a:rPr lang="en-US" sz="800" dirty="0">
                          <a:solidFill>
                            <a:schemeClr val="bg1">
                              <a:lumMod val="65000"/>
                            </a:schemeClr>
                          </a:solidFill>
                          <a:effectLst/>
                        </a:rPr>
                        <a:t>FL</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nSpc>
                          <a:spcPct val="90000"/>
                        </a:lnSpc>
                        <a:spcBef>
                          <a:spcPts val="0"/>
                        </a:spcBef>
                        <a:spcAft>
                          <a:spcPts val="0"/>
                        </a:spcAft>
                      </a:pPr>
                      <a:r>
                        <a:rPr lang="en-US" sz="800">
                          <a:solidFill>
                            <a:schemeClr val="bg1">
                              <a:lumMod val="65000"/>
                            </a:schemeClr>
                          </a:solidFill>
                          <a:effectLst/>
                        </a:rPr>
                        <a:t>Broward Co Dept of Natural Resource Protection (Florida)</a:t>
                      </a:r>
                      <a:endParaRPr lang="en-US" sz="80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dirty="0">
                          <a:solidFill>
                            <a:sysClr val="windowText" lastClr="000000"/>
                          </a:solidFill>
                          <a:effectLst/>
                        </a:rPr>
                        <a:t>1848</a:t>
                      </a:r>
                      <a:endParaRPr lang="en-US"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dirty="0">
                          <a:solidFill>
                            <a:schemeClr val="tx1"/>
                          </a:solidFill>
                          <a:effectLst/>
                        </a:rPr>
                        <a:t>49</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271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algn="ctr">
                        <a:lnSpc>
                          <a:spcPct val="90000"/>
                        </a:lnSpc>
                        <a:spcBef>
                          <a:spcPts val="0"/>
                        </a:spcBef>
                        <a:spcAft>
                          <a:spcPts val="0"/>
                        </a:spcAft>
                      </a:pPr>
                      <a:r>
                        <a:rPr lang="en-US" sz="2000">
                          <a:solidFill>
                            <a:schemeClr val="tx1"/>
                          </a:solidFill>
                          <a:effectLst/>
                        </a:rPr>
                        <a:t>58600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16481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858</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46%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Mix of fresh and estuarine? </a:t>
                      </a: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3367211"/>
                  </a:ext>
                </a:extLst>
              </a:tr>
              <a:tr h="288205">
                <a:tc>
                  <a:txBody>
                    <a:bodyPr/>
                    <a:lstStyle/>
                    <a:p>
                      <a:pPr marL="0" marR="0" algn="ctr">
                        <a:lnSpc>
                          <a:spcPct val="90000"/>
                        </a:lnSpc>
                        <a:spcBef>
                          <a:spcPts val="0"/>
                        </a:spcBef>
                        <a:spcAft>
                          <a:spcPts val="0"/>
                        </a:spcAft>
                      </a:pPr>
                      <a:r>
                        <a:rPr lang="en-US" sz="800" dirty="0">
                          <a:solidFill>
                            <a:schemeClr val="bg1">
                              <a:lumMod val="65000"/>
                            </a:schemeClr>
                          </a:solidFill>
                          <a:effectLst/>
                        </a:rPr>
                        <a:t>FL</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nSpc>
                          <a:spcPct val="90000"/>
                        </a:lnSpc>
                        <a:spcBef>
                          <a:spcPts val="0"/>
                        </a:spcBef>
                        <a:spcAft>
                          <a:spcPts val="0"/>
                        </a:spcAft>
                      </a:pPr>
                      <a:r>
                        <a:rPr lang="en-US" sz="800">
                          <a:solidFill>
                            <a:schemeClr val="bg1">
                              <a:lumMod val="65000"/>
                            </a:schemeClr>
                          </a:solidFill>
                          <a:effectLst/>
                        </a:rPr>
                        <a:t>Broward County Environmental Protection Department</a:t>
                      </a:r>
                      <a:endParaRPr lang="en-US" sz="80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dirty="0">
                          <a:solidFill>
                            <a:sysClr val="windowText" lastClr="000000"/>
                          </a:solidFill>
                          <a:effectLst/>
                        </a:rPr>
                        <a:t>1347</a:t>
                      </a:r>
                      <a:endParaRPr lang="en-US"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dirty="0">
                          <a:solidFill>
                            <a:schemeClr val="tx1"/>
                          </a:solidFill>
                          <a:effectLst/>
                        </a:rPr>
                        <a:t>52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235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58800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16425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618</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46%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Duplicate entry?</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50073543"/>
                  </a:ext>
                </a:extLst>
              </a:tr>
              <a:tr h="255504">
                <a:tc>
                  <a:txBody>
                    <a:bodyPr/>
                    <a:lstStyle/>
                    <a:p>
                      <a:pPr marL="0" marR="0" algn="ctr">
                        <a:lnSpc>
                          <a:spcPct val="90000"/>
                        </a:lnSpc>
                        <a:spcBef>
                          <a:spcPts val="0"/>
                        </a:spcBef>
                        <a:spcAft>
                          <a:spcPts val="0"/>
                        </a:spcAft>
                      </a:pPr>
                      <a:r>
                        <a:rPr lang="en-US" sz="800" dirty="0">
                          <a:solidFill>
                            <a:schemeClr val="bg1">
                              <a:lumMod val="65000"/>
                            </a:schemeClr>
                          </a:solidFill>
                          <a:effectLst/>
                        </a:rPr>
                        <a:t>FL</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nSpc>
                          <a:spcPct val="90000"/>
                        </a:lnSpc>
                        <a:spcBef>
                          <a:spcPts val="0"/>
                        </a:spcBef>
                        <a:spcAft>
                          <a:spcPts val="0"/>
                        </a:spcAft>
                      </a:pPr>
                      <a:r>
                        <a:rPr lang="en-US" sz="800">
                          <a:solidFill>
                            <a:schemeClr val="bg1">
                              <a:lumMod val="65000"/>
                            </a:schemeClr>
                          </a:solidFill>
                          <a:effectLst/>
                        </a:rPr>
                        <a:t>Charlotte Harbor National Estuaries Program (Florida)</a:t>
                      </a:r>
                      <a:endParaRPr lang="en-US" sz="80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dirty="0">
                          <a:solidFill>
                            <a:sysClr val="windowText" lastClr="000000"/>
                          </a:solidFill>
                          <a:effectLst/>
                        </a:rPr>
                        <a:t>4068</a:t>
                      </a:r>
                      <a:endParaRPr lang="en-US"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dirty="0">
                          <a:solidFill>
                            <a:schemeClr val="tx1"/>
                          </a:solidFill>
                          <a:effectLst/>
                        </a:rPr>
                        <a:t>1719</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algn="ctr">
                        <a:lnSpc>
                          <a:spcPct val="90000"/>
                        </a:lnSpc>
                        <a:spcBef>
                          <a:spcPts val="0"/>
                        </a:spcBef>
                        <a:spcAft>
                          <a:spcPts val="0"/>
                        </a:spcAft>
                      </a:pPr>
                      <a:r>
                        <a:rPr lang="en-US" sz="2000" dirty="0">
                          <a:solidFill>
                            <a:schemeClr val="tx1"/>
                          </a:solidFill>
                          <a:effectLst/>
                        </a:rPr>
                        <a:t>59590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90000"/>
                        </a:lnSpc>
                        <a:spcBef>
                          <a:spcPts val="0"/>
                        </a:spcBef>
                        <a:spcAft>
                          <a:spcPts val="0"/>
                        </a:spcAft>
                      </a:pPr>
                      <a:r>
                        <a:rPr lang="en-US" sz="2000" dirty="0">
                          <a:solidFill>
                            <a:schemeClr val="tx1"/>
                          </a:solidFill>
                          <a:effectLst/>
                        </a:rPr>
                        <a:t>31612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a:solidFill>
                            <a:schemeClr val="tx1"/>
                          </a:solidFill>
                          <a:effectLst/>
                        </a:rPr>
                        <a:t>3475</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86%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Min of 5 entered as µS but is mS?</a:t>
                      </a: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9097054"/>
                  </a:ext>
                </a:extLst>
              </a:tr>
              <a:tr h="144283">
                <a:tc>
                  <a:txBody>
                    <a:bodyPr/>
                    <a:lstStyle/>
                    <a:p>
                      <a:pPr marL="0" marR="0" algn="ctr">
                        <a:lnSpc>
                          <a:spcPct val="90000"/>
                        </a:lnSpc>
                        <a:spcBef>
                          <a:spcPts val="0"/>
                        </a:spcBef>
                        <a:spcAft>
                          <a:spcPts val="0"/>
                        </a:spcAft>
                      </a:pPr>
                      <a:r>
                        <a:rPr lang="en-US" sz="800" dirty="0">
                          <a:solidFill>
                            <a:schemeClr val="bg1">
                              <a:lumMod val="65000"/>
                            </a:schemeClr>
                          </a:solidFill>
                          <a:effectLst/>
                        </a:rPr>
                        <a:t>FL</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nSpc>
                          <a:spcPct val="90000"/>
                        </a:lnSpc>
                        <a:spcBef>
                          <a:spcPts val="0"/>
                        </a:spcBef>
                        <a:spcAft>
                          <a:spcPts val="0"/>
                        </a:spcAft>
                      </a:pPr>
                      <a:r>
                        <a:rPr lang="en-US" sz="800">
                          <a:solidFill>
                            <a:schemeClr val="bg1">
                              <a:lumMod val="65000"/>
                            </a:schemeClr>
                          </a:solidFill>
                          <a:effectLst/>
                        </a:rPr>
                        <a:t>City of Cape Coral</a:t>
                      </a:r>
                      <a:endParaRPr lang="en-US" sz="80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dirty="0">
                          <a:solidFill>
                            <a:sysClr val="windowText" lastClr="000000"/>
                          </a:solidFill>
                          <a:effectLst/>
                        </a:rPr>
                        <a:t>18819</a:t>
                      </a:r>
                      <a:endParaRPr lang="en-US"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dirty="0">
                          <a:solidFill>
                            <a:schemeClr val="tx1"/>
                          </a:solidFill>
                          <a:effectLst/>
                        </a:rPr>
                        <a:t>40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56</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90000"/>
                        </a:lnSpc>
                        <a:spcBef>
                          <a:spcPts val="0"/>
                        </a:spcBef>
                        <a:spcAft>
                          <a:spcPts val="0"/>
                        </a:spcAft>
                      </a:pPr>
                      <a:r>
                        <a:rPr lang="en-US" sz="2000" dirty="0">
                          <a:solidFill>
                            <a:schemeClr val="tx1"/>
                          </a:solidFill>
                          <a:effectLst/>
                        </a:rPr>
                        <a:t>9.21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12439</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66%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Measured as mS recorded as µS?</a:t>
                      </a: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476587214"/>
                  </a:ext>
                </a:extLst>
              </a:tr>
              <a:tr h="144283">
                <a:tc>
                  <a:txBody>
                    <a:bodyPr/>
                    <a:lstStyle/>
                    <a:p>
                      <a:pPr marL="0" marR="0" algn="ctr">
                        <a:lnSpc>
                          <a:spcPct val="90000"/>
                        </a:lnSpc>
                        <a:spcBef>
                          <a:spcPts val="0"/>
                        </a:spcBef>
                        <a:spcAft>
                          <a:spcPts val="0"/>
                        </a:spcAft>
                      </a:pPr>
                      <a:r>
                        <a:rPr lang="en-US" sz="800" dirty="0">
                          <a:solidFill>
                            <a:schemeClr val="bg1">
                              <a:lumMod val="65000"/>
                            </a:schemeClr>
                          </a:solidFill>
                          <a:effectLst/>
                        </a:rPr>
                        <a:t>FL</a:t>
                      </a:r>
                      <a:endParaRPr lang="en-US" sz="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nSpc>
                          <a:spcPct val="90000"/>
                        </a:lnSpc>
                        <a:spcBef>
                          <a:spcPts val="0"/>
                        </a:spcBef>
                        <a:spcAft>
                          <a:spcPts val="0"/>
                        </a:spcAft>
                      </a:pPr>
                      <a:r>
                        <a:rPr lang="en-US" sz="800">
                          <a:solidFill>
                            <a:schemeClr val="bg1">
                              <a:lumMod val="65000"/>
                            </a:schemeClr>
                          </a:solidFill>
                          <a:effectLst/>
                        </a:rPr>
                        <a:t>City of Deltona</a:t>
                      </a:r>
                      <a:endParaRPr lang="en-US" sz="80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dirty="0">
                          <a:solidFill>
                            <a:sysClr val="windowText" lastClr="000000"/>
                          </a:solidFill>
                          <a:effectLst/>
                        </a:rPr>
                        <a:t>86</a:t>
                      </a:r>
                      <a:endParaRPr lang="en-US"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a:solidFill>
                            <a:schemeClr val="tx1"/>
                          </a:solidFill>
                          <a:effectLst/>
                        </a:rPr>
                        <a:t>3</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568</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335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1</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3</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90000"/>
                        </a:lnSpc>
                        <a:spcBef>
                          <a:spcPts val="0"/>
                        </a:spcBef>
                        <a:spcAft>
                          <a:spcPts val="0"/>
                        </a:spcAft>
                      </a:pPr>
                      <a:r>
                        <a:rPr lang="en-US" sz="2000">
                          <a:solidFill>
                            <a:schemeClr val="tx1"/>
                          </a:solidFill>
                          <a:effectLst/>
                        </a:rPr>
                        <a:t>3%</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Incorrect units</a:t>
                      </a: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9132017"/>
                  </a:ext>
                </a:extLst>
              </a:tr>
              <a:tr h="144283">
                <a:tc>
                  <a:txBody>
                    <a:bodyPr/>
                    <a:lstStyle/>
                    <a:p>
                      <a:pPr marL="0" marR="0" algn="ctr">
                        <a:lnSpc>
                          <a:spcPct val="90000"/>
                        </a:lnSpc>
                        <a:spcBef>
                          <a:spcPts val="0"/>
                        </a:spcBef>
                        <a:spcAft>
                          <a:spcPts val="0"/>
                        </a:spcAft>
                      </a:pPr>
                      <a:r>
                        <a:rPr lang="en-US" sz="800" dirty="0">
                          <a:solidFill>
                            <a:schemeClr val="tx1"/>
                          </a:solidFill>
                          <a:effectLst/>
                        </a:rPr>
                        <a:t>FL</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90000"/>
                        </a:lnSpc>
                        <a:spcBef>
                          <a:spcPts val="0"/>
                        </a:spcBef>
                        <a:spcAft>
                          <a:spcPts val="0"/>
                        </a:spcAft>
                      </a:pPr>
                      <a:r>
                        <a:rPr lang="en-US" sz="800">
                          <a:solidFill>
                            <a:schemeClr val="tx1"/>
                          </a:solidFill>
                          <a:effectLst/>
                        </a:rPr>
                        <a:t>City of Lakeland, Lakeland Florida</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489</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90000"/>
                        </a:lnSpc>
                        <a:spcBef>
                          <a:spcPts val="0"/>
                        </a:spcBef>
                        <a:spcAft>
                          <a:spcPts val="0"/>
                        </a:spcAft>
                      </a:pPr>
                      <a:r>
                        <a:rPr lang="en-US" sz="2000">
                          <a:solidFill>
                            <a:schemeClr val="tx1"/>
                          </a:solidFill>
                          <a:effectLst/>
                        </a:rPr>
                        <a:t>21</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45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273</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172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0%</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Fresh, </a:t>
                      </a:r>
                    </a:p>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looks correct</a:t>
                      </a:r>
                    </a:p>
                    <a:p>
                      <a:pPr marL="0" marR="0" algn="ctr">
                        <a:lnSpc>
                          <a:spcPct val="80000"/>
                        </a:lnSpc>
                        <a:spcBef>
                          <a:spcPts val="0"/>
                        </a:spcBef>
                        <a:spcAft>
                          <a:spcPts val="0"/>
                        </a:spcAft>
                      </a:pP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2301770"/>
                  </a:ext>
                </a:extLst>
              </a:tr>
              <a:tr h="551758">
                <a:tc>
                  <a:txBody>
                    <a:bodyPr/>
                    <a:lstStyle/>
                    <a:p>
                      <a:pPr marL="0" marR="0" algn="ctr">
                        <a:lnSpc>
                          <a:spcPct val="90000"/>
                        </a:lnSpc>
                        <a:spcBef>
                          <a:spcPts val="0"/>
                        </a:spcBef>
                        <a:spcAft>
                          <a:spcPts val="0"/>
                        </a:spcAft>
                      </a:pPr>
                      <a:r>
                        <a:rPr lang="en-US" sz="800" dirty="0">
                          <a:solidFill>
                            <a:schemeClr val="tx1"/>
                          </a:solidFill>
                          <a:effectLst/>
                        </a:rPr>
                        <a:t>FL</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90000"/>
                        </a:lnSpc>
                        <a:spcBef>
                          <a:spcPts val="0"/>
                        </a:spcBef>
                        <a:spcAft>
                          <a:spcPts val="0"/>
                        </a:spcAft>
                      </a:pPr>
                      <a:r>
                        <a:rPr lang="en-US" sz="800" dirty="0">
                          <a:solidFill>
                            <a:schemeClr val="tx1"/>
                          </a:solidFill>
                          <a:effectLst/>
                        </a:rPr>
                        <a:t>CITY OF MARCO ISLAND</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44</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a:solidFill>
                            <a:schemeClr val="tx1"/>
                          </a:solidFill>
                          <a:effectLst/>
                        </a:rPr>
                        <a:t>6</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48356</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53220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51453</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44</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2000" dirty="0">
                          <a:solidFill>
                            <a:schemeClr val="tx1"/>
                          </a:solidFill>
                          <a:effectLst/>
                        </a:rPr>
                        <a:t>100%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80000"/>
                        </a:lnSpc>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marine</a:t>
                      </a:r>
                    </a:p>
                  </a:txBody>
                  <a:tcPr marL="28204" marR="282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9848562"/>
                  </a:ext>
                </a:extLst>
              </a:tr>
            </a:tbl>
          </a:graphicData>
        </a:graphic>
      </p:graphicFrame>
      <p:sp>
        <p:nvSpPr>
          <p:cNvPr id="4" name="TextBox 3">
            <a:extLst>
              <a:ext uri="{FF2B5EF4-FFF2-40B4-BE49-F238E27FC236}">
                <a16:creationId xmlns:a16="http://schemas.microsoft.com/office/drawing/2014/main" id="{722E966F-8C57-437A-936F-CEC963DB82F6}"/>
              </a:ext>
            </a:extLst>
          </p:cNvPr>
          <p:cNvSpPr txBox="1"/>
          <p:nvPr/>
        </p:nvSpPr>
        <p:spPr>
          <a:xfrm>
            <a:off x="2472018" y="136525"/>
            <a:ext cx="7005916" cy="646331"/>
          </a:xfrm>
          <a:prstGeom prst="rect">
            <a:avLst/>
          </a:prstGeom>
          <a:noFill/>
        </p:spPr>
        <p:txBody>
          <a:bodyPr wrap="square" rtlCol="0">
            <a:spAutoFit/>
          </a:bodyPr>
          <a:lstStyle/>
          <a:p>
            <a:pPr algn="ctr"/>
            <a:r>
              <a:rPr lang="en-US" sz="3600" dirty="0"/>
              <a:t>QUESTIONS ABOUT DATA ENTRY</a:t>
            </a:r>
          </a:p>
        </p:txBody>
      </p:sp>
    </p:spTree>
    <p:extLst>
      <p:ext uri="{BB962C8B-B14F-4D97-AF65-F5344CB8AC3E}">
        <p14:creationId xmlns:p14="http://schemas.microsoft.com/office/powerpoint/2010/main" val="197782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25F255-C97A-402E-9519-4D8FFD34374D}"/>
              </a:ext>
            </a:extLst>
          </p:cNvPr>
          <p:cNvSpPr>
            <a:spLocks noGrp="1"/>
          </p:cNvSpPr>
          <p:nvPr>
            <p:ph type="sldNum" sz="quarter" idx="12"/>
          </p:nvPr>
        </p:nvSpPr>
        <p:spPr/>
        <p:txBody>
          <a:bodyPr/>
          <a:lstStyle/>
          <a:p>
            <a:fld id="{3FFD662D-AA32-4D2F-891B-BB517E3BC7EF}" type="slidenum">
              <a:rPr lang="en-US" smtClean="0"/>
              <a:t>24</a:t>
            </a:fld>
            <a:endParaRPr lang="en-US"/>
          </a:p>
        </p:txBody>
      </p:sp>
      <p:pic>
        <p:nvPicPr>
          <p:cNvPr id="3" name="Picture 2">
            <a:extLst>
              <a:ext uri="{FF2B5EF4-FFF2-40B4-BE49-F238E27FC236}">
                <a16:creationId xmlns:a16="http://schemas.microsoft.com/office/drawing/2014/main" id="{DEEF222C-5878-4418-ACD1-115B51F1E2FA}"/>
              </a:ext>
            </a:extLst>
          </p:cNvPr>
          <p:cNvPicPr>
            <a:picLocks noChangeAspect="1"/>
          </p:cNvPicPr>
          <p:nvPr/>
        </p:nvPicPr>
        <p:blipFill rotWithShape="1">
          <a:blip r:embed="rId3"/>
          <a:srcRect b="29553"/>
          <a:stretch/>
        </p:blipFill>
        <p:spPr>
          <a:xfrm>
            <a:off x="0" y="75067"/>
            <a:ext cx="12192000" cy="4725533"/>
          </a:xfrm>
          <a:prstGeom prst="rect">
            <a:avLst/>
          </a:prstGeom>
        </p:spPr>
      </p:pic>
      <p:pic>
        <p:nvPicPr>
          <p:cNvPr id="4" name="Picture 3">
            <a:extLst>
              <a:ext uri="{FF2B5EF4-FFF2-40B4-BE49-F238E27FC236}">
                <a16:creationId xmlns:a16="http://schemas.microsoft.com/office/drawing/2014/main" id="{15C0297C-6D03-400F-BB64-34B4D87A409B}"/>
              </a:ext>
            </a:extLst>
          </p:cNvPr>
          <p:cNvPicPr>
            <a:picLocks noChangeAspect="1"/>
          </p:cNvPicPr>
          <p:nvPr/>
        </p:nvPicPr>
        <p:blipFill>
          <a:blip r:embed="rId4"/>
          <a:stretch>
            <a:fillRect/>
          </a:stretch>
        </p:blipFill>
        <p:spPr>
          <a:xfrm>
            <a:off x="0" y="5665886"/>
            <a:ext cx="12192000" cy="873026"/>
          </a:xfrm>
          <a:prstGeom prst="rect">
            <a:avLst/>
          </a:prstGeom>
        </p:spPr>
      </p:pic>
      <p:sp>
        <p:nvSpPr>
          <p:cNvPr id="5" name="Arrow: Up 4">
            <a:extLst>
              <a:ext uri="{FF2B5EF4-FFF2-40B4-BE49-F238E27FC236}">
                <a16:creationId xmlns:a16="http://schemas.microsoft.com/office/drawing/2014/main" id="{2A1C5FF4-DA8B-405A-8A0A-EA3224BB9F5A}"/>
              </a:ext>
            </a:extLst>
          </p:cNvPr>
          <p:cNvSpPr/>
          <p:nvPr/>
        </p:nvSpPr>
        <p:spPr>
          <a:xfrm rot="14063000">
            <a:off x="2975175" y="5650962"/>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04C717-395B-4629-8372-0B222C955A1B}"/>
              </a:ext>
            </a:extLst>
          </p:cNvPr>
          <p:cNvSpPr txBox="1"/>
          <p:nvPr/>
        </p:nvSpPr>
        <p:spPr>
          <a:xfrm>
            <a:off x="2101516" y="721895"/>
            <a:ext cx="7988968" cy="646331"/>
          </a:xfrm>
          <a:prstGeom prst="rect">
            <a:avLst/>
          </a:prstGeom>
          <a:solidFill>
            <a:schemeClr val="bg1"/>
          </a:solidFill>
        </p:spPr>
        <p:txBody>
          <a:bodyPr wrap="square" rtlCol="0">
            <a:spAutoFit/>
          </a:bodyPr>
          <a:lstStyle/>
          <a:p>
            <a:pPr algn="ctr"/>
            <a:r>
              <a:rPr lang="en-US" sz="3600" dirty="0"/>
              <a:t>How to check and make corrections</a:t>
            </a:r>
          </a:p>
        </p:txBody>
      </p:sp>
      <p:sp>
        <p:nvSpPr>
          <p:cNvPr id="7" name="TextBox 6">
            <a:extLst>
              <a:ext uri="{FF2B5EF4-FFF2-40B4-BE49-F238E27FC236}">
                <a16:creationId xmlns:a16="http://schemas.microsoft.com/office/drawing/2014/main" id="{D3B01F06-9542-4826-8A5F-9EA67EA5851E}"/>
              </a:ext>
            </a:extLst>
          </p:cNvPr>
          <p:cNvSpPr txBox="1"/>
          <p:nvPr/>
        </p:nvSpPr>
        <p:spPr>
          <a:xfrm>
            <a:off x="2257231" y="5204221"/>
            <a:ext cx="3245211" cy="461665"/>
          </a:xfrm>
          <a:prstGeom prst="rect">
            <a:avLst/>
          </a:prstGeom>
          <a:solidFill>
            <a:srgbClr val="FFFF00"/>
          </a:solidFill>
        </p:spPr>
        <p:txBody>
          <a:bodyPr wrap="square" rtlCol="0">
            <a:spAutoFit/>
          </a:bodyPr>
          <a:lstStyle/>
          <a:p>
            <a:r>
              <a:rPr lang="en-US" sz="2400" dirty="0"/>
              <a:t>WQP Data Query Access</a:t>
            </a:r>
          </a:p>
        </p:txBody>
      </p:sp>
    </p:spTree>
    <p:extLst>
      <p:ext uri="{BB962C8B-B14F-4D97-AF65-F5344CB8AC3E}">
        <p14:creationId xmlns:p14="http://schemas.microsoft.com/office/powerpoint/2010/main" val="2563895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770B5-45A7-4236-AFF2-1F0A9804C3E0}"/>
              </a:ext>
            </a:extLst>
          </p:cNvPr>
          <p:cNvSpPr>
            <a:spLocks noGrp="1"/>
          </p:cNvSpPr>
          <p:nvPr>
            <p:ph type="sldNum" sz="quarter" idx="12"/>
          </p:nvPr>
        </p:nvSpPr>
        <p:spPr/>
        <p:txBody>
          <a:bodyPr/>
          <a:lstStyle/>
          <a:p>
            <a:fld id="{3FFD662D-AA32-4D2F-891B-BB517E3BC7EF}" type="slidenum">
              <a:rPr lang="en-US" smtClean="0"/>
              <a:t>25</a:t>
            </a:fld>
            <a:endParaRPr lang="en-US"/>
          </a:p>
        </p:txBody>
      </p:sp>
      <p:pic>
        <p:nvPicPr>
          <p:cNvPr id="3" name="Picture 2">
            <a:extLst>
              <a:ext uri="{FF2B5EF4-FFF2-40B4-BE49-F238E27FC236}">
                <a16:creationId xmlns:a16="http://schemas.microsoft.com/office/drawing/2014/main" id="{4E7D4766-A55E-4053-8C7D-1D49F7E85D35}"/>
              </a:ext>
            </a:extLst>
          </p:cNvPr>
          <p:cNvPicPr>
            <a:picLocks noChangeAspect="1"/>
          </p:cNvPicPr>
          <p:nvPr/>
        </p:nvPicPr>
        <p:blipFill>
          <a:blip r:embed="rId3"/>
          <a:stretch>
            <a:fillRect/>
          </a:stretch>
        </p:blipFill>
        <p:spPr>
          <a:xfrm>
            <a:off x="0" y="282781"/>
            <a:ext cx="12192000" cy="6292437"/>
          </a:xfrm>
          <a:prstGeom prst="rect">
            <a:avLst/>
          </a:prstGeom>
        </p:spPr>
      </p:pic>
      <p:sp>
        <p:nvSpPr>
          <p:cNvPr id="4" name="Arrow: Up 3">
            <a:extLst>
              <a:ext uri="{FF2B5EF4-FFF2-40B4-BE49-F238E27FC236}">
                <a16:creationId xmlns:a16="http://schemas.microsoft.com/office/drawing/2014/main" id="{A34F45A0-E59A-462B-B6C1-DD201E22CE67}"/>
              </a:ext>
            </a:extLst>
          </p:cNvPr>
          <p:cNvSpPr/>
          <p:nvPr/>
        </p:nvSpPr>
        <p:spPr>
          <a:xfrm rot="19945422">
            <a:off x="5678034" y="2845213"/>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84651C6-80DD-45F7-B953-AEF7FAC94C4E}"/>
              </a:ext>
            </a:extLst>
          </p:cNvPr>
          <p:cNvPicPr>
            <a:picLocks noChangeAspect="1"/>
          </p:cNvPicPr>
          <p:nvPr/>
        </p:nvPicPr>
        <p:blipFill>
          <a:blip r:embed="rId4"/>
          <a:stretch>
            <a:fillRect/>
          </a:stretch>
        </p:blipFill>
        <p:spPr>
          <a:xfrm>
            <a:off x="0" y="5752010"/>
            <a:ext cx="12192000" cy="1163899"/>
          </a:xfrm>
          <a:prstGeom prst="rect">
            <a:avLst/>
          </a:prstGeom>
        </p:spPr>
      </p:pic>
      <p:sp>
        <p:nvSpPr>
          <p:cNvPr id="6" name="TextBox 5">
            <a:extLst>
              <a:ext uri="{FF2B5EF4-FFF2-40B4-BE49-F238E27FC236}">
                <a16:creationId xmlns:a16="http://schemas.microsoft.com/office/drawing/2014/main" id="{C2A35B96-6AA6-47A6-A52C-01B495592DC4}"/>
              </a:ext>
            </a:extLst>
          </p:cNvPr>
          <p:cNvSpPr txBox="1"/>
          <p:nvPr/>
        </p:nvSpPr>
        <p:spPr>
          <a:xfrm>
            <a:off x="5013157" y="3820565"/>
            <a:ext cx="2165685" cy="461665"/>
          </a:xfrm>
          <a:prstGeom prst="rect">
            <a:avLst/>
          </a:prstGeom>
          <a:solidFill>
            <a:srgbClr val="FFFF00"/>
          </a:solidFill>
        </p:spPr>
        <p:txBody>
          <a:bodyPr wrap="square" rtlCol="0">
            <a:spAutoFit/>
          </a:bodyPr>
          <a:lstStyle/>
          <a:p>
            <a:pPr algn="ctr"/>
            <a:r>
              <a:rPr lang="en-US" sz="2400" dirty="0"/>
              <a:t>Select data set</a:t>
            </a:r>
          </a:p>
        </p:txBody>
      </p:sp>
    </p:spTree>
    <p:extLst>
      <p:ext uri="{BB962C8B-B14F-4D97-AF65-F5344CB8AC3E}">
        <p14:creationId xmlns:p14="http://schemas.microsoft.com/office/powerpoint/2010/main" val="3335361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27215C-B265-40CB-9786-0370C9A9B72B}"/>
              </a:ext>
            </a:extLst>
          </p:cNvPr>
          <p:cNvSpPr>
            <a:spLocks noGrp="1"/>
          </p:cNvSpPr>
          <p:nvPr>
            <p:ph type="sldNum" sz="quarter" idx="12"/>
          </p:nvPr>
        </p:nvSpPr>
        <p:spPr/>
        <p:txBody>
          <a:bodyPr/>
          <a:lstStyle/>
          <a:p>
            <a:fld id="{3FFD662D-AA32-4D2F-891B-BB517E3BC7EF}" type="slidenum">
              <a:rPr lang="en-US" smtClean="0"/>
              <a:t>26</a:t>
            </a:fld>
            <a:endParaRPr lang="en-US"/>
          </a:p>
        </p:txBody>
      </p:sp>
      <p:pic>
        <p:nvPicPr>
          <p:cNvPr id="3" name="Picture 2">
            <a:extLst>
              <a:ext uri="{FF2B5EF4-FFF2-40B4-BE49-F238E27FC236}">
                <a16:creationId xmlns:a16="http://schemas.microsoft.com/office/drawing/2014/main" id="{D1E7A6BB-39AF-45C8-80C4-DF6260F5BA75}"/>
              </a:ext>
            </a:extLst>
          </p:cNvPr>
          <p:cNvPicPr>
            <a:picLocks noChangeAspect="1"/>
          </p:cNvPicPr>
          <p:nvPr/>
        </p:nvPicPr>
        <p:blipFill>
          <a:blip r:embed="rId2"/>
          <a:stretch>
            <a:fillRect/>
          </a:stretch>
        </p:blipFill>
        <p:spPr>
          <a:xfrm>
            <a:off x="1805106" y="0"/>
            <a:ext cx="8581788" cy="6858000"/>
          </a:xfrm>
          <a:prstGeom prst="rect">
            <a:avLst/>
          </a:prstGeom>
        </p:spPr>
      </p:pic>
      <p:sp>
        <p:nvSpPr>
          <p:cNvPr id="4" name="TextBox 3">
            <a:extLst>
              <a:ext uri="{FF2B5EF4-FFF2-40B4-BE49-F238E27FC236}">
                <a16:creationId xmlns:a16="http://schemas.microsoft.com/office/drawing/2014/main" id="{BEA2EF57-4A54-4B67-8588-F1023C71D388}"/>
              </a:ext>
            </a:extLst>
          </p:cNvPr>
          <p:cNvSpPr txBox="1"/>
          <p:nvPr/>
        </p:nvSpPr>
        <p:spPr>
          <a:xfrm>
            <a:off x="5135395" y="2186698"/>
            <a:ext cx="1573306" cy="2308324"/>
          </a:xfrm>
          <a:prstGeom prst="rect">
            <a:avLst/>
          </a:prstGeom>
          <a:solidFill>
            <a:srgbClr val="FFFF00">
              <a:alpha val="29020"/>
            </a:srgbClr>
          </a:solidFill>
        </p:spPr>
        <p:txBody>
          <a:bodyPr wrap="square" rtlCol="0">
            <a:spAutoFit/>
          </a:bodyPr>
          <a:lstStyle/>
          <a:p>
            <a:r>
              <a:rPr lang="en-US" sz="3600" dirty="0"/>
              <a:t>Scroll down the page</a:t>
            </a:r>
          </a:p>
        </p:txBody>
      </p:sp>
    </p:spTree>
    <p:extLst>
      <p:ext uri="{BB962C8B-B14F-4D97-AF65-F5344CB8AC3E}">
        <p14:creationId xmlns:p14="http://schemas.microsoft.com/office/powerpoint/2010/main" val="914825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A3C9A7-CDE6-44AB-AC47-C049F47C7E95}"/>
              </a:ext>
            </a:extLst>
          </p:cNvPr>
          <p:cNvSpPr>
            <a:spLocks noGrp="1"/>
          </p:cNvSpPr>
          <p:nvPr>
            <p:ph type="sldNum" sz="quarter" idx="12"/>
          </p:nvPr>
        </p:nvSpPr>
        <p:spPr/>
        <p:txBody>
          <a:bodyPr/>
          <a:lstStyle/>
          <a:p>
            <a:fld id="{3FFD662D-AA32-4D2F-891B-BB517E3BC7EF}" type="slidenum">
              <a:rPr lang="en-US" smtClean="0"/>
              <a:t>27</a:t>
            </a:fld>
            <a:endParaRPr lang="en-US"/>
          </a:p>
        </p:txBody>
      </p:sp>
      <p:pic>
        <p:nvPicPr>
          <p:cNvPr id="3" name="Picture 2">
            <a:extLst>
              <a:ext uri="{FF2B5EF4-FFF2-40B4-BE49-F238E27FC236}">
                <a16:creationId xmlns:a16="http://schemas.microsoft.com/office/drawing/2014/main" id="{5C890CDA-38E2-4436-89B1-16CB770D118C}"/>
              </a:ext>
            </a:extLst>
          </p:cNvPr>
          <p:cNvPicPr>
            <a:picLocks noChangeAspect="1"/>
          </p:cNvPicPr>
          <p:nvPr/>
        </p:nvPicPr>
        <p:blipFill>
          <a:blip r:embed="rId2"/>
          <a:stretch>
            <a:fillRect/>
          </a:stretch>
        </p:blipFill>
        <p:spPr>
          <a:xfrm>
            <a:off x="1791988" y="0"/>
            <a:ext cx="8608024" cy="6858000"/>
          </a:xfrm>
          <a:prstGeom prst="rect">
            <a:avLst/>
          </a:prstGeom>
        </p:spPr>
      </p:pic>
      <p:sp>
        <p:nvSpPr>
          <p:cNvPr id="4" name="Arrow: Up 3">
            <a:extLst>
              <a:ext uri="{FF2B5EF4-FFF2-40B4-BE49-F238E27FC236}">
                <a16:creationId xmlns:a16="http://schemas.microsoft.com/office/drawing/2014/main" id="{6CE917FA-33A0-4AE8-B747-EDA2A6C71619}"/>
              </a:ext>
            </a:extLst>
          </p:cNvPr>
          <p:cNvSpPr/>
          <p:nvPr/>
        </p:nvSpPr>
        <p:spPr>
          <a:xfrm rot="14963818">
            <a:off x="3002069" y="5893192"/>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5FE283B5-3E54-4C5D-8B5B-E9E47DE586D8}"/>
              </a:ext>
            </a:extLst>
          </p:cNvPr>
          <p:cNvSpPr/>
          <p:nvPr/>
        </p:nvSpPr>
        <p:spPr>
          <a:xfrm rot="7519035">
            <a:off x="1697705" y="3719272"/>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55F4C2-96F7-4A76-AD4D-C84E1BCB397D}"/>
              </a:ext>
            </a:extLst>
          </p:cNvPr>
          <p:cNvSpPr txBox="1"/>
          <p:nvPr/>
        </p:nvSpPr>
        <p:spPr>
          <a:xfrm>
            <a:off x="116305" y="1919619"/>
            <a:ext cx="1443789" cy="1815882"/>
          </a:xfrm>
          <a:prstGeom prst="rect">
            <a:avLst/>
          </a:prstGeom>
          <a:solidFill>
            <a:srgbClr val="FFFF00"/>
          </a:solidFill>
        </p:spPr>
        <p:txBody>
          <a:bodyPr wrap="square" rtlCol="0">
            <a:spAutoFit/>
          </a:bodyPr>
          <a:lstStyle/>
          <a:p>
            <a:r>
              <a:rPr lang="en-US" sz="2800" dirty="0"/>
              <a:t>Check how many samples</a:t>
            </a:r>
          </a:p>
        </p:txBody>
      </p:sp>
    </p:spTree>
    <p:extLst>
      <p:ext uri="{BB962C8B-B14F-4D97-AF65-F5344CB8AC3E}">
        <p14:creationId xmlns:p14="http://schemas.microsoft.com/office/powerpoint/2010/main" val="242558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00D23D-B87E-4319-880C-7A1BA59D2208}"/>
              </a:ext>
            </a:extLst>
          </p:cNvPr>
          <p:cNvSpPr>
            <a:spLocks noGrp="1"/>
          </p:cNvSpPr>
          <p:nvPr>
            <p:ph type="sldNum" sz="quarter" idx="12"/>
          </p:nvPr>
        </p:nvSpPr>
        <p:spPr/>
        <p:txBody>
          <a:bodyPr/>
          <a:lstStyle/>
          <a:p>
            <a:fld id="{3FFD662D-AA32-4D2F-891B-BB517E3BC7EF}" type="slidenum">
              <a:rPr lang="en-US" smtClean="0"/>
              <a:t>28</a:t>
            </a:fld>
            <a:endParaRPr lang="en-US"/>
          </a:p>
        </p:txBody>
      </p:sp>
      <p:pic>
        <p:nvPicPr>
          <p:cNvPr id="3" name="Picture 2">
            <a:extLst>
              <a:ext uri="{FF2B5EF4-FFF2-40B4-BE49-F238E27FC236}">
                <a16:creationId xmlns:a16="http://schemas.microsoft.com/office/drawing/2014/main" id="{BC925C6E-8A01-4A98-8052-58166023EDF6}"/>
              </a:ext>
            </a:extLst>
          </p:cNvPr>
          <p:cNvPicPr>
            <a:picLocks noChangeAspect="1"/>
          </p:cNvPicPr>
          <p:nvPr/>
        </p:nvPicPr>
        <p:blipFill>
          <a:blip r:embed="rId2"/>
          <a:stretch>
            <a:fillRect/>
          </a:stretch>
        </p:blipFill>
        <p:spPr>
          <a:xfrm>
            <a:off x="607454" y="0"/>
            <a:ext cx="10977091" cy="6858000"/>
          </a:xfrm>
          <a:prstGeom prst="rect">
            <a:avLst/>
          </a:prstGeom>
        </p:spPr>
      </p:pic>
      <p:sp>
        <p:nvSpPr>
          <p:cNvPr id="4" name="TextBox 3">
            <a:extLst>
              <a:ext uri="{FF2B5EF4-FFF2-40B4-BE49-F238E27FC236}">
                <a16:creationId xmlns:a16="http://schemas.microsoft.com/office/drawing/2014/main" id="{921EB467-D224-402F-A7E4-2FCD622DCA1E}"/>
              </a:ext>
            </a:extLst>
          </p:cNvPr>
          <p:cNvSpPr txBox="1"/>
          <p:nvPr/>
        </p:nvSpPr>
        <p:spPr>
          <a:xfrm>
            <a:off x="8313820" y="2416924"/>
            <a:ext cx="2370221" cy="3108543"/>
          </a:xfrm>
          <a:prstGeom prst="rect">
            <a:avLst/>
          </a:prstGeom>
          <a:solidFill>
            <a:srgbClr val="FFFF00"/>
          </a:solidFill>
        </p:spPr>
        <p:txBody>
          <a:bodyPr wrap="square" rtlCol="0">
            <a:spAutoFit/>
          </a:bodyPr>
          <a:lstStyle/>
          <a:p>
            <a:r>
              <a:rPr lang="en-US" sz="2800" dirty="0"/>
              <a:t>Reports how many samples, can download locational data or you can choose to get all data</a:t>
            </a:r>
          </a:p>
        </p:txBody>
      </p:sp>
    </p:spTree>
    <p:extLst>
      <p:ext uri="{BB962C8B-B14F-4D97-AF65-F5344CB8AC3E}">
        <p14:creationId xmlns:p14="http://schemas.microsoft.com/office/powerpoint/2010/main" val="392604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180272-7E60-4414-8E41-12054769D56E}"/>
              </a:ext>
            </a:extLst>
          </p:cNvPr>
          <p:cNvSpPr>
            <a:spLocks noGrp="1"/>
          </p:cNvSpPr>
          <p:nvPr>
            <p:ph type="sldNum" sz="quarter" idx="12"/>
          </p:nvPr>
        </p:nvSpPr>
        <p:spPr/>
        <p:txBody>
          <a:bodyPr/>
          <a:lstStyle/>
          <a:p>
            <a:fld id="{3FFD662D-AA32-4D2F-891B-BB517E3BC7EF}" type="slidenum">
              <a:rPr lang="en-US" smtClean="0"/>
              <a:t>29</a:t>
            </a:fld>
            <a:endParaRPr lang="en-US"/>
          </a:p>
        </p:txBody>
      </p:sp>
      <p:pic>
        <p:nvPicPr>
          <p:cNvPr id="3" name="Picture 2">
            <a:extLst>
              <a:ext uri="{FF2B5EF4-FFF2-40B4-BE49-F238E27FC236}">
                <a16:creationId xmlns:a16="http://schemas.microsoft.com/office/drawing/2014/main" id="{C7B8FB29-EA41-4548-9971-7DB29F54C65E}"/>
              </a:ext>
            </a:extLst>
          </p:cNvPr>
          <p:cNvPicPr>
            <a:picLocks noChangeAspect="1"/>
          </p:cNvPicPr>
          <p:nvPr/>
        </p:nvPicPr>
        <p:blipFill>
          <a:blip r:embed="rId2"/>
          <a:stretch>
            <a:fillRect/>
          </a:stretch>
        </p:blipFill>
        <p:spPr>
          <a:xfrm>
            <a:off x="1750855" y="0"/>
            <a:ext cx="8690290" cy="6858000"/>
          </a:xfrm>
          <a:prstGeom prst="rect">
            <a:avLst/>
          </a:prstGeom>
        </p:spPr>
      </p:pic>
      <p:sp>
        <p:nvSpPr>
          <p:cNvPr id="5" name="TextBox 4">
            <a:extLst>
              <a:ext uri="{FF2B5EF4-FFF2-40B4-BE49-F238E27FC236}">
                <a16:creationId xmlns:a16="http://schemas.microsoft.com/office/drawing/2014/main" id="{0B5FF4C8-35A4-427D-BFA8-37DC8EB0F361}"/>
              </a:ext>
            </a:extLst>
          </p:cNvPr>
          <p:cNvSpPr txBox="1"/>
          <p:nvPr/>
        </p:nvSpPr>
        <p:spPr>
          <a:xfrm>
            <a:off x="0" y="3251113"/>
            <a:ext cx="1750855" cy="2246769"/>
          </a:xfrm>
          <a:prstGeom prst="rect">
            <a:avLst/>
          </a:prstGeom>
          <a:solidFill>
            <a:srgbClr val="FFFF00"/>
          </a:solidFill>
        </p:spPr>
        <p:txBody>
          <a:bodyPr wrap="square" rtlCol="0">
            <a:spAutoFit/>
          </a:bodyPr>
          <a:lstStyle/>
          <a:p>
            <a:r>
              <a:rPr lang="en-US" sz="2800" dirty="0"/>
              <a:t>Choose sample results and download</a:t>
            </a:r>
          </a:p>
        </p:txBody>
      </p:sp>
      <p:sp>
        <p:nvSpPr>
          <p:cNvPr id="4" name="Arrow: Up 3">
            <a:extLst>
              <a:ext uri="{FF2B5EF4-FFF2-40B4-BE49-F238E27FC236}">
                <a16:creationId xmlns:a16="http://schemas.microsoft.com/office/drawing/2014/main" id="{5DFEF00E-459E-4133-9E9B-0BFE36230B89}"/>
              </a:ext>
            </a:extLst>
          </p:cNvPr>
          <p:cNvSpPr/>
          <p:nvPr/>
        </p:nvSpPr>
        <p:spPr>
          <a:xfrm rot="7191332">
            <a:off x="1684259" y="4351285"/>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52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7F40D-F5B5-464A-B036-4804FF4E9D10}"/>
              </a:ext>
            </a:extLst>
          </p:cNvPr>
          <p:cNvSpPr>
            <a:spLocks noGrp="1"/>
          </p:cNvSpPr>
          <p:nvPr>
            <p:ph type="title"/>
          </p:nvPr>
        </p:nvSpPr>
        <p:spPr>
          <a:xfrm>
            <a:off x="343475" y="536824"/>
            <a:ext cx="11505051" cy="454849"/>
          </a:xfrm>
        </p:spPr>
        <p:txBody>
          <a:bodyPr>
            <a:normAutofit fontScale="90000"/>
          </a:bodyPr>
          <a:lstStyle/>
          <a:p>
            <a:r>
              <a:rPr lang="en-US" dirty="0">
                <a:latin typeface="+mn-lt"/>
              </a:rPr>
              <a:t>Why was the Freshwater Explorer developed?</a:t>
            </a:r>
            <a:br>
              <a:rPr lang="en-US" dirty="0"/>
            </a:br>
            <a:endParaRPr lang="en-US" dirty="0"/>
          </a:p>
        </p:txBody>
      </p:sp>
      <p:sp>
        <p:nvSpPr>
          <p:cNvPr id="6" name="Content Placeholder 5">
            <a:extLst>
              <a:ext uri="{FF2B5EF4-FFF2-40B4-BE49-F238E27FC236}">
                <a16:creationId xmlns:a16="http://schemas.microsoft.com/office/drawing/2014/main" id="{226B853C-142B-4953-9B50-003EB520D9E7}"/>
              </a:ext>
            </a:extLst>
          </p:cNvPr>
          <p:cNvSpPr>
            <a:spLocks noGrp="1"/>
          </p:cNvSpPr>
          <p:nvPr>
            <p:ph idx="1"/>
          </p:nvPr>
        </p:nvSpPr>
        <p:spPr>
          <a:xfrm>
            <a:off x="343475" y="764248"/>
            <a:ext cx="10879347" cy="769442"/>
          </a:xfrm>
        </p:spPr>
        <p:txBody>
          <a:bodyPr>
            <a:noAutofit/>
          </a:bodyPr>
          <a:lstStyle/>
          <a:p>
            <a:r>
              <a:rPr lang="en-US" sz="2600" dirty="0"/>
              <a:t>Currently, this type of data is stored in EPA’s Water Quality Portal, but is not very accessible or intuitive in a spatial context. </a:t>
            </a:r>
          </a:p>
          <a:p>
            <a:endParaRPr lang="en-US" sz="2400" dirty="0"/>
          </a:p>
          <a:p>
            <a:endParaRPr lang="en-US" sz="2400" dirty="0"/>
          </a:p>
        </p:txBody>
      </p:sp>
      <p:sp>
        <p:nvSpPr>
          <p:cNvPr id="2" name="Rectangle 1">
            <a:extLst>
              <a:ext uri="{FF2B5EF4-FFF2-40B4-BE49-F238E27FC236}">
                <a16:creationId xmlns:a16="http://schemas.microsoft.com/office/drawing/2014/main" id="{0E732942-D106-4521-ADB4-52BC23B62382}"/>
              </a:ext>
            </a:extLst>
          </p:cNvPr>
          <p:cNvSpPr/>
          <p:nvPr/>
        </p:nvSpPr>
        <p:spPr>
          <a:xfrm>
            <a:off x="343475" y="1797080"/>
            <a:ext cx="5624488" cy="769441"/>
          </a:xfrm>
          <a:prstGeom prst="rect">
            <a:avLst/>
          </a:prstGeom>
        </p:spPr>
        <p:txBody>
          <a:bodyPr wrap="none">
            <a:spAutoFit/>
          </a:bodyPr>
          <a:lstStyle/>
          <a:p>
            <a:r>
              <a:rPr lang="en-US" sz="4400" dirty="0"/>
              <a:t>How was it developed? </a:t>
            </a:r>
            <a:endParaRPr lang="en-US" sz="4400" strike="sngStrike" dirty="0">
              <a:solidFill>
                <a:schemeClr val="bg1">
                  <a:lumMod val="85000"/>
                </a:schemeClr>
              </a:solidFill>
            </a:endParaRPr>
          </a:p>
        </p:txBody>
      </p:sp>
      <p:sp>
        <p:nvSpPr>
          <p:cNvPr id="3" name="Rectangle 2">
            <a:extLst>
              <a:ext uri="{FF2B5EF4-FFF2-40B4-BE49-F238E27FC236}">
                <a16:creationId xmlns:a16="http://schemas.microsoft.com/office/drawing/2014/main" id="{F5D4947C-D60F-408E-BA73-3888023729E2}"/>
              </a:ext>
            </a:extLst>
          </p:cNvPr>
          <p:cNvSpPr/>
          <p:nvPr/>
        </p:nvSpPr>
        <p:spPr>
          <a:xfrm>
            <a:off x="343475" y="2699105"/>
            <a:ext cx="11505050" cy="3711529"/>
          </a:xfrm>
          <a:prstGeom prst="rect">
            <a:avLst/>
          </a:prstGeom>
        </p:spPr>
        <p:txBody>
          <a:bodyPr wrap="square">
            <a:spAutoFit/>
          </a:bodyPr>
          <a:lstStyle/>
          <a:p>
            <a:pPr marL="285750" indent="-285750">
              <a:lnSpc>
                <a:spcPct val="80000"/>
              </a:lnSpc>
              <a:spcAft>
                <a:spcPts val="800"/>
              </a:spcAft>
              <a:buFont typeface="Arial" panose="020B0604020202020204" pitchFamily="34" charset="0"/>
              <a:buChar char="•"/>
            </a:pPr>
            <a:r>
              <a:rPr lang="en-US" sz="2600" dirty="0"/>
              <a:t>To enable self-sufficiency and greater access, scientists at ORD developed national datasets that let users independently compare background and measured water freshness (i.e., conductivity).</a:t>
            </a:r>
          </a:p>
          <a:p>
            <a:pPr marL="285750" indent="-285750">
              <a:lnSpc>
                <a:spcPct val="80000"/>
              </a:lnSpc>
              <a:spcAft>
                <a:spcPts val="800"/>
              </a:spcAft>
              <a:buFont typeface="Arial" panose="020B0604020202020204" pitchFamily="34" charset="0"/>
              <a:buChar char="•"/>
            </a:pPr>
            <a:r>
              <a:rPr lang="en-US" sz="2600" dirty="0"/>
              <a:t>Methods and approaches were published in peer-reviewed journals.</a:t>
            </a:r>
          </a:p>
          <a:p>
            <a:pPr marL="285750" indent="-285750">
              <a:lnSpc>
                <a:spcPct val="80000"/>
              </a:lnSpc>
              <a:spcAft>
                <a:spcPts val="800"/>
              </a:spcAft>
              <a:buFont typeface="Arial" panose="020B0604020202020204" pitchFamily="34" charset="0"/>
              <a:buChar char="•"/>
            </a:pPr>
            <a:r>
              <a:rPr lang="en-US" sz="2600" dirty="0"/>
              <a:t>The national datasets were derived from conductivity data in OWOW’s signature Water Quality Portal.  Presently, more than 400 monitoring groups contribute data to the (WQP) resulting in a spatially and temporally robust dataset.</a:t>
            </a:r>
          </a:p>
          <a:p>
            <a:pPr marL="285750" indent="-285750">
              <a:lnSpc>
                <a:spcPct val="80000"/>
              </a:lnSpc>
              <a:spcAft>
                <a:spcPts val="800"/>
              </a:spcAft>
              <a:buFont typeface="Arial" panose="020B0604020202020204" pitchFamily="34" charset="0"/>
              <a:buChar char="•"/>
            </a:pPr>
            <a:r>
              <a:rPr lang="en-US" sz="2600" dirty="0"/>
              <a:t>The national datasets are presented as an interactive </a:t>
            </a:r>
            <a:r>
              <a:rPr lang="en-US" sz="2600" dirty="0" err="1"/>
              <a:t>StoryMap</a:t>
            </a:r>
            <a:r>
              <a:rPr lang="en-US" sz="2600" dirty="0"/>
              <a:t>.</a:t>
            </a:r>
          </a:p>
          <a:p>
            <a:pPr marL="285750" indent="-285750">
              <a:lnSpc>
                <a:spcPct val="80000"/>
              </a:lnSpc>
              <a:spcAft>
                <a:spcPts val="800"/>
              </a:spcAft>
              <a:buFont typeface="Arial" panose="020B0604020202020204" pitchFamily="34" charset="0"/>
              <a:buChar char="•"/>
            </a:pPr>
            <a:r>
              <a:rPr lang="en-US" sz="2600" dirty="0"/>
              <a:t>OST, OWOW, Regions 3, 5, 6, 9, and 10 were consulted during development or reviewed the Freshwater Explorer </a:t>
            </a:r>
          </a:p>
        </p:txBody>
      </p:sp>
    </p:spTree>
    <p:extLst>
      <p:ext uri="{BB962C8B-B14F-4D97-AF65-F5344CB8AC3E}">
        <p14:creationId xmlns:p14="http://schemas.microsoft.com/office/powerpoint/2010/main" val="147044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7B4F40-9403-412E-BFE2-C9FF2A8931B5}"/>
              </a:ext>
            </a:extLst>
          </p:cNvPr>
          <p:cNvSpPr>
            <a:spLocks noGrp="1"/>
          </p:cNvSpPr>
          <p:nvPr>
            <p:ph type="sldNum" sz="quarter" idx="12"/>
          </p:nvPr>
        </p:nvSpPr>
        <p:spPr/>
        <p:txBody>
          <a:bodyPr/>
          <a:lstStyle/>
          <a:p>
            <a:fld id="{3FFD662D-AA32-4D2F-891B-BB517E3BC7EF}" type="slidenum">
              <a:rPr lang="en-US" smtClean="0"/>
              <a:t>30</a:t>
            </a:fld>
            <a:endParaRPr lang="en-US"/>
          </a:p>
        </p:txBody>
      </p:sp>
      <p:pic>
        <p:nvPicPr>
          <p:cNvPr id="3" name="Picture 2">
            <a:extLst>
              <a:ext uri="{FF2B5EF4-FFF2-40B4-BE49-F238E27FC236}">
                <a16:creationId xmlns:a16="http://schemas.microsoft.com/office/drawing/2014/main" id="{6A4743C1-5008-4899-9CFB-23123E4D0534}"/>
              </a:ext>
            </a:extLst>
          </p:cNvPr>
          <p:cNvPicPr>
            <a:picLocks noChangeAspect="1"/>
          </p:cNvPicPr>
          <p:nvPr/>
        </p:nvPicPr>
        <p:blipFill>
          <a:blip r:embed="rId2"/>
          <a:stretch>
            <a:fillRect/>
          </a:stretch>
        </p:blipFill>
        <p:spPr>
          <a:xfrm>
            <a:off x="1730115" y="0"/>
            <a:ext cx="8731770" cy="6858000"/>
          </a:xfrm>
          <a:prstGeom prst="rect">
            <a:avLst/>
          </a:prstGeom>
        </p:spPr>
      </p:pic>
      <p:sp>
        <p:nvSpPr>
          <p:cNvPr id="4" name="Arrow: Up 3">
            <a:extLst>
              <a:ext uri="{FF2B5EF4-FFF2-40B4-BE49-F238E27FC236}">
                <a16:creationId xmlns:a16="http://schemas.microsoft.com/office/drawing/2014/main" id="{80CF8082-F909-4BA1-843F-67BDECA07E22}"/>
              </a:ext>
            </a:extLst>
          </p:cNvPr>
          <p:cNvSpPr/>
          <p:nvPr/>
        </p:nvSpPr>
        <p:spPr>
          <a:xfrm rot="14755983">
            <a:off x="3190328" y="5868942"/>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C6F3A37C-D65E-464F-B9C7-7A07723C2D58}"/>
              </a:ext>
            </a:extLst>
          </p:cNvPr>
          <p:cNvSpPr/>
          <p:nvPr/>
        </p:nvSpPr>
        <p:spPr>
          <a:xfrm rot="14963818">
            <a:off x="7262570" y="2285834"/>
            <a:ext cx="439174" cy="926315"/>
          </a:xfrm>
          <a:prstGeom prst="up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E5A0B1-1554-483B-8317-A1FB7F62B5F8}"/>
              </a:ext>
            </a:extLst>
          </p:cNvPr>
          <p:cNvSpPr txBox="1"/>
          <p:nvPr/>
        </p:nvSpPr>
        <p:spPr>
          <a:xfrm>
            <a:off x="116305" y="1919619"/>
            <a:ext cx="2017295" cy="1384995"/>
          </a:xfrm>
          <a:prstGeom prst="rect">
            <a:avLst/>
          </a:prstGeom>
          <a:solidFill>
            <a:srgbClr val="FFFF00"/>
          </a:solidFill>
        </p:spPr>
        <p:txBody>
          <a:bodyPr wrap="square" rtlCol="0">
            <a:spAutoFit/>
          </a:bodyPr>
          <a:lstStyle/>
          <a:p>
            <a:pPr algn="ctr"/>
            <a:r>
              <a:rPr lang="en-US" sz="2800" dirty="0"/>
              <a:t>Chose continue or download</a:t>
            </a:r>
          </a:p>
        </p:txBody>
      </p:sp>
    </p:spTree>
    <p:extLst>
      <p:ext uri="{BB962C8B-B14F-4D97-AF65-F5344CB8AC3E}">
        <p14:creationId xmlns:p14="http://schemas.microsoft.com/office/powerpoint/2010/main" val="1766528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64FB59-CC29-47C4-BC0A-E980C3BF74EA}"/>
              </a:ext>
            </a:extLst>
          </p:cNvPr>
          <p:cNvSpPr>
            <a:spLocks noGrp="1"/>
          </p:cNvSpPr>
          <p:nvPr>
            <p:ph type="sldNum" sz="quarter" idx="12"/>
          </p:nvPr>
        </p:nvSpPr>
        <p:spPr/>
        <p:txBody>
          <a:bodyPr/>
          <a:lstStyle/>
          <a:p>
            <a:fld id="{3FFD662D-AA32-4D2F-891B-BB517E3BC7EF}" type="slidenum">
              <a:rPr lang="en-US" smtClean="0"/>
              <a:t>31</a:t>
            </a:fld>
            <a:endParaRPr lang="en-US"/>
          </a:p>
        </p:txBody>
      </p:sp>
      <p:pic>
        <p:nvPicPr>
          <p:cNvPr id="3" name="Picture 2">
            <a:extLst>
              <a:ext uri="{FF2B5EF4-FFF2-40B4-BE49-F238E27FC236}">
                <a16:creationId xmlns:a16="http://schemas.microsoft.com/office/drawing/2014/main" id="{A9C8F72B-E7DD-43B9-8A17-A5F6F69462D3}"/>
              </a:ext>
            </a:extLst>
          </p:cNvPr>
          <p:cNvPicPr>
            <a:picLocks noChangeAspect="1"/>
          </p:cNvPicPr>
          <p:nvPr/>
        </p:nvPicPr>
        <p:blipFill>
          <a:blip r:embed="rId2"/>
          <a:stretch>
            <a:fillRect/>
          </a:stretch>
        </p:blipFill>
        <p:spPr>
          <a:xfrm>
            <a:off x="0" y="1218217"/>
            <a:ext cx="12192000" cy="5639783"/>
          </a:xfrm>
          <a:prstGeom prst="rect">
            <a:avLst/>
          </a:prstGeom>
        </p:spPr>
      </p:pic>
      <p:sp>
        <p:nvSpPr>
          <p:cNvPr id="4" name="TextBox 3">
            <a:extLst>
              <a:ext uri="{FF2B5EF4-FFF2-40B4-BE49-F238E27FC236}">
                <a16:creationId xmlns:a16="http://schemas.microsoft.com/office/drawing/2014/main" id="{24D0FC44-45B7-4B5F-AFEA-E2CDB7AC64B5}"/>
              </a:ext>
            </a:extLst>
          </p:cNvPr>
          <p:cNvSpPr txBox="1"/>
          <p:nvPr/>
        </p:nvSpPr>
        <p:spPr>
          <a:xfrm>
            <a:off x="0" y="0"/>
            <a:ext cx="12192000" cy="1200329"/>
          </a:xfrm>
          <a:prstGeom prst="rect">
            <a:avLst/>
          </a:prstGeom>
          <a:noFill/>
        </p:spPr>
        <p:txBody>
          <a:bodyPr wrap="square" rtlCol="0">
            <a:spAutoFit/>
          </a:bodyPr>
          <a:lstStyle/>
          <a:p>
            <a:pPr algn="ctr"/>
            <a:r>
              <a:rPr lang="en-US" sz="3600" dirty="0"/>
              <a:t>An Example Output: Geophysical data download </a:t>
            </a:r>
          </a:p>
          <a:p>
            <a:pPr algn="ctr"/>
            <a:r>
              <a:rPr lang="en-US" sz="3600" dirty="0"/>
              <a:t>which we then screened for use in Freshwater Explorer</a:t>
            </a:r>
          </a:p>
        </p:txBody>
      </p:sp>
    </p:spTree>
    <p:extLst>
      <p:ext uri="{BB962C8B-B14F-4D97-AF65-F5344CB8AC3E}">
        <p14:creationId xmlns:p14="http://schemas.microsoft.com/office/powerpoint/2010/main" val="51780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82A3F-F335-4766-B2A0-4FB9F1543BF7}"/>
              </a:ext>
            </a:extLst>
          </p:cNvPr>
          <p:cNvSpPr>
            <a:spLocks noGrp="1"/>
          </p:cNvSpPr>
          <p:nvPr>
            <p:ph type="sldNum" sz="quarter" idx="12"/>
          </p:nvPr>
        </p:nvSpPr>
        <p:spPr/>
        <p:txBody>
          <a:bodyPr/>
          <a:lstStyle/>
          <a:p>
            <a:fld id="{3FFD662D-AA32-4D2F-891B-BB517E3BC7EF}" type="slidenum">
              <a:rPr lang="en-US" smtClean="0"/>
              <a:t>32</a:t>
            </a:fld>
            <a:endParaRPr lang="en-US"/>
          </a:p>
        </p:txBody>
      </p:sp>
      <p:sp>
        <p:nvSpPr>
          <p:cNvPr id="3" name="TextBox 2">
            <a:extLst>
              <a:ext uri="{FF2B5EF4-FFF2-40B4-BE49-F238E27FC236}">
                <a16:creationId xmlns:a16="http://schemas.microsoft.com/office/drawing/2014/main" id="{3B9C2BD5-59E3-4835-8BD0-A6296F8936AD}"/>
              </a:ext>
            </a:extLst>
          </p:cNvPr>
          <p:cNvSpPr txBox="1"/>
          <p:nvPr/>
        </p:nvSpPr>
        <p:spPr>
          <a:xfrm>
            <a:off x="2880527" y="2659559"/>
            <a:ext cx="6430945" cy="769441"/>
          </a:xfrm>
          <a:prstGeom prst="rect">
            <a:avLst/>
          </a:prstGeom>
          <a:noFill/>
        </p:spPr>
        <p:txBody>
          <a:bodyPr wrap="square" rtlCol="0">
            <a:spAutoFit/>
          </a:bodyPr>
          <a:lstStyle/>
          <a:p>
            <a:pPr algn="ctr"/>
            <a:r>
              <a:rPr lang="en-US" sz="4400" dirty="0"/>
              <a:t>Comments or Questions?</a:t>
            </a:r>
          </a:p>
        </p:txBody>
      </p:sp>
    </p:spTree>
    <p:extLst>
      <p:ext uri="{BB962C8B-B14F-4D97-AF65-F5344CB8AC3E}">
        <p14:creationId xmlns:p14="http://schemas.microsoft.com/office/powerpoint/2010/main" val="29132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8B33-AB18-4303-B466-16B7FB26074A}"/>
              </a:ext>
            </a:extLst>
          </p:cNvPr>
          <p:cNvSpPr>
            <a:spLocks noGrp="1"/>
          </p:cNvSpPr>
          <p:nvPr>
            <p:ph type="title"/>
          </p:nvPr>
        </p:nvSpPr>
        <p:spPr/>
        <p:txBody>
          <a:bodyPr/>
          <a:lstStyle/>
          <a:p>
            <a:r>
              <a:rPr lang="en-US" dirty="0">
                <a:latin typeface="+mn-lt"/>
              </a:rPr>
              <a:t>Who are the primary audiences?</a:t>
            </a:r>
            <a:br>
              <a:rPr lang="en-US" dirty="0">
                <a:latin typeface="+mn-lt"/>
              </a:rPr>
            </a:br>
            <a:endParaRPr lang="en-US" dirty="0">
              <a:latin typeface="+mn-lt"/>
            </a:endParaRPr>
          </a:p>
        </p:txBody>
      </p:sp>
      <p:pic>
        <p:nvPicPr>
          <p:cNvPr id="4" name="Picture 3">
            <a:extLst>
              <a:ext uri="{FF2B5EF4-FFF2-40B4-BE49-F238E27FC236}">
                <a16:creationId xmlns:a16="http://schemas.microsoft.com/office/drawing/2014/main" id="{52053F6F-E9A4-457B-ABCB-8D22EC59B330}"/>
              </a:ext>
            </a:extLst>
          </p:cNvPr>
          <p:cNvPicPr>
            <a:picLocks noChangeAspect="1"/>
          </p:cNvPicPr>
          <p:nvPr/>
        </p:nvPicPr>
        <p:blipFill>
          <a:blip r:embed="rId2"/>
          <a:stretch>
            <a:fillRect/>
          </a:stretch>
        </p:blipFill>
        <p:spPr>
          <a:xfrm>
            <a:off x="6668219" y="1389221"/>
            <a:ext cx="5265263" cy="4079557"/>
          </a:xfrm>
          <a:prstGeom prst="rect">
            <a:avLst/>
          </a:prstGeom>
        </p:spPr>
      </p:pic>
      <p:sp>
        <p:nvSpPr>
          <p:cNvPr id="3" name="Content Placeholder 2">
            <a:extLst>
              <a:ext uri="{FF2B5EF4-FFF2-40B4-BE49-F238E27FC236}">
                <a16:creationId xmlns:a16="http://schemas.microsoft.com/office/drawing/2014/main" id="{6F8E030A-BFEE-4D19-A40F-4213B4953235}"/>
              </a:ext>
            </a:extLst>
          </p:cNvPr>
          <p:cNvSpPr>
            <a:spLocks noGrp="1"/>
          </p:cNvSpPr>
          <p:nvPr>
            <p:ph idx="1"/>
          </p:nvPr>
        </p:nvSpPr>
        <p:spPr>
          <a:xfrm>
            <a:off x="198133" y="2094402"/>
            <a:ext cx="6330351" cy="2970662"/>
          </a:xfrm>
        </p:spPr>
        <p:txBody>
          <a:bodyPr>
            <a:normAutofit lnSpcReduction="10000"/>
          </a:bodyPr>
          <a:lstStyle/>
          <a:p>
            <a:r>
              <a:rPr lang="en-US" dirty="0"/>
              <a:t>The 400+ entities that contribute to the WQP</a:t>
            </a:r>
          </a:p>
          <a:p>
            <a:r>
              <a:rPr lang="en-US" dirty="0"/>
              <a:t>Federal, state, local agencies, monitoring groups, NGO’s, and industry with a need to access local water quality data.</a:t>
            </a:r>
          </a:p>
          <a:p>
            <a:r>
              <a:rPr lang="en-US" dirty="0"/>
              <a:t>Audience requires some degree of technical knowledge.</a:t>
            </a:r>
          </a:p>
          <a:p>
            <a:endParaRPr lang="en-US" dirty="0"/>
          </a:p>
          <a:p>
            <a:endParaRPr lang="en-US" dirty="0"/>
          </a:p>
        </p:txBody>
      </p:sp>
    </p:spTree>
    <p:extLst>
      <p:ext uri="{BB962C8B-B14F-4D97-AF65-F5344CB8AC3E}">
        <p14:creationId xmlns:p14="http://schemas.microsoft.com/office/powerpoint/2010/main" val="108685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032A-515A-4BF8-9409-CA873C4E7F11}"/>
              </a:ext>
            </a:extLst>
          </p:cNvPr>
          <p:cNvSpPr>
            <a:spLocks noGrp="1"/>
          </p:cNvSpPr>
          <p:nvPr>
            <p:ph type="title"/>
          </p:nvPr>
        </p:nvSpPr>
        <p:spPr>
          <a:xfrm>
            <a:off x="562707" y="188229"/>
            <a:ext cx="10260624" cy="1325563"/>
          </a:xfrm>
        </p:spPr>
        <p:txBody>
          <a:bodyPr>
            <a:normAutofit/>
          </a:bodyPr>
          <a:lstStyle/>
          <a:p>
            <a:r>
              <a:rPr lang="en-US" dirty="0">
                <a:latin typeface="+mn-lt"/>
              </a:rPr>
              <a:t>What are the anticipated uses and benefits of the Freshwater Explorer?</a:t>
            </a:r>
          </a:p>
        </p:txBody>
      </p:sp>
      <p:sp>
        <p:nvSpPr>
          <p:cNvPr id="3" name="Content Placeholder 2">
            <a:extLst>
              <a:ext uri="{FF2B5EF4-FFF2-40B4-BE49-F238E27FC236}">
                <a16:creationId xmlns:a16="http://schemas.microsoft.com/office/drawing/2014/main" id="{A5EE36E4-9DE0-4F2D-8AC5-1F41345CF2BE}"/>
              </a:ext>
            </a:extLst>
          </p:cNvPr>
          <p:cNvSpPr>
            <a:spLocks noGrp="1"/>
          </p:cNvSpPr>
          <p:nvPr>
            <p:ph idx="1"/>
          </p:nvPr>
        </p:nvSpPr>
        <p:spPr>
          <a:xfrm>
            <a:off x="366346" y="4743759"/>
            <a:ext cx="11571408" cy="1807464"/>
          </a:xfrm>
        </p:spPr>
        <p:txBody>
          <a:bodyPr>
            <a:normAutofit/>
          </a:bodyPr>
          <a:lstStyle/>
          <a:p>
            <a:r>
              <a:rPr lang="en-US" dirty="0"/>
              <a:t>Currently, only measured conductivity data is provided, a measurement of fresh water and water quality that is stored in EPA’s Water Quality Portal.</a:t>
            </a:r>
          </a:p>
          <a:p>
            <a:r>
              <a:rPr lang="en-US" dirty="0"/>
              <a:t>The web-based story map allows users to quickly access information about estimated background and measured conductivity. </a:t>
            </a:r>
          </a:p>
          <a:p>
            <a:endParaRPr lang="en-US" dirty="0"/>
          </a:p>
        </p:txBody>
      </p:sp>
      <p:pic>
        <p:nvPicPr>
          <p:cNvPr id="5" name="Picture 4">
            <a:extLst>
              <a:ext uri="{FF2B5EF4-FFF2-40B4-BE49-F238E27FC236}">
                <a16:creationId xmlns:a16="http://schemas.microsoft.com/office/drawing/2014/main" id="{83E1711D-223A-459F-82BA-AAD799E5DC32}"/>
              </a:ext>
            </a:extLst>
          </p:cNvPr>
          <p:cNvPicPr>
            <a:picLocks noChangeAspect="1"/>
          </p:cNvPicPr>
          <p:nvPr/>
        </p:nvPicPr>
        <p:blipFill>
          <a:blip r:embed="rId2"/>
          <a:stretch>
            <a:fillRect/>
          </a:stretch>
        </p:blipFill>
        <p:spPr>
          <a:xfrm>
            <a:off x="6451354" y="1693744"/>
            <a:ext cx="5486400" cy="2926080"/>
          </a:xfrm>
          <a:prstGeom prst="rect">
            <a:avLst/>
          </a:prstGeom>
        </p:spPr>
      </p:pic>
      <p:sp>
        <p:nvSpPr>
          <p:cNvPr id="6" name="Content Placeholder 2">
            <a:extLst>
              <a:ext uri="{FF2B5EF4-FFF2-40B4-BE49-F238E27FC236}">
                <a16:creationId xmlns:a16="http://schemas.microsoft.com/office/drawing/2014/main" id="{6929DE61-3709-47A0-88B5-67798EC095CC}"/>
              </a:ext>
            </a:extLst>
          </p:cNvPr>
          <p:cNvSpPr txBox="1">
            <a:spLocks/>
          </p:cNvSpPr>
          <p:nvPr/>
        </p:nvSpPr>
        <p:spPr>
          <a:xfrm>
            <a:off x="254246" y="1978524"/>
            <a:ext cx="6032254" cy="23092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provides information on the status of water resources for a network of streams in the contiguous 48 states color-coded for predicted and measured freshness, i.e., low salt and mineral content.  </a:t>
            </a:r>
          </a:p>
          <a:p>
            <a:endParaRPr lang="en-US" dirty="0"/>
          </a:p>
        </p:txBody>
      </p:sp>
    </p:spTree>
    <p:extLst>
      <p:ext uri="{BB962C8B-B14F-4D97-AF65-F5344CB8AC3E}">
        <p14:creationId xmlns:p14="http://schemas.microsoft.com/office/powerpoint/2010/main" val="3716797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FF5A-20FF-4D6D-9822-B5CB92AB822F}"/>
              </a:ext>
            </a:extLst>
          </p:cNvPr>
          <p:cNvSpPr>
            <a:spLocks noGrp="1"/>
          </p:cNvSpPr>
          <p:nvPr>
            <p:ph type="title"/>
          </p:nvPr>
        </p:nvSpPr>
        <p:spPr>
          <a:xfrm>
            <a:off x="799564" y="184822"/>
            <a:ext cx="3643648" cy="753794"/>
          </a:xfrm>
        </p:spPr>
        <p:txBody>
          <a:bodyPr/>
          <a:lstStyle/>
          <a:p>
            <a:r>
              <a:rPr lang="en-US" dirty="0">
                <a:latin typeface="+mn-lt"/>
              </a:rPr>
              <a:t>Observations</a:t>
            </a:r>
          </a:p>
        </p:txBody>
      </p:sp>
      <p:sp>
        <p:nvSpPr>
          <p:cNvPr id="3" name="Content Placeholder 2">
            <a:extLst>
              <a:ext uri="{FF2B5EF4-FFF2-40B4-BE49-F238E27FC236}">
                <a16:creationId xmlns:a16="http://schemas.microsoft.com/office/drawing/2014/main" id="{663F9FFB-602A-4707-83AE-B8AE8B50625B}"/>
              </a:ext>
            </a:extLst>
          </p:cNvPr>
          <p:cNvSpPr>
            <a:spLocks noGrp="1"/>
          </p:cNvSpPr>
          <p:nvPr>
            <p:ph idx="1"/>
          </p:nvPr>
        </p:nvSpPr>
        <p:spPr>
          <a:xfrm>
            <a:off x="285271" y="1149631"/>
            <a:ext cx="6306029" cy="4351338"/>
          </a:xfrm>
        </p:spPr>
        <p:txBody>
          <a:bodyPr>
            <a:noAutofit/>
          </a:bodyPr>
          <a:lstStyle/>
          <a:p>
            <a:r>
              <a:rPr lang="en-US" sz="2400" dirty="0"/>
              <a:t>Nationally, wetter and higher elevation portions of the country have naturally fresher water, particularly in the Northwest, East and Southeast. </a:t>
            </a:r>
          </a:p>
          <a:p>
            <a:pPr lvl="1"/>
            <a:r>
              <a:rPr lang="en-US" sz="2200" dirty="0"/>
              <a:t>Measured conductivity in these areas are often near predicted background conductivity. </a:t>
            </a:r>
          </a:p>
          <a:p>
            <a:r>
              <a:rPr lang="en-US" sz="2400" dirty="0"/>
              <a:t>In the arid West and agricultural Mid-West, predicted conductivity is greater. </a:t>
            </a:r>
          </a:p>
          <a:p>
            <a:pPr lvl="1"/>
            <a:r>
              <a:rPr lang="en-US" sz="2200" dirty="0"/>
              <a:t>Measured conductivity often is greater than predicted natural conditions owing to various sources of mineral loadings</a:t>
            </a:r>
          </a:p>
          <a:p>
            <a:r>
              <a:rPr lang="en-US" sz="2400" dirty="0"/>
              <a:t>Locally, there are a variety of apparent causes of increased conductivity including road deicing, marine intrusion, agricultural, urban and industrial releases and run-off</a:t>
            </a:r>
          </a:p>
          <a:p>
            <a:endParaRPr lang="en-US" sz="2400" dirty="0"/>
          </a:p>
        </p:txBody>
      </p:sp>
      <p:pic>
        <p:nvPicPr>
          <p:cNvPr id="4" name="Picture 3">
            <a:extLst>
              <a:ext uri="{FF2B5EF4-FFF2-40B4-BE49-F238E27FC236}">
                <a16:creationId xmlns:a16="http://schemas.microsoft.com/office/drawing/2014/main" id="{B0B16A03-9E4C-4758-A915-5350A8D465EA}"/>
              </a:ext>
            </a:extLst>
          </p:cNvPr>
          <p:cNvPicPr>
            <a:picLocks noChangeAspect="1"/>
          </p:cNvPicPr>
          <p:nvPr/>
        </p:nvPicPr>
        <p:blipFill>
          <a:blip r:embed="rId2"/>
          <a:stretch>
            <a:fillRect/>
          </a:stretch>
        </p:blipFill>
        <p:spPr>
          <a:xfrm>
            <a:off x="6763230" y="454025"/>
            <a:ext cx="4944569" cy="2743200"/>
          </a:xfrm>
          <a:prstGeom prst="rect">
            <a:avLst/>
          </a:prstGeom>
        </p:spPr>
      </p:pic>
      <p:pic>
        <p:nvPicPr>
          <p:cNvPr id="5" name="Picture 4">
            <a:extLst>
              <a:ext uri="{FF2B5EF4-FFF2-40B4-BE49-F238E27FC236}">
                <a16:creationId xmlns:a16="http://schemas.microsoft.com/office/drawing/2014/main" id="{6E48034A-3FB4-4A70-9259-3F4EEE97871B}"/>
              </a:ext>
            </a:extLst>
          </p:cNvPr>
          <p:cNvPicPr>
            <a:picLocks noChangeAspect="1"/>
          </p:cNvPicPr>
          <p:nvPr/>
        </p:nvPicPr>
        <p:blipFill>
          <a:blip r:embed="rId3"/>
          <a:stretch>
            <a:fillRect/>
          </a:stretch>
        </p:blipFill>
        <p:spPr>
          <a:xfrm>
            <a:off x="6763230" y="3433763"/>
            <a:ext cx="5143499" cy="2743200"/>
          </a:xfrm>
          <a:prstGeom prst="rect">
            <a:avLst/>
          </a:prstGeom>
        </p:spPr>
      </p:pic>
    </p:spTree>
    <p:extLst>
      <p:ext uri="{BB962C8B-B14F-4D97-AF65-F5344CB8AC3E}">
        <p14:creationId xmlns:p14="http://schemas.microsoft.com/office/powerpoint/2010/main" val="409888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4DD8-89D2-4BE2-854B-23723CB4261D}"/>
              </a:ext>
            </a:extLst>
          </p:cNvPr>
          <p:cNvSpPr>
            <a:spLocks noGrp="1"/>
          </p:cNvSpPr>
          <p:nvPr>
            <p:ph type="title"/>
          </p:nvPr>
        </p:nvSpPr>
        <p:spPr>
          <a:xfrm>
            <a:off x="838199" y="365125"/>
            <a:ext cx="10871579" cy="1325563"/>
          </a:xfrm>
        </p:spPr>
        <p:txBody>
          <a:bodyPr/>
          <a:lstStyle/>
          <a:p>
            <a:r>
              <a:rPr lang="en-US" dirty="0"/>
              <a:t>Changes in Freshness compared to Background</a:t>
            </a:r>
          </a:p>
        </p:txBody>
      </p:sp>
      <p:sp>
        <p:nvSpPr>
          <p:cNvPr id="7" name="Rectangle 6">
            <a:extLst>
              <a:ext uri="{FF2B5EF4-FFF2-40B4-BE49-F238E27FC236}">
                <a16:creationId xmlns:a16="http://schemas.microsoft.com/office/drawing/2014/main" id="{12859739-E2B8-489A-B2ED-DA063E220E0F}"/>
              </a:ext>
            </a:extLst>
          </p:cNvPr>
          <p:cNvSpPr/>
          <p:nvPr/>
        </p:nvSpPr>
        <p:spPr>
          <a:xfrm>
            <a:off x="2832550" y="6178134"/>
            <a:ext cx="6135590" cy="369332"/>
          </a:xfrm>
          <a:prstGeom prst="rect">
            <a:avLst/>
          </a:prstGeom>
        </p:spPr>
        <p:txBody>
          <a:bodyPr wrap="none">
            <a:spAutoFit/>
          </a:bodyPr>
          <a:lstStyle/>
          <a:p>
            <a:r>
              <a:rPr lang="en-US" dirty="0"/>
              <a:t>Causes may include: sea water intrusion, drought, loadings, etc. </a:t>
            </a:r>
          </a:p>
        </p:txBody>
      </p:sp>
      <p:sp>
        <p:nvSpPr>
          <p:cNvPr id="9" name="Slide Number Placeholder 8">
            <a:extLst>
              <a:ext uri="{FF2B5EF4-FFF2-40B4-BE49-F238E27FC236}">
                <a16:creationId xmlns:a16="http://schemas.microsoft.com/office/drawing/2014/main" id="{C5690E70-465A-421B-A5F5-E1994AB4B2EE}"/>
              </a:ext>
            </a:extLst>
          </p:cNvPr>
          <p:cNvSpPr>
            <a:spLocks noGrp="1"/>
          </p:cNvSpPr>
          <p:nvPr>
            <p:ph type="sldNum" sz="quarter" idx="12"/>
          </p:nvPr>
        </p:nvSpPr>
        <p:spPr/>
        <p:txBody>
          <a:bodyPr/>
          <a:lstStyle/>
          <a:p>
            <a:fld id="{3FFD662D-AA32-4D2F-891B-BB517E3BC7EF}" type="slidenum">
              <a:rPr lang="en-US" smtClean="0"/>
              <a:t>7</a:t>
            </a:fld>
            <a:endParaRPr lang="en-US"/>
          </a:p>
        </p:txBody>
      </p:sp>
      <p:pic>
        <p:nvPicPr>
          <p:cNvPr id="13" name="Picture 12">
            <a:extLst>
              <a:ext uri="{FF2B5EF4-FFF2-40B4-BE49-F238E27FC236}">
                <a16:creationId xmlns:a16="http://schemas.microsoft.com/office/drawing/2014/main" id="{31F90D81-E8A2-442D-B3E4-FF999882D7DD}"/>
              </a:ext>
            </a:extLst>
          </p:cNvPr>
          <p:cNvPicPr>
            <a:picLocks noChangeAspect="1"/>
          </p:cNvPicPr>
          <p:nvPr/>
        </p:nvPicPr>
        <p:blipFill rotWithShape="1">
          <a:blip r:embed="rId3">
            <a:extLst>
              <a:ext uri="{28A0092B-C50C-407E-A947-70E740481C1C}">
                <a14:useLocalDpi xmlns:a14="http://schemas.microsoft.com/office/drawing/2010/main" val="0"/>
              </a:ext>
            </a:extLst>
          </a:blip>
          <a:srcRect l="1464" t="15294" b="14706"/>
          <a:stretch/>
        </p:blipFill>
        <p:spPr>
          <a:xfrm>
            <a:off x="265954" y="1524923"/>
            <a:ext cx="5830046" cy="3200400"/>
          </a:xfrm>
          <a:prstGeom prst="rect">
            <a:avLst/>
          </a:prstGeom>
        </p:spPr>
      </p:pic>
      <p:sp>
        <p:nvSpPr>
          <p:cNvPr id="14" name="TextBox 13">
            <a:extLst>
              <a:ext uri="{FF2B5EF4-FFF2-40B4-BE49-F238E27FC236}">
                <a16:creationId xmlns:a16="http://schemas.microsoft.com/office/drawing/2014/main" id="{310DE33D-A731-4A81-BE3F-8560DC52603F}"/>
              </a:ext>
            </a:extLst>
          </p:cNvPr>
          <p:cNvSpPr txBox="1"/>
          <p:nvPr/>
        </p:nvSpPr>
        <p:spPr>
          <a:xfrm>
            <a:off x="470434" y="4815756"/>
            <a:ext cx="5164440" cy="830997"/>
          </a:xfrm>
          <a:prstGeom prst="rect">
            <a:avLst/>
          </a:prstGeom>
          <a:noFill/>
        </p:spPr>
        <p:txBody>
          <a:bodyPr wrap="square" rtlCol="0">
            <a:spAutoFit/>
          </a:bodyPr>
          <a:lstStyle/>
          <a:p>
            <a:pPr algn="ctr"/>
            <a:r>
              <a:rPr lang="en-US" sz="2400" dirty="0"/>
              <a:t>Measured less than or no more than 100 </a:t>
            </a:r>
            <a:r>
              <a:rPr lang="en-US" sz="2400" dirty="0" err="1"/>
              <a:t>microS</a:t>
            </a:r>
            <a:r>
              <a:rPr lang="en-US" sz="2400" dirty="0"/>
              <a:t>/cm &gt; predicted  Background</a:t>
            </a:r>
          </a:p>
        </p:txBody>
      </p:sp>
      <p:sp>
        <p:nvSpPr>
          <p:cNvPr id="18" name="TextBox 17">
            <a:extLst>
              <a:ext uri="{FF2B5EF4-FFF2-40B4-BE49-F238E27FC236}">
                <a16:creationId xmlns:a16="http://schemas.microsoft.com/office/drawing/2014/main" id="{53D7094C-0E0B-4B4E-AEA4-4347EF67E7CE}"/>
              </a:ext>
            </a:extLst>
          </p:cNvPr>
          <p:cNvSpPr txBox="1"/>
          <p:nvPr/>
        </p:nvSpPr>
        <p:spPr>
          <a:xfrm>
            <a:off x="6557128" y="4815756"/>
            <a:ext cx="4446058" cy="830997"/>
          </a:xfrm>
          <a:prstGeom prst="rect">
            <a:avLst/>
          </a:prstGeom>
          <a:noFill/>
        </p:spPr>
        <p:txBody>
          <a:bodyPr wrap="square" rtlCol="0">
            <a:spAutoFit/>
          </a:bodyPr>
          <a:lstStyle/>
          <a:p>
            <a:pPr algn="ctr"/>
            <a:r>
              <a:rPr lang="en-US" sz="2400" dirty="0"/>
              <a:t>Measured 500 </a:t>
            </a:r>
            <a:r>
              <a:rPr lang="en-US" sz="2400" dirty="0" err="1"/>
              <a:t>microS</a:t>
            </a:r>
            <a:r>
              <a:rPr lang="en-US" sz="2400" dirty="0"/>
              <a:t>/cm greater than predicted Background</a:t>
            </a:r>
          </a:p>
        </p:txBody>
      </p:sp>
      <p:pic>
        <p:nvPicPr>
          <p:cNvPr id="5" name="Picture 4">
            <a:extLst>
              <a:ext uri="{FF2B5EF4-FFF2-40B4-BE49-F238E27FC236}">
                <a16:creationId xmlns:a16="http://schemas.microsoft.com/office/drawing/2014/main" id="{3B792C12-995C-40C1-B3BA-00F46D616C9B}"/>
              </a:ext>
            </a:extLst>
          </p:cNvPr>
          <p:cNvPicPr>
            <a:picLocks noChangeAspect="1"/>
          </p:cNvPicPr>
          <p:nvPr/>
        </p:nvPicPr>
        <p:blipFill rotWithShape="1">
          <a:blip r:embed="rId4">
            <a:extLst>
              <a:ext uri="{28A0092B-C50C-407E-A947-70E740481C1C}">
                <a14:useLocalDpi xmlns:a14="http://schemas.microsoft.com/office/drawing/2010/main" val="0"/>
              </a:ext>
            </a:extLst>
          </a:blip>
          <a:srcRect l="2236" t="16000" b="14872"/>
          <a:stretch/>
        </p:blipFill>
        <p:spPr>
          <a:xfrm>
            <a:off x="6096000" y="1524923"/>
            <a:ext cx="5857345" cy="3200400"/>
          </a:xfrm>
          <a:prstGeom prst="rect">
            <a:avLst/>
          </a:prstGeom>
        </p:spPr>
      </p:pic>
    </p:spTree>
    <p:extLst>
      <p:ext uri="{BB962C8B-B14F-4D97-AF65-F5344CB8AC3E}">
        <p14:creationId xmlns:p14="http://schemas.microsoft.com/office/powerpoint/2010/main" val="380173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BB64C-10C9-4617-AA6B-6DD201A9F1B0}"/>
              </a:ext>
            </a:extLst>
          </p:cNvPr>
          <p:cNvPicPr>
            <a:picLocks noChangeAspect="1"/>
          </p:cNvPicPr>
          <p:nvPr/>
        </p:nvPicPr>
        <p:blipFill>
          <a:blip r:embed="rId2"/>
          <a:stretch>
            <a:fillRect/>
          </a:stretch>
        </p:blipFill>
        <p:spPr>
          <a:xfrm>
            <a:off x="0" y="0"/>
            <a:ext cx="12965907" cy="6858000"/>
          </a:xfrm>
          <a:prstGeom prst="rect">
            <a:avLst/>
          </a:prstGeom>
        </p:spPr>
      </p:pic>
      <p:sp>
        <p:nvSpPr>
          <p:cNvPr id="5" name="Title 1">
            <a:extLst>
              <a:ext uri="{FF2B5EF4-FFF2-40B4-BE49-F238E27FC236}">
                <a16:creationId xmlns:a16="http://schemas.microsoft.com/office/drawing/2014/main" id="{1581C3E2-37E3-4AF2-B4C1-5EB2C344DC81}"/>
              </a:ext>
            </a:extLst>
          </p:cNvPr>
          <p:cNvSpPr txBox="1">
            <a:spLocks/>
          </p:cNvSpPr>
          <p:nvPr/>
        </p:nvSpPr>
        <p:spPr>
          <a:xfrm>
            <a:off x="170822" y="75216"/>
            <a:ext cx="4582048" cy="70475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Local Example</a:t>
            </a:r>
          </a:p>
        </p:txBody>
      </p:sp>
      <p:pic>
        <p:nvPicPr>
          <p:cNvPr id="7" name="Picture 6">
            <a:extLst>
              <a:ext uri="{FF2B5EF4-FFF2-40B4-BE49-F238E27FC236}">
                <a16:creationId xmlns:a16="http://schemas.microsoft.com/office/drawing/2014/main" id="{3F76777E-C1F7-4712-AC94-C1752E7B522A}"/>
              </a:ext>
            </a:extLst>
          </p:cNvPr>
          <p:cNvPicPr>
            <a:picLocks noChangeAspect="1"/>
          </p:cNvPicPr>
          <p:nvPr/>
        </p:nvPicPr>
        <p:blipFill rotWithShape="1">
          <a:blip r:embed="rId3"/>
          <a:srcRect l="52060" r="13930" b="54842"/>
          <a:stretch/>
        </p:blipFill>
        <p:spPr>
          <a:xfrm>
            <a:off x="7734300" y="3804770"/>
            <a:ext cx="4146418" cy="2891305"/>
          </a:xfrm>
          <a:prstGeom prst="rect">
            <a:avLst/>
          </a:prstGeom>
          <a:ln w="38100">
            <a:solidFill>
              <a:schemeClr val="accent4">
                <a:lumMod val="75000"/>
              </a:schemeClr>
            </a:solidFill>
          </a:ln>
          <a:effectLst>
            <a:glow rad="139700">
              <a:schemeClr val="accent4">
                <a:satMod val="175000"/>
                <a:alpha val="40000"/>
              </a:schemeClr>
            </a:glow>
          </a:effectLst>
        </p:spPr>
      </p:pic>
      <p:sp>
        <p:nvSpPr>
          <p:cNvPr id="8" name="Rectangle 7">
            <a:extLst>
              <a:ext uri="{FF2B5EF4-FFF2-40B4-BE49-F238E27FC236}">
                <a16:creationId xmlns:a16="http://schemas.microsoft.com/office/drawing/2014/main" id="{ED9CD146-7A5C-45F0-8A0E-B5007D457F85}"/>
              </a:ext>
            </a:extLst>
          </p:cNvPr>
          <p:cNvSpPr>
            <a:spLocks noChangeAspect="1"/>
          </p:cNvSpPr>
          <p:nvPr/>
        </p:nvSpPr>
        <p:spPr>
          <a:xfrm>
            <a:off x="5413001" y="2461745"/>
            <a:ext cx="1188720" cy="830476"/>
          </a:xfrm>
          <a:prstGeom prst="rect">
            <a:avLst/>
          </a:prstGeom>
          <a:noFill/>
          <a:ln w="38100">
            <a:solidFill>
              <a:schemeClr val="accent4">
                <a:lumMod val="75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accent4">
                    <a:satMod val="175000"/>
                    <a:alpha val="40000"/>
                  </a:schemeClr>
                </a:glow>
              </a:effectLst>
            </a:endParaRPr>
          </a:p>
        </p:txBody>
      </p:sp>
      <p:sp>
        <p:nvSpPr>
          <p:cNvPr id="3" name="Slide Number Placeholder 2">
            <a:extLst>
              <a:ext uri="{FF2B5EF4-FFF2-40B4-BE49-F238E27FC236}">
                <a16:creationId xmlns:a16="http://schemas.microsoft.com/office/drawing/2014/main" id="{E9E417D1-A0D0-46E5-B0C6-93FEF919725E}"/>
              </a:ext>
            </a:extLst>
          </p:cNvPr>
          <p:cNvSpPr>
            <a:spLocks noGrp="1"/>
          </p:cNvSpPr>
          <p:nvPr>
            <p:ph type="sldNum" sz="quarter" idx="12"/>
          </p:nvPr>
        </p:nvSpPr>
        <p:spPr/>
        <p:txBody>
          <a:bodyPr/>
          <a:lstStyle/>
          <a:p>
            <a:fld id="{3FFD662D-AA32-4D2F-891B-BB517E3BC7EF}" type="slidenum">
              <a:rPr lang="en-US" smtClean="0"/>
              <a:t>8</a:t>
            </a:fld>
            <a:endParaRPr lang="en-US"/>
          </a:p>
        </p:txBody>
      </p:sp>
    </p:spTree>
    <p:extLst>
      <p:ext uri="{BB962C8B-B14F-4D97-AF65-F5344CB8AC3E}">
        <p14:creationId xmlns:p14="http://schemas.microsoft.com/office/powerpoint/2010/main" val="142873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D77850-934A-48B7-BE15-9DA555EE0DFB}"/>
              </a:ext>
            </a:extLst>
          </p:cNvPr>
          <p:cNvPicPr>
            <a:picLocks noChangeAspect="1"/>
          </p:cNvPicPr>
          <p:nvPr/>
        </p:nvPicPr>
        <p:blipFill rotWithShape="1">
          <a:blip r:embed="rId2"/>
          <a:srcRect l="33621" t="128" r="17236" b="21021"/>
          <a:stretch/>
        </p:blipFill>
        <p:spPr>
          <a:xfrm>
            <a:off x="99152" y="1319677"/>
            <a:ext cx="6125531" cy="5400841"/>
          </a:xfrm>
          <a:prstGeom prst="rect">
            <a:avLst/>
          </a:prstGeom>
          <a:ln>
            <a:solidFill>
              <a:schemeClr val="accent6">
                <a:lumMod val="75000"/>
              </a:schemeClr>
            </a:solidFill>
          </a:ln>
        </p:spPr>
      </p:pic>
      <p:sp>
        <p:nvSpPr>
          <p:cNvPr id="10" name="Isosceles Triangle 9">
            <a:extLst>
              <a:ext uri="{FF2B5EF4-FFF2-40B4-BE49-F238E27FC236}">
                <a16:creationId xmlns:a16="http://schemas.microsoft.com/office/drawing/2014/main" id="{078523AC-D3E0-455A-BEA3-03504FB44B10}"/>
              </a:ext>
            </a:extLst>
          </p:cNvPr>
          <p:cNvSpPr/>
          <p:nvPr/>
        </p:nvSpPr>
        <p:spPr>
          <a:xfrm>
            <a:off x="8273382" y="1639575"/>
            <a:ext cx="245852" cy="23291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11D62D1-B32A-4606-9B52-33F60E4D9B90}"/>
              </a:ext>
            </a:extLst>
          </p:cNvPr>
          <p:cNvSpPr/>
          <p:nvPr/>
        </p:nvSpPr>
        <p:spPr>
          <a:xfrm rot="4935870">
            <a:off x="7031937" y="1505709"/>
            <a:ext cx="245852" cy="23291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1D34915-7C6B-470A-A460-269D2AFBB536}"/>
              </a:ext>
            </a:extLst>
          </p:cNvPr>
          <p:cNvSpPr txBox="1">
            <a:spLocks/>
          </p:cNvSpPr>
          <p:nvPr/>
        </p:nvSpPr>
        <p:spPr>
          <a:xfrm>
            <a:off x="2637608" y="396221"/>
            <a:ext cx="6916783" cy="6312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Freshwater Explorer Example</a:t>
            </a:r>
          </a:p>
        </p:txBody>
      </p:sp>
      <p:sp>
        <p:nvSpPr>
          <p:cNvPr id="4" name="Slide Number Placeholder 3">
            <a:extLst>
              <a:ext uri="{FF2B5EF4-FFF2-40B4-BE49-F238E27FC236}">
                <a16:creationId xmlns:a16="http://schemas.microsoft.com/office/drawing/2014/main" id="{54267463-C9C2-479F-995E-408BF96C4AD0}"/>
              </a:ext>
            </a:extLst>
          </p:cNvPr>
          <p:cNvSpPr>
            <a:spLocks noGrp="1"/>
          </p:cNvSpPr>
          <p:nvPr>
            <p:ph type="sldNum" sz="quarter" idx="12"/>
          </p:nvPr>
        </p:nvSpPr>
        <p:spPr>
          <a:xfrm>
            <a:off x="8783079" y="2044002"/>
            <a:ext cx="2743200" cy="365125"/>
          </a:xfrm>
        </p:spPr>
        <p:txBody>
          <a:bodyPr/>
          <a:lstStyle/>
          <a:p>
            <a:fld id="{3FFD662D-AA32-4D2F-891B-BB517E3BC7EF}" type="slidenum">
              <a:rPr lang="en-US" smtClean="0"/>
              <a:t>9</a:t>
            </a:fld>
            <a:endParaRPr lang="en-US"/>
          </a:p>
        </p:txBody>
      </p:sp>
      <p:sp>
        <p:nvSpPr>
          <p:cNvPr id="30" name="Oval 29">
            <a:extLst>
              <a:ext uri="{FF2B5EF4-FFF2-40B4-BE49-F238E27FC236}">
                <a16:creationId xmlns:a16="http://schemas.microsoft.com/office/drawing/2014/main" id="{7C605C45-0556-4C7F-AB6A-12CC0166D649}"/>
              </a:ext>
            </a:extLst>
          </p:cNvPr>
          <p:cNvSpPr/>
          <p:nvPr/>
        </p:nvSpPr>
        <p:spPr>
          <a:xfrm>
            <a:off x="10670924" y="3853985"/>
            <a:ext cx="176270" cy="16525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AC00B5F7-0451-424A-853B-16502618B5AF}"/>
              </a:ext>
            </a:extLst>
          </p:cNvPr>
          <p:cNvPicPr>
            <a:picLocks noChangeAspect="1"/>
          </p:cNvPicPr>
          <p:nvPr/>
        </p:nvPicPr>
        <p:blipFill>
          <a:blip r:embed="rId3"/>
          <a:stretch>
            <a:fillRect/>
          </a:stretch>
        </p:blipFill>
        <p:spPr>
          <a:xfrm>
            <a:off x="6253018" y="2280711"/>
            <a:ext cx="5996599" cy="4453127"/>
          </a:xfrm>
          <a:prstGeom prst="rect">
            <a:avLst/>
          </a:prstGeom>
        </p:spPr>
      </p:pic>
      <p:sp>
        <p:nvSpPr>
          <p:cNvPr id="14" name="Callout: Left Arrow 13">
            <a:extLst>
              <a:ext uri="{FF2B5EF4-FFF2-40B4-BE49-F238E27FC236}">
                <a16:creationId xmlns:a16="http://schemas.microsoft.com/office/drawing/2014/main" id="{68B9E00D-0B01-4710-9466-3F142CAE1F3E}"/>
              </a:ext>
            </a:extLst>
          </p:cNvPr>
          <p:cNvSpPr/>
          <p:nvPr/>
        </p:nvSpPr>
        <p:spPr>
          <a:xfrm>
            <a:off x="9984635" y="3692610"/>
            <a:ext cx="1984689" cy="593787"/>
          </a:xfrm>
          <a:prstGeom prst="leftArrowCallout">
            <a:avLst>
              <a:gd name="adj1" fmla="val 25000"/>
              <a:gd name="adj2" fmla="val 25000"/>
              <a:gd name="adj3" fmla="val 25000"/>
              <a:gd name="adj4" fmla="val 868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1A91CBD-D488-42AC-A6DA-F01A3797EA82}"/>
              </a:ext>
            </a:extLst>
          </p:cNvPr>
          <p:cNvSpPr txBox="1"/>
          <p:nvPr/>
        </p:nvSpPr>
        <p:spPr>
          <a:xfrm>
            <a:off x="10172475" y="3697240"/>
            <a:ext cx="1948587" cy="690638"/>
          </a:xfrm>
          <a:prstGeom prst="rect">
            <a:avLst/>
          </a:prstGeom>
          <a:noFill/>
        </p:spPr>
        <p:txBody>
          <a:bodyPr wrap="square" rtlCol="0">
            <a:spAutoFit/>
          </a:bodyPr>
          <a:lstStyle/>
          <a:p>
            <a:pPr algn="ctr">
              <a:lnSpc>
                <a:spcPct val="80000"/>
              </a:lnSpc>
            </a:pPr>
            <a:r>
              <a:rPr lang="en-US" sz="2400" dirty="0"/>
              <a:t>75,200 µS/cm</a:t>
            </a:r>
          </a:p>
          <a:p>
            <a:pPr algn="ctr">
              <a:lnSpc>
                <a:spcPct val="80000"/>
              </a:lnSpc>
            </a:pPr>
            <a:r>
              <a:rPr lang="en-US" sz="2400" dirty="0"/>
              <a:t>2006</a:t>
            </a:r>
          </a:p>
        </p:txBody>
      </p:sp>
      <p:sp>
        <p:nvSpPr>
          <p:cNvPr id="16" name="Callout: Left Arrow 15">
            <a:extLst>
              <a:ext uri="{FF2B5EF4-FFF2-40B4-BE49-F238E27FC236}">
                <a16:creationId xmlns:a16="http://schemas.microsoft.com/office/drawing/2014/main" id="{833572A2-745D-43E5-9139-8103416BB432}"/>
              </a:ext>
            </a:extLst>
          </p:cNvPr>
          <p:cNvSpPr/>
          <p:nvPr/>
        </p:nvSpPr>
        <p:spPr>
          <a:xfrm>
            <a:off x="8421352" y="2880709"/>
            <a:ext cx="2116003" cy="334570"/>
          </a:xfrm>
          <a:prstGeom prst="leftArrowCallout">
            <a:avLst>
              <a:gd name="adj1" fmla="val 25000"/>
              <a:gd name="adj2" fmla="val 25000"/>
              <a:gd name="adj3" fmla="val 25000"/>
              <a:gd name="adj4" fmla="val 868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5DA6B1C1-160A-4DF8-AA53-A36CE622659D}"/>
              </a:ext>
            </a:extLst>
          </p:cNvPr>
          <p:cNvSpPr txBox="1"/>
          <p:nvPr/>
        </p:nvSpPr>
        <p:spPr>
          <a:xfrm>
            <a:off x="8554921" y="2837570"/>
            <a:ext cx="2116003" cy="461665"/>
          </a:xfrm>
          <a:prstGeom prst="rect">
            <a:avLst/>
          </a:prstGeom>
          <a:noFill/>
        </p:spPr>
        <p:txBody>
          <a:bodyPr wrap="square" rtlCol="0">
            <a:spAutoFit/>
          </a:bodyPr>
          <a:lstStyle/>
          <a:p>
            <a:pPr algn="ctr"/>
            <a:r>
              <a:rPr lang="el-GR" sz="2400" dirty="0"/>
              <a:t>23</a:t>
            </a:r>
            <a:r>
              <a:rPr lang="en-US" sz="2400" dirty="0"/>
              <a:t>,</a:t>
            </a:r>
            <a:r>
              <a:rPr lang="el-GR" sz="2400" dirty="0"/>
              <a:t>360 μ</a:t>
            </a:r>
            <a:r>
              <a:rPr lang="en-US" sz="2400" dirty="0"/>
              <a:t>S/cm</a:t>
            </a:r>
          </a:p>
        </p:txBody>
      </p:sp>
      <p:sp>
        <p:nvSpPr>
          <p:cNvPr id="22" name="Isosceles Triangle 21">
            <a:extLst>
              <a:ext uri="{FF2B5EF4-FFF2-40B4-BE49-F238E27FC236}">
                <a16:creationId xmlns:a16="http://schemas.microsoft.com/office/drawing/2014/main" id="{E56C6959-EC89-456E-BA75-F62297575E0A}"/>
              </a:ext>
            </a:extLst>
          </p:cNvPr>
          <p:cNvSpPr/>
          <p:nvPr/>
        </p:nvSpPr>
        <p:spPr>
          <a:xfrm rot="5400000">
            <a:off x="6117865" y="4813041"/>
            <a:ext cx="245852" cy="23291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009FAFD-3D9A-4E1E-8DA6-DC0B66C1D365}"/>
              </a:ext>
            </a:extLst>
          </p:cNvPr>
          <p:cNvSpPr txBox="1"/>
          <p:nvPr/>
        </p:nvSpPr>
        <p:spPr>
          <a:xfrm>
            <a:off x="9739304" y="4707104"/>
            <a:ext cx="1407465" cy="690638"/>
          </a:xfrm>
          <a:prstGeom prst="rect">
            <a:avLst/>
          </a:prstGeom>
          <a:solidFill>
            <a:schemeClr val="bg1"/>
          </a:solidFill>
        </p:spPr>
        <p:txBody>
          <a:bodyPr wrap="square" rtlCol="0">
            <a:spAutoFit/>
          </a:bodyPr>
          <a:lstStyle/>
          <a:p>
            <a:pPr algn="ctr">
              <a:lnSpc>
                <a:spcPct val="80000"/>
              </a:lnSpc>
            </a:pPr>
            <a:r>
              <a:rPr lang="en-US" sz="2400" dirty="0"/>
              <a:t>2008 Salt Pile Area</a:t>
            </a:r>
          </a:p>
        </p:txBody>
      </p:sp>
      <p:grpSp>
        <p:nvGrpSpPr>
          <p:cNvPr id="24" name="Group 23">
            <a:extLst>
              <a:ext uri="{FF2B5EF4-FFF2-40B4-BE49-F238E27FC236}">
                <a16:creationId xmlns:a16="http://schemas.microsoft.com/office/drawing/2014/main" id="{AA5AEC6F-5BDF-481F-816B-E72C7AB0F023}"/>
              </a:ext>
            </a:extLst>
          </p:cNvPr>
          <p:cNvGrpSpPr/>
          <p:nvPr/>
        </p:nvGrpSpPr>
        <p:grpSpPr>
          <a:xfrm>
            <a:off x="6425497" y="1397671"/>
            <a:ext cx="5671125" cy="646331"/>
            <a:chOff x="5181602" y="5521146"/>
            <a:chExt cx="5671125" cy="646331"/>
          </a:xfrm>
        </p:grpSpPr>
        <p:sp>
          <p:nvSpPr>
            <p:cNvPr id="25" name="Rectangle 24">
              <a:extLst>
                <a:ext uri="{FF2B5EF4-FFF2-40B4-BE49-F238E27FC236}">
                  <a16:creationId xmlns:a16="http://schemas.microsoft.com/office/drawing/2014/main" id="{0953989C-4A1E-47CD-8642-0AF0396C126B}"/>
                </a:ext>
              </a:extLst>
            </p:cNvPr>
            <p:cNvSpPr/>
            <p:nvPr/>
          </p:nvSpPr>
          <p:spPr>
            <a:xfrm>
              <a:off x="6483928" y="5521146"/>
              <a:ext cx="4368799" cy="646331"/>
            </a:xfrm>
            <a:prstGeom prst="rect">
              <a:avLst/>
            </a:prstGeom>
          </p:spPr>
          <p:txBody>
            <a:bodyPr wrap="square">
              <a:spAutoFit/>
            </a:bodyPr>
            <a:lstStyle/>
            <a:p>
              <a:r>
                <a:rPr lang="en-US" dirty="0"/>
                <a:t>Matt Wood, Assessment Coordinator</a:t>
              </a:r>
            </a:p>
            <a:p>
              <a:r>
                <a:rPr lang="en-US" dirty="0"/>
                <a:t>NH Department of Environmental Services</a:t>
              </a:r>
            </a:p>
          </p:txBody>
        </p:sp>
        <p:sp>
          <p:nvSpPr>
            <p:cNvPr id="26" name="TextBox 25">
              <a:extLst>
                <a:ext uri="{FF2B5EF4-FFF2-40B4-BE49-F238E27FC236}">
                  <a16:creationId xmlns:a16="http://schemas.microsoft.com/office/drawing/2014/main" id="{ECD2E5D1-5A4B-4302-AA6F-6E81A61D4F41}"/>
                </a:ext>
              </a:extLst>
            </p:cNvPr>
            <p:cNvSpPr txBox="1"/>
            <p:nvPr/>
          </p:nvSpPr>
          <p:spPr>
            <a:xfrm>
              <a:off x="5181602" y="5521146"/>
              <a:ext cx="1653309" cy="369332"/>
            </a:xfrm>
            <a:prstGeom prst="rect">
              <a:avLst/>
            </a:prstGeom>
            <a:noFill/>
          </p:spPr>
          <p:txBody>
            <a:bodyPr wrap="square" rtlCol="0">
              <a:spAutoFit/>
            </a:bodyPr>
            <a:lstStyle/>
            <a:p>
              <a:r>
                <a:rPr lang="en-US" dirty="0"/>
                <a:t>Courtesy of:</a:t>
              </a:r>
            </a:p>
          </p:txBody>
        </p:sp>
      </p:grpSp>
      <p:sp>
        <p:nvSpPr>
          <p:cNvPr id="19" name="TextBox 18">
            <a:extLst>
              <a:ext uri="{FF2B5EF4-FFF2-40B4-BE49-F238E27FC236}">
                <a16:creationId xmlns:a16="http://schemas.microsoft.com/office/drawing/2014/main" id="{DB994110-F431-4C73-8B22-D85C52FF6602}"/>
              </a:ext>
            </a:extLst>
          </p:cNvPr>
          <p:cNvSpPr txBox="1"/>
          <p:nvPr/>
        </p:nvSpPr>
        <p:spPr>
          <a:xfrm>
            <a:off x="4764130" y="4477740"/>
            <a:ext cx="1016686" cy="590931"/>
          </a:xfrm>
          <a:prstGeom prst="rect">
            <a:avLst/>
          </a:prstGeom>
          <a:solidFill>
            <a:schemeClr val="bg1"/>
          </a:solidFill>
        </p:spPr>
        <p:txBody>
          <a:bodyPr wrap="square" rtlCol="0">
            <a:spAutoFit/>
          </a:bodyPr>
          <a:lstStyle/>
          <a:p>
            <a:pPr>
              <a:lnSpc>
                <a:spcPct val="80000"/>
              </a:lnSpc>
            </a:pPr>
            <a:r>
              <a:rPr lang="en-US" sz="2000" dirty="0"/>
              <a:t>75200 µS/cm</a:t>
            </a:r>
          </a:p>
        </p:txBody>
      </p:sp>
      <p:sp>
        <p:nvSpPr>
          <p:cNvPr id="20" name="Oval 19">
            <a:extLst>
              <a:ext uri="{FF2B5EF4-FFF2-40B4-BE49-F238E27FC236}">
                <a16:creationId xmlns:a16="http://schemas.microsoft.com/office/drawing/2014/main" id="{BEC66820-CFD2-4B27-89B9-C57D6D0CD4EF}"/>
              </a:ext>
            </a:extLst>
          </p:cNvPr>
          <p:cNvSpPr/>
          <p:nvPr/>
        </p:nvSpPr>
        <p:spPr>
          <a:xfrm>
            <a:off x="4656553" y="4429813"/>
            <a:ext cx="1138648" cy="62890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F840175-7DB4-4259-AA3E-2F0F61D1FE3B}"/>
              </a:ext>
            </a:extLst>
          </p:cNvPr>
          <p:cNvSpPr txBox="1"/>
          <p:nvPr/>
        </p:nvSpPr>
        <p:spPr>
          <a:xfrm>
            <a:off x="3885925" y="5677678"/>
            <a:ext cx="1756409" cy="707886"/>
          </a:xfrm>
          <a:prstGeom prst="rect">
            <a:avLst/>
          </a:prstGeom>
          <a:solidFill>
            <a:schemeClr val="bg1"/>
          </a:solidFill>
        </p:spPr>
        <p:txBody>
          <a:bodyPr wrap="square" rtlCol="0">
            <a:spAutoFit/>
          </a:bodyPr>
          <a:lstStyle/>
          <a:p>
            <a:pPr algn="r"/>
            <a:r>
              <a:rPr lang="en-US" sz="2000" dirty="0"/>
              <a:t>Predicted: 31.9 µS/cm</a:t>
            </a:r>
          </a:p>
        </p:txBody>
      </p:sp>
    </p:spTree>
    <p:extLst>
      <p:ext uri="{BB962C8B-B14F-4D97-AF65-F5344CB8AC3E}">
        <p14:creationId xmlns:p14="http://schemas.microsoft.com/office/powerpoint/2010/main" val="2787215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2560</TotalTime>
  <Words>1540</Words>
  <Application>Microsoft Office PowerPoint</Application>
  <PresentationFormat>Widescreen</PresentationFormat>
  <Paragraphs>280</Paragraphs>
  <Slides>32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Freshwater Explorer  a database story map</vt:lpstr>
      <vt:lpstr>What is the Freshwater Explorer? </vt:lpstr>
      <vt:lpstr>Why was the Freshwater Explorer developed? </vt:lpstr>
      <vt:lpstr>Who are the primary audiences? </vt:lpstr>
      <vt:lpstr>What are the anticipated uses and benefits of the Freshwater Explorer?</vt:lpstr>
      <vt:lpstr>Observations</vt:lpstr>
      <vt:lpstr>Changes in Freshness compared to Background</vt:lpstr>
      <vt:lpstr>PowerPoint Presentation</vt:lpstr>
      <vt:lpstr>PowerPoint Presentation</vt:lpstr>
      <vt:lpstr>PowerPoint Presentation</vt:lpstr>
      <vt:lpstr>PowerPoint Presentation</vt:lpstr>
      <vt:lpstr>Freshwater Explorer has 3 Data 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Freshwater Explorer  a story map</dc:title>
  <dc:creator>reviewer</dc:creator>
  <cp:lastModifiedBy>reviewer</cp:lastModifiedBy>
  <cp:revision>135</cp:revision>
  <dcterms:created xsi:type="dcterms:W3CDTF">2019-04-01T16:39:02Z</dcterms:created>
  <dcterms:modified xsi:type="dcterms:W3CDTF">2019-04-22T13:13:23Z</dcterms:modified>
</cp:coreProperties>
</file>