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30"/>
  </p:notesMasterIdLst>
  <p:handoutMasterIdLst>
    <p:handoutMasterId r:id="rId31"/>
  </p:handoutMasterIdLst>
  <p:sldIdLst>
    <p:sldId id="257" r:id="rId7"/>
    <p:sldId id="258" r:id="rId8"/>
    <p:sldId id="292" r:id="rId9"/>
    <p:sldId id="261" r:id="rId10"/>
    <p:sldId id="260" r:id="rId11"/>
    <p:sldId id="297" r:id="rId12"/>
    <p:sldId id="289" r:id="rId13"/>
    <p:sldId id="291" r:id="rId14"/>
    <p:sldId id="283" r:id="rId15"/>
    <p:sldId id="290" r:id="rId16"/>
    <p:sldId id="279" r:id="rId17"/>
    <p:sldId id="266" r:id="rId18"/>
    <p:sldId id="284" r:id="rId19"/>
    <p:sldId id="273" r:id="rId20"/>
    <p:sldId id="268" r:id="rId21"/>
    <p:sldId id="281" r:id="rId22"/>
    <p:sldId id="282" r:id="rId23"/>
    <p:sldId id="271" r:id="rId24"/>
    <p:sldId id="288" r:id="rId25"/>
    <p:sldId id="269" r:id="rId26"/>
    <p:sldId id="275" r:id="rId27"/>
    <p:sldId id="298" r:id="rId28"/>
    <p:sldId id="295" r:id="rId29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$ty" initials="Ru$ty" lastIdx="1" clrIdx="0">
    <p:extLst>
      <p:ext uri="{19B8F6BF-5375-455C-9EA6-DF929625EA0E}">
        <p15:presenceInfo xmlns:p15="http://schemas.microsoft.com/office/powerpoint/2012/main" userId="Ru$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01B10"/>
    <a:srgbClr val="1DB336"/>
    <a:srgbClr val="6E9A64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56703" autoAdjust="0"/>
  </p:normalViewPr>
  <p:slideViewPr>
    <p:cSldViewPr>
      <p:cViewPr varScale="1">
        <p:scale>
          <a:sx n="38" d="100"/>
          <a:sy n="38" d="100"/>
        </p:scale>
        <p:origin x="2136" y="4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A3BD2-D6EE-42EC-9131-B2151A19420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B3CB9-B8AF-4BB3-8E08-EE2597D2F147}">
      <dgm:prSet phldrT="[Text]"/>
      <dgm:spPr/>
      <dgm:t>
        <a:bodyPr/>
        <a:lstStyle/>
        <a:p>
          <a:r>
            <a:rPr lang="en-US" dirty="0"/>
            <a:t>Normalize Monitoring Data</a:t>
          </a:r>
        </a:p>
      </dgm:t>
    </dgm:pt>
    <dgm:pt modelId="{E8F942E4-50BE-4161-AF7E-BC120AB9F2F2}" type="parTrans" cxnId="{4C35D202-F433-4437-89F7-BFF4813267EE}">
      <dgm:prSet/>
      <dgm:spPr/>
      <dgm:t>
        <a:bodyPr/>
        <a:lstStyle/>
        <a:p>
          <a:endParaRPr lang="en-US"/>
        </a:p>
      </dgm:t>
    </dgm:pt>
    <dgm:pt modelId="{91C6465E-EF52-4D65-8C1B-4FB2FAE5F9DC}" type="sibTrans" cxnId="{4C35D202-F433-4437-89F7-BFF4813267EE}">
      <dgm:prSet/>
      <dgm:spPr/>
      <dgm:t>
        <a:bodyPr/>
        <a:lstStyle/>
        <a:p>
          <a:endParaRPr lang="en-US" dirty="0"/>
        </a:p>
      </dgm:t>
    </dgm:pt>
    <dgm:pt modelId="{98F8987B-9458-40FE-8079-1F96352029AC}">
      <dgm:prSet phldrT="[Text]"/>
      <dgm:spPr/>
      <dgm:t>
        <a:bodyPr/>
        <a:lstStyle/>
        <a:p>
          <a:r>
            <a:rPr lang="en-US" dirty="0"/>
            <a:t>QA/QC data</a:t>
          </a:r>
        </a:p>
      </dgm:t>
    </dgm:pt>
    <dgm:pt modelId="{E53EC65C-AFC0-4ADD-BAED-0FEE174AF032}" type="parTrans" cxnId="{C094A07A-1FC0-4F12-84DC-0F6A290E993D}">
      <dgm:prSet/>
      <dgm:spPr/>
      <dgm:t>
        <a:bodyPr/>
        <a:lstStyle/>
        <a:p>
          <a:endParaRPr lang="en-US"/>
        </a:p>
      </dgm:t>
    </dgm:pt>
    <dgm:pt modelId="{40845FB0-479E-412F-A44A-CFB321206F58}" type="sibTrans" cxnId="{C094A07A-1FC0-4F12-84DC-0F6A290E993D}">
      <dgm:prSet/>
      <dgm:spPr/>
      <dgm:t>
        <a:bodyPr/>
        <a:lstStyle/>
        <a:p>
          <a:endParaRPr lang="en-US"/>
        </a:p>
      </dgm:t>
    </dgm:pt>
    <dgm:pt modelId="{379167FC-54B8-46DB-9E3B-99DE1FBCFE15}">
      <dgm:prSet phldrT="[Text]"/>
      <dgm:spPr/>
      <dgm:t>
        <a:bodyPr/>
        <a:lstStyle/>
        <a:p>
          <a:r>
            <a:rPr lang="en-US" dirty="0"/>
            <a:t>Visualize Data</a:t>
          </a:r>
        </a:p>
      </dgm:t>
    </dgm:pt>
    <dgm:pt modelId="{53D8FE5F-15E5-4130-8FDB-E19DD1BA01E2}" type="parTrans" cxnId="{991C9C4F-172B-4091-A4F3-AC66DCD29C4B}">
      <dgm:prSet/>
      <dgm:spPr/>
      <dgm:t>
        <a:bodyPr/>
        <a:lstStyle/>
        <a:p>
          <a:endParaRPr lang="en-US"/>
        </a:p>
      </dgm:t>
    </dgm:pt>
    <dgm:pt modelId="{75965A13-66F8-485E-90CC-F3A5DB027170}" type="sibTrans" cxnId="{991C9C4F-172B-4091-A4F3-AC66DCD29C4B}">
      <dgm:prSet/>
      <dgm:spPr/>
      <dgm:t>
        <a:bodyPr/>
        <a:lstStyle/>
        <a:p>
          <a:endParaRPr lang="en-US"/>
        </a:p>
      </dgm:t>
    </dgm:pt>
    <dgm:pt modelId="{5D4C5684-F75E-465E-88D6-B153F3A5861F}">
      <dgm:prSet phldrT="[Text]"/>
      <dgm:spPr/>
      <dgm:t>
        <a:bodyPr/>
        <a:lstStyle/>
        <a:p>
          <a:r>
            <a:rPr lang="en-US" dirty="0"/>
            <a:t>Compared to WQ Criteria</a:t>
          </a:r>
        </a:p>
      </dgm:t>
    </dgm:pt>
    <dgm:pt modelId="{165FAE54-DAF1-4A21-A769-B7ABFF6A0AB9}" type="parTrans" cxnId="{B872DB04-5D03-4166-BB66-B32DAA380E8E}">
      <dgm:prSet/>
      <dgm:spPr/>
      <dgm:t>
        <a:bodyPr/>
        <a:lstStyle/>
        <a:p>
          <a:endParaRPr lang="en-US"/>
        </a:p>
      </dgm:t>
    </dgm:pt>
    <dgm:pt modelId="{C8F2600F-CB00-4CD5-8A87-8D93D995F383}" type="sibTrans" cxnId="{B872DB04-5D03-4166-BB66-B32DAA380E8E}">
      <dgm:prSet/>
      <dgm:spPr/>
      <dgm:t>
        <a:bodyPr/>
        <a:lstStyle/>
        <a:p>
          <a:endParaRPr lang="en-US"/>
        </a:p>
      </dgm:t>
    </dgm:pt>
    <dgm:pt modelId="{E35A1CFD-A0F4-4814-BFAA-CBB10819EFD8}">
      <dgm:prSet phldrT="[Text]"/>
      <dgm:spPr/>
      <dgm:t>
        <a:bodyPr/>
        <a:lstStyle/>
        <a:p>
          <a:r>
            <a:rPr lang="en-US" dirty="0"/>
            <a:t>With additional data layers</a:t>
          </a:r>
        </a:p>
      </dgm:t>
    </dgm:pt>
    <dgm:pt modelId="{5FBDEB11-1D48-4FCC-B28D-481282634E92}" type="parTrans" cxnId="{754F374D-7A79-46A8-84EC-2CD3D8240F60}">
      <dgm:prSet/>
      <dgm:spPr/>
      <dgm:t>
        <a:bodyPr/>
        <a:lstStyle/>
        <a:p>
          <a:endParaRPr lang="en-US"/>
        </a:p>
      </dgm:t>
    </dgm:pt>
    <dgm:pt modelId="{76129754-995C-434A-B683-1E96AF95C75A}" type="sibTrans" cxnId="{754F374D-7A79-46A8-84EC-2CD3D8240F60}">
      <dgm:prSet/>
      <dgm:spPr/>
      <dgm:t>
        <a:bodyPr/>
        <a:lstStyle/>
        <a:p>
          <a:endParaRPr lang="en-US"/>
        </a:p>
      </dgm:t>
    </dgm:pt>
    <dgm:pt modelId="{BB2954E2-4B57-4BFB-B47C-B81DD546B514}">
      <dgm:prSet phldrT="[Text]"/>
      <dgm:spPr/>
      <dgm:t>
        <a:bodyPr/>
        <a:lstStyle/>
        <a:p>
          <a:r>
            <a:rPr lang="en-US" dirty="0"/>
            <a:t>Gather Monitoring Data</a:t>
          </a:r>
        </a:p>
      </dgm:t>
    </dgm:pt>
    <dgm:pt modelId="{2872D6C1-B5A0-410C-A18A-3ED0F5F579B8}" type="sibTrans" cxnId="{0D1FB211-E28D-4165-BAD9-0F9ED739FAEB}">
      <dgm:prSet/>
      <dgm:spPr/>
      <dgm:t>
        <a:bodyPr/>
        <a:lstStyle/>
        <a:p>
          <a:endParaRPr lang="en-US" dirty="0"/>
        </a:p>
      </dgm:t>
    </dgm:pt>
    <dgm:pt modelId="{7CD3DB50-2976-46A3-B914-BB36DF891445}" type="parTrans" cxnId="{0D1FB211-E28D-4165-BAD9-0F9ED739FAEB}">
      <dgm:prSet/>
      <dgm:spPr/>
      <dgm:t>
        <a:bodyPr/>
        <a:lstStyle/>
        <a:p>
          <a:endParaRPr lang="en-US"/>
        </a:p>
      </dgm:t>
    </dgm:pt>
    <dgm:pt modelId="{DA0593CD-9B40-4F3E-8237-BBC0209BFFCE}">
      <dgm:prSet phldrT="[Text]"/>
      <dgm:spPr/>
      <dgm:t>
        <a:bodyPr/>
        <a:lstStyle/>
        <a:p>
          <a:r>
            <a:rPr lang="en-US" dirty="0"/>
            <a:t>Calculate representative statistic</a:t>
          </a:r>
        </a:p>
      </dgm:t>
    </dgm:pt>
    <dgm:pt modelId="{AA3500D2-BF81-41CC-B130-636439D08883}" type="parTrans" cxnId="{5E676CFC-BFDF-4772-8223-1E13C6CED584}">
      <dgm:prSet/>
      <dgm:spPr/>
      <dgm:t>
        <a:bodyPr/>
        <a:lstStyle/>
        <a:p>
          <a:endParaRPr lang="en-US"/>
        </a:p>
      </dgm:t>
    </dgm:pt>
    <dgm:pt modelId="{6F3CE077-2570-4CCA-A06F-D7A68051A852}" type="sibTrans" cxnId="{5E676CFC-BFDF-4772-8223-1E13C6CED584}">
      <dgm:prSet/>
      <dgm:spPr/>
      <dgm:t>
        <a:bodyPr/>
        <a:lstStyle/>
        <a:p>
          <a:endParaRPr lang="en-US"/>
        </a:p>
      </dgm:t>
    </dgm:pt>
    <dgm:pt modelId="{71D354B1-A8AC-4B14-975F-4CD6D27DFB2A}">
      <dgm:prSet phldrT="[Text]"/>
      <dgm:spPr/>
      <dgm:t>
        <a:bodyPr/>
        <a:lstStyle/>
        <a:p>
          <a:r>
            <a:rPr lang="en-US" dirty="0"/>
            <a:t>US Water Quality Portals 2009-Present</a:t>
          </a:r>
        </a:p>
      </dgm:t>
    </dgm:pt>
    <dgm:pt modelId="{A1A57F89-5BAC-409C-ACCB-8E23F5C89EA2}" type="parTrans" cxnId="{9E0670C7-9C4B-4888-B9AE-46D1617C9079}">
      <dgm:prSet/>
      <dgm:spPr/>
      <dgm:t>
        <a:bodyPr/>
        <a:lstStyle/>
        <a:p>
          <a:endParaRPr lang="en-US"/>
        </a:p>
      </dgm:t>
    </dgm:pt>
    <dgm:pt modelId="{5F8099E9-8CA0-4777-BB8E-8C68CBCC8269}" type="sibTrans" cxnId="{9E0670C7-9C4B-4888-B9AE-46D1617C9079}">
      <dgm:prSet/>
      <dgm:spPr/>
      <dgm:t>
        <a:bodyPr/>
        <a:lstStyle/>
        <a:p>
          <a:endParaRPr lang="en-US"/>
        </a:p>
      </dgm:t>
    </dgm:pt>
    <dgm:pt modelId="{0E62AE42-875E-4811-AA82-ABE51F685AA7}" type="pres">
      <dgm:prSet presAssocID="{110A3BD2-D6EE-42EC-9131-B2151A194206}" presName="linearFlow" presStyleCnt="0">
        <dgm:presLayoutVars>
          <dgm:dir/>
          <dgm:animLvl val="lvl"/>
          <dgm:resizeHandles val="exact"/>
        </dgm:presLayoutVars>
      </dgm:prSet>
      <dgm:spPr/>
    </dgm:pt>
    <dgm:pt modelId="{21905353-8A85-4271-B5E4-108FDD234663}" type="pres">
      <dgm:prSet presAssocID="{BB2954E2-4B57-4BFB-B47C-B81DD546B514}" presName="composite" presStyleCnt="0"/>
      <dgm:spPr/>
    </dgm:pt>
    <dgm:pt modelId="{CF6E1890-7389-45FF-AFCC-4B1E8A5E17A0}" type="pres">
      <dgm:prSet presAssocID="{BB2954E2-4B57-4BFB-B47C-B81DD546B5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BD150F-47A7-4769-8145-87A4CDAB8C9D}" type="pres">
      <dgm:prSet presAssocID="{BB2954E2-4B57-4BFB-B47C-B81DD546B514}" presName="parSh" presStyleLbl="node1" presStyleIdx="0" presStyleCnt="3"/>
      <dgm:spPr/>
    </dgm:pt>
    <dgm:pt modelId="{39E09822-3855-4752-A7E0-5D410A01B8E5}" type="pres">
      <dgm:prSet presAssocID="{BB2954E2-4B57-4BFB-B47C-B81DD546B514}" presName="desTx" presStyleLbl="fgAcc1" presStyleIdx="0" presStyleCnt="3">
        <dgm:presLayoutVars>
          <dgm:bulletEnabled val="1"/>
        </dgm:presLayoutVars>
      </dgm:prSet>
      <dgm:spPr/>
    </dgm:pt>
    <dgm:pt modelId="{361187E7-0626-4373-8BF9-1F8E18C01239}" type="pres">
      <dgm:prSet presAssocID="{2872D6C1-B5A0-410C-A18A-3ED0F5F579B8}" presName="sibTrans" presStyleLbl="sibTrans2D1" presStyleIdx="0" presStyleCnt="2"/>
      <dgm:spPr/>
    </dgm:pt>
    <dgm:pt modelId="{CAD49479-836A-42A8-B75C-9B566330489B}" type="pres">
      <dgm:prSet presAssocID="{2872D6C1-B5A0-410C-A18A-3ED0F5F579B8}" presName="connTx" presStyleLbl="sibTrans2D1" presStyleIdx="0" presStyleCnt="2"/>
      <dgm:spPr/>
    </dgm:pt>
    <dgm:pt modelId="{DB6BFBB3-2617-4071-B2B7-E4A6AA665E3B}" type="pres">
      <dgm:prSet presAssocID="{E03B3CB9-B8AF-4BB3-8E08-EE2597D2F147}" presName="composite" presStyleCnt="0"/>
      <dgm:spPr/>
    </dgm:pt>
    <dgm:pt modelId="{36C20B34-94B7-4677-A849-B0AD1F751942}" type="pres">
      <dgm:prSet presAssocID="{E03B3CB9-B8AF-4BB3-8E08-EE2597D2F14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D0FC0E-0CD1-4611-821E-35EBFF9ECB78}" type="pres">
      <dgm:prSet presAssocID="{E03B3CB9-B8AF-4BB3-8E08-EE2597D2F147}" presName="parSh" presStyleLbl="node1" presStyleIdx="1" presStyleCnt="3"/>
      <dgm:spPr/>
    </dgm:pt>
    <dgm:pt modelId="{2E882370-B37F-43CE-901C-C169A8A27C99}" type="pres">
      <dgm:prSet presAssocID="{E03B3CB9-B8AF-4BB3-8E08-EE2597D2F147}" presName="desTx" presStyleLbl="fgAcc1" presStyleIdx="1" presStyleCnt="3">
        <dgm:presLayoutVars>
          <dgm:bulletEnabled val="1"/>
        </dgm:presLayoutVars>
      </dgm:prSet>
      <dgm:spPr/>
    </dgm:pt>
    <dgm:pt modelId="{48047ACE-4E88-4110-A0FF-ECA1E36CD25B}" type="pres">
      <dgm:prSet presAssocID="{91C6465E-EF52-4D65-8C1B-4FB2FAE5F9DC}" presName="sibTrans" presStyleLbl="sibTrans2D1" presStyleIdx="1" presStyleCnt="2"/>
      <dgm:spPr/>
    </dgm:pt>
    <dgm:pt modelId="{CABC5CB3-96C6-4BA4-B47A-1686E00CC508}" type="pres">
      <dgm:prSet presAssocID="{91C6465E-EF52-4D65-8C1B-4FB2FAE5F9DC}" presName="connTx" presStyleLbl="sibTrans2D1" presStyleIdx="1" presStyleCnt="2"/>
      <dgm:spPr/>
    </dgm:pt>
    <dgm:pt modelId="{27429897-C31D-4955-BDDB-92C801503D38}" type="pres">
      <dgm:prSet presAssocID="{379167FC-54B8-46DB-9E3B-99DE1FBCFE15}" presName="composite" presStyleCnt="0"/>
      <dgm:spPr/>
    </dgm:pt>
    <dgm:pt modelId="{093AACBA-A2C9-4970-99DD-EC03EA0D5829}" type="pres">
      <dgm:prSet presAssocID="{379167FC-54B8-46DB-9E3B-99DE1FBCFE1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B248E6A-CE89-4E63-BD17-73F035810F37}" type="pres">
      <dgm:prSet presAssocID="{379167FC-54B8-46DB-9E3B-99DE1FBCFE15}" presName="parSh" presStyleLbl="node1" presStyleIdx="2" presStyleCnt="3"/>
      <dgm:spPr/>
    </dgm:pt>
    <dgm:pt modelId="{AA758090-57DD-4D1D-92FD-162A47633ED1}" type="pres">
      <dgm:prSet presAssocID="{379167FC-54B8-46DB-9E3B-99DE1FBCFE1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4C35D202-F433-4437-89F7-BFF4813267EE}" srcId="{110A3BD2-D6EE-42EC-9131-B2151A194206}" destId="{E03B3CB9-B8AF-4BB3-8E08-EE2597D2F147}" srcOrd="1" destOrd="0" parTransId="{E8F942E4-50BE-4161-AF7E-BC120AB9F2F2}" sibTransId="{91C6465E-EF52-4D65-8C1B-4FB2FAE5F9DC}"/>
    <dgm:cxn modelId="{B872DB04-5D03-4166-BB66-B32DAA380E8E}" srcId="{379167FC-54B8-46DB-9E3B-99DE1FBCFE15}" destId="{5D4C5684-F75E-465E-88D6-B153F3A5861F}" srcOrd="0" destOrd="0" parTransId="{165FAE54-DAF1-4A21-A769-B7ABFF6A0AB9}" sibTransId="{C8F2600F-CB00-4CD5-8A87-8D93D995F383}"/>
    <dgm:cxn modelId="{CE52D005-406E-4077-AF7C-14A27C1D6491}" type="presOf" srcId="{98F8987B-9458-40FE-8079-1F96352029AC}" destId="{2E882370-B37F-43CE-901C-C169A8A27C99}" srcOrd="0" destOrd="0" presId="urn:microsoft.com/office/officeart/2005/8/layout/process3"/>
    <dgm:cxn modelId="{0D1FB211-E28D-4165-BAD9-0F9ED739FAEB}" srcId="{110A3BD2-D6EE-42EC-9131-B2151A194206}" destId="{BB2954E2-4B57-4BFB-B47C-B81DD546B514}" srcOrd="0" destOrd="0" parTransId="{7CD3DB50-2976-46A3-B914-BB36DF891445}" sibTransId="{2872D6C1-B5A0-410C-A18A-3ED0F5F579B8}"/>
    <dgm:cxn modelId="{CDD3AB15-8A30-4CBF-856C-012544721B80}" type="presOf" srcId="{91C6465E-EF52-4D65-8C1B-4FB2FAE5F9DC}" destId="{CABC5CB3-96C6-4BA4-B47A-1686E00CC508}" srcOrd="1" destOrd="0" presId="urn:microsoft.com/office/officeart/2005/8/layout/process3"/>
    <dgm:cxn modelId="{0196A420-4280-4B6F-A233-63AB8CF09AA5}" type="presOf" srcId="{5D4C5684-F75E-465E-88D6-B153F3A5861F}" destId="{AA758090-57DD-4D1D-92FD-162A47633ED1}" srcOrd="0" destOrd="0" presId="urn:microsoft.com/office/officeart/2005/8/layout/process3"/>
    <dgm:cxn modelId="{F51C212A-2ABD-4672-A46E-A36EF550075F}" type="presOf" srcId="{E03B3CB9-B8AF-4BB3-8E08-EE2597D2F147}" destId="{36C20B34-94B7-4677-A849-B0AD1F751942}" srcOrd="0" destOrd="0" presId="urn:microsoft.com/office/officeart/2005/8/layout/process3"/>
    <dgm:cxn modelId="{13F51C2D-CC7C-4A30-BE3B-61C8764CD2D2}" type="presOf" srcId="{BB2954E2-4B57-4BFB-B47C-B81DD546B514}" destId="{85BD150F-47A7-4769-8145-87A4CDAB8C9D}" srcOrd="1" destOrd="0" presId="urn:microsoft.com/office/officeart/2005/8/layout/process3"/>
    <dgm:cxn modelId="{C222CB36-EDA9-4B60-974F-23C4C284028A}" type="presOf" srcId="{379167FC-54B8-46DB-9E3B-99DE1FBCFE15}" destId="{6B248E6A-CE89-4E63-BD17-73F035810F37}" srcOrd="1" destOrd="0" presId="urn:microsoft.com/office/officeart/2005/8/layout/process3"/>
    <dgm:cxn modelId="{B5CF6661-6F93-4F85-B9AE-837A3C97DF9F}" type="presOf" srcId="{110A3BD2-D6EE-42EC-9131-B2151A194206}" destId="{0E62AE42-875E-4811-AA82-ABE51F685AA7}" srcOrd="0" destOrd="0" presId="urn:microsoft.com/office/officeart/2005/8/layout/process3"/>
    <dgm:cxn modelId="{754F374D-7A79-46A8-84EC-2CD3D8240F60}" srcId="{379167FC-54B8-46DB-9E3B-99DE1FBCFE15}" destId="{E35A1CFD-A0F4-4814-BFAA-CBB10819EFD8}" srcOrd="1" destOrd="0" parTransId="{5FBDEB11-1D48-4FCC-B28D-481282634E92}" sibTransId="{76129754-995C-434A-B683-1E96AF95C75A}"/>
    <dgm:cxn modelId="{991C9C4F-172B-4091-A4F3-AC66DCD29C4B}" srcId="{110A3BD2-D6EE-42EC-9131-B2151A194206}" destId="{379167FC-54B8-46DB-9E3B-99DE1FBCFE15}" srcOrd="2" destOrd="0" parTransId="{53D8FE5F-15E5-4130-8FDB-E19DD1BA01E2}" sibTransId="{75965A13-66F8-485E-90CC-F3A5DB027170}"/>
    <dgm:cxn modelId="{C620DD72-C043-40AB-82DE-6B9970ABF27B}" type="presOf" srcId="{2872D6C1-B5A0-410C-A18A-3ED0F5F579B8}" destId="{CAD49479-836A-42A8-B75C-9B566330489B}" srcOrd="1" destOrd="0" presId="urn:microsoft.com/office/officeart/2005/8/layout/process3"/>
    <dgm:cxn modelId="{C094A07A-1FC0-4F12-84DC-0F6A290E993D}" srcId="{E03B3CB9-B8AF-4BB3-8E08-EE2597D2F147}" destId="{98F8987B-9458-40FE-8079-1F96352029AC}" srcOrd="0" destOrd="0" parTransId="{E53EC65C-AFC0-4ADD-BAED-0FEE174AF032}" sibTransId="{40845FB0-479E-412F-A44A-CFB321206F58}"/>
    <dgm:cxn modelId="{B8F94589-12BF-4329-8FC9-3319AEBC8AF6}" type="presOf" srcId="{91C6465E-EF52-4D65-8C1B-4FB2FAE5F9DC}" destId="{48047ACE-4E88-4110-A0FF-ECA1E36CD25B}" srcOrd="0" destOrd="0" presId="urn:microsoft.com/office/officeart/2005/8/layout/process3"/>
    <dgm:cxn modelId="{64314B98-7278-4634-ABFB-86793115FC66}" type="presOf" srcId="{DA0593CD-9B40-4F3E-8237-BBC0209BFFCE}" destId="{2E882370-B37F-43CE-901C-C169A8A27C99}" srcOrd="0" destOrd="1" presId="urn:microsoft.com/office/officeart/2005/8/layout/process3"/>
    <dgm:cxn modelId="{3DA39AAB-B4C3-4AF7-B85A-0B1DEB573E26}" type="presOf" srcId="{71D354B1-A8AC-4B14-975F-4CD6D27DFB2A}" destId="{39E09822-3855-4752-A7E0-5D410A01B8E5}" srcOrd="0" destOrd="0" presId="urn:microsoft.com/office/officeart/2005/8/layout/process3"/>
    <dgm:cxn modelId="{74D306AC-5AC8-4F46-97BD-C24A1FDD9978}" type="presOf" srcId="{2872D6C1-B5A0-410C-A18A-3ED0F5F579B8}" destId="{361187E7-0626-4373-8BF9-1F8E18C01239}" srcOrd="0" destOrd="0" presId="urn:microsoft.com/office/officeart/2005/8/layout/process3"/>
    <dgm:cxn modelId="{9E0670C7-9C4B-4888-B9AE-46D1617C9079}" srcId="{BB2954E2-4B57-4BFB-B47C-B81DD546B514}" destId="{71D354B1-A8AC-4B14-975F-4CD6D27DFB2A}" srcOrd="0" destOrd="0" parTransId="{A1A57F89-5BAC-409C-ACCB-8E23F5C89EA2}" sibTransId="{5F8099E9-8CA0-4777-BB8E-8C68CBCC8269}"/>
    <dgm:cxn modelId="{3FBE6AC9-3CBB-4165-96C3-F7A9483BABCF}" type="presOf" srcId="{379167FC-54B8-46DB-9E3B-99DE1FBCFE15}" destId="{093AACBA-A2C9-4970-99DD-EC03EA0D5829}" srcOrd="0" destOrd="0" presId="urn:microsoft.com/office/officeart/2005/8/layout/process3"/>
    <dgm:cxn modelId="{C475CEED-D1EE-4A20-AA28-8476679BF63C}" type="presOf" srcId="{BB2954E2-4B57-4BFB-B47C-B81DD546B514}" destId="{CF6E1890-7389-45FF-AFCC-4B1E8A5E17A0}" srcOrd="0" destOrd="0" presId="urn:microsoft.com/office/officeart/2005/8/layout/process3"/>
    <dgm:cxn modelId="{2C4615EF-D527-4C74-AAEE-4907EEAEBDC4}" type="presOf" srcId="{E35A1CFD-A0F4-4814-BFAA-CBB10819EFD8}" destId="{AA758090-57DD-4D1D-92FD-162A47633ED1}" srcOrd="0" destOrd="1" presId="urn:microsoft.com/office/officeart/2005/8/layout/process3"/>
    <dgm:cxn modelId="{4C11BCF6-1066-4853-8209-888F3FFF5A12}" type="presOf" srcId="{E03B3CB9-B8AF-4BB3-8E08-EE2597D2F147}" destId="{8AD0FC0E-0CD1-4611-821E-35EBFF9ECB78}" srcOrd="1" destOrd="0" presId="urn:microsoft.com/office/officeart/2005/8/layout/process3"/>
    <dgm:cxn modelId="{5E676CFC-BFDF-4772-8223-1E13C6CED584}" srcId="{E03B3CB9-B8AF-4BB3-8E08-EE2597D2F147}" destId="{DA0593CD-9B40-4F3E-8237-BBC0209BFFCE}" srcOrd="1" destOrd="0" parTransId="{AA3500D2-BF81-41CC-B130-636439D08883}" sibTransId="{6F3CE077-2570-4CCA-A06F-D7A68051A852}"/>
    <dgm:cxn modelId="{9A347F5C-65B1-4FBE-955C-C6C52502B0C3}" type="presParOf" srcId="{0E62AE42-875E-4811-AA82-ABE51F685AA7}" destId="{21905353-8A85-4271-B5E4-108FDD234663}" srcOrd="0" destOrd="0" presId="urn:microsoft.com/office/officeart/2005/8/layout/process3"/>
    <dgm:cxn modelId="{AEC08B9C-BC54-4A74-82FA-0D605FA44FA1}" type="presParOf" srcId="{21905353-8A85-4271-B5E4-108FDD234663}" destId="{CF6E1890-7389-45FF-AFCC-4B1E8A5E17A0}" srcOrd="0" destOrd="0" presId="urn:microsoft.com/office/officeart/2005/8/layout/process3"/>
    <dgm:cxn modelId="{62A0282A-B126-4999-A0BD-C7D47E633AA9}" type="presParOf" srcId="{21905353-8A85-4271-B5E4-108FDD234663}" destId="{85BD150F-47A7-4769-8145-87A4CDAB8C9D}" srcOrd="1" destOrd="0" presId="urn:microsoft.com/office/officeart/2005/8/layout/process3"/>
    <dgm:cxn modelId="{18B1A66B-A929-43C8-B05F-51E3190674F5}" type="presParOf" srcId="{21905353-8A85-4271-B5E4-108FDD234663}" destId="{39E09822-3855-4752-A7E0-5D410A01B8E5}" srcOrd="2" destOrd="0" presId="urn:microsoft.com/office/officeart/2005/8/layout/process3"/>
    <dgm:cxn modelId="{42727D07-3981-4819-B2F9-DBBB72EAFB90}" type="presParOf" srcId="{0E62AE42-875E-4811-AA82-ABE51F685AA7}" destId="{361187E7-0626-4373-8BF9-1F8E18C01239}" srcOrd="1" destOrd="0" presId="urn:microsoft.com/office/officeart/2005/8/layout/process3"/>
    <dgm:cxn modelId="{1C73BB82-A60E-4B94-BFD4-4344A3CC4836}" type="presParOf" srcId="{361187E7-0626-4373-8BF9-1F8E18C01239}" destId="{CAD49479-836A-42A8-B75C-9B566330489B}" srcOrd="0" destOrd="0" presId="urn:microsoft.com/office/officeart/2005/8/layout/process3"/>
    <dgm:cxn modelId="{04F099F9-BBBA-4423-86D5-84FE5A4B9FBD}" type="presParOf" srcId="{0E62AE42-875E-4811-AA82-ABE51F685AA7}" destId="{DB6BFBB3-2617-4071-B2B7-E4A6AA665E3B}" srcOrd="2" destOrd="0" presId="urn:microsoft.com/office/officeart/2005/8/layout/process3"/>
    <dgm:cxn modelId="{B1F5F62C-5DF9-4764-AAFF-CD2AA9280888}" type="presParOf" srcId="{DB6BFBB3-2617-4071-B2B7-E4A6AA665E3B}" destId="{36C20B34-94B7-4677-A849-B0AD1F751942}" srcOrd="0" destOrd="0" presId="urn:microsoft.com/office/officeart/2005/8/layout/process3"/>
    <dgm:cxn modelId="{976C168D-03D6-427F-957D-EFC1F58EEA68}" type="presParOf" srcId="{DB6BFBB3-2617-4071-B2B7-E4A6AA665E3B}" destId="{8AD0FC0E-0CD1-4611-821E-35EBFF9ECB78}" srcOrd="1" destOrd="0" presId="urn:microsoft.com/office/officeart/2005/8/layout/process3"/>
    <dgm:cxn modelId="{3AF2DDF9-CD80-4452-9852-C67684584F3A}" type="presParOf" srcId="{DB6BFBB3-2617-4071-B2B7-E4A6AA665E3B}" destId="{2E882370-B37F-43CE-901C-C169A8A27C99}" srcOrd="2" destOrd="0" presId="urn:microsoft.com/office/officeart/2005/8/layout/process3"/>
    <dgm:cxn modelId="{DB74A16D-78CB-42AD-B893-6BFE11CD273F}" type="presParOf" srcId="{0E62AE42-875E-4811-AA82-ABE51F685AA7}" destId="{48047ACE-4E88-4110-A0FF-ECA1E36CD25B}" srcOrd="3" destOrd="0" presId="urn:microsoft.com/office/officeart/2005/8/layout/process3"/>
    <dgm:cxn modelId="{84A042E1-D066-4611-9245-99100D9B95AF}" type="presParOf" srcId="{48047ACE-4E88-4110-A0FF-ECA1E36CD25B}" destId="{CABC5CB3-96C6-4BA4-B47A-1686E00CC508}" srcOrd="0" destOrd="0" presId="urn:microsoft.com/office/officeart/2005/8/layout/process3"/>
    <dgm:cxn modelId="{32146B94-2801-40CC-B17F-C61D2DA11057}" type="presParOf" srcId="{0E62AE42-875E-4811-AA82-ABE51F685AA7}" destId="{27429897-C31D-4955-BDDB-92C801503D38}" srcOrd="4" destOrd="0" presId="urn:microsoft.com/office/officeart/2005/8/layout/process3"/>
    <dgm:cxn modelId="{2AFC96CD-3E38-4AF1-BCDD-8F8D036E9979}" type="presParOf" srcId="{27429897-C31D-4955-BDDB-92C801503D38}" destId="{093AACBA-A2C9-4970-99DD-EC03EA0D5829}" srcOrd="0" destOrd="0" presId="urn:microsoft.com/office/officeart/2005/8/layout/process3"/>
    <dgm:cxn modelId="{C7A702C1-FCAD-457C-8F13-DF08DAC1AB34}" type="presParOf" srcId="{27429897-C31D-4955-BDDB-92C801503D38}" destId="{6B248E6A-CE89-4E63-BD17-73F035810F37}" srcOrd="1" destOrd="0" presId="urn:microsoft.com/office/officeart/2005/8/layout/process3"/>
    <dgm:cxn modelId="{FD44E143-F19C-4DBE-8ACC-CD78B0978B73}" type="presParOf" srcId="{27429897-C31D-4955-BDDB-92C801503D38}" destId="{AA758090-57DD-4D1D-92FD-162A47633ED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150F-47A7-4769-8145-87A4CDAB8C9D}">
      <dsp:nvSpPr>
        <dsp:cNvPr id="0" name=""/>
        <dsp:cNvSpPr/>
      </dsp:nvSpPr>
      <dsp:spPr>
        <a:xfrm>
          <a:off x="3031" y="526743"/>
          <a:ext cx="1378565" cy="67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Gather Monitoring Data</a:t>
          </a:r>
        </a:p>
      </dsp:txBody>
      <dsp:txXfrm>
        <a:off x="3031" y="526743"/>
        <a:ext cx="1378565" cy="448513"/>
      </dsp:txXfrm>
    </dsp:sp>
    <dsp:sp modelId="{39E09822-3855-4752-A7E0-5D410A01B8E5}">
      <dsp:nvSpPr>
        <dsp:cNvPr id="0" name=""/>
        <dsp:cNvSpPr/>
      </dsp:nvSpPr>
      <dsp:spPr>
        <a:xfrm>
          <a:off x="285388" y="975256"/>
          <a:ext cx="1378565" cy="8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 Water Quality Portals 2009-Present</a:t>
          </a:r>
        </a:p>
      </dsp:txBody>
      <dsp:txXfrm>
        <a:off x="311326" y="1001194"/>
        <a:ext cx="1326689" cy="833724"/>
      </dsp:txXfrm>
    </dsp:sp>
    <dsp:sp modelId="{361187E7-0626-4373-8BF9-1F8E18C01239}">
      <dsp:nvSpPr>
        <dsp:cNvPr id="0" name=""/>
        <dsp:cNvSpPr/>
      </dsp:nvSpPr>
      <dsp:spPr>
        <a:xfrm>
          <a:off x="1590582" y="579388"/>
          <a:ext cx="443049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590582" y="648032"/>
        <a:ext cx="340082" cy="205934"/>
      </dsp:txXfrm>
    </dsp:sp>
    <dsp:sp modelId="{8AD0FC0E-0CD1-4611-821E-35EBFF9ECB78}">
      <dsp:nvSpPr>
        <dsp:cNvPr id="0" name=""/>
        <dsp:cNvSpPr/>
      </dsp:nvSpPr>
      <dsp:spPr>
        <a:xfrm>
          <a:off x="2217539" y="526743"/>
          <a:ext cx="1378565" cy="67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Normalize Monitoring Data</a:t>
          </a:r>
        </a:p>
      </dsp:txBody>
      <dsp:txXfrm>
        <a:off x="2217539" y="526743"/>
        <a:ext cx="1378565" cy="448513"/>
      </dsp:txXfrm>
    </dsp:sp>
    <dsp:sp modelId="{2E882370-B37F-43CE-901C-C169A8A27C99}">
      <dsp:nvSpPr>
        <dsp:cNvPr id="0" name=""/>
        <dsp:cNvSpPr/>
      </dsp:nvSpPr>
      <dsp:spPr>
        <a:xfrm>
          <a:off x="2499895" y="975256"/>
          <a:ext cx="1378565" cy="8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QA/QC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Calculate representative statistic</a:t>
          </a:r>
        </a:p>
      </dsp:txBody>
      <dsp:txXfrm>
        <a:off x="2525833" y="1001194"/>
        <a:ext cx="1326689" cy="833724"/>
      </dsp:txXfrm>
    </dsp:sp>
    <dsp:sp modelId="{48047ACE-4E88-4110-A0FF-ECA1E36CD25B}">
      <dsp:nvSpPr>
        <dsp:cNvPr id="0" name=""/>
        <dsp:cNvSpPr/>
      </dsp:nvSpPr>
      <dsp:spPr>
        <a:xfrm>
          <a:off x="3805089" y="579388"/>
          <a:ext cx="443049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805089" y="648032"/>
        <a:ext cx="340082" cy="205934"/>
      </dsp:txXfrm>
    </dsp:sp>
    <dsp:sp modelId="{6B248E6A-CE89-4E63-BD17-73F035810F37}">
      <dsp:nvSpPr>
        <dsp:cNvPr id="0" name=""/>
        <dsp:cNvSpPr/>
      </dsp:nvSpPr>
      <dsp:spPr>
        <a:xfrm>
          <a:off x="4432046" y="526743"/>
          <a:ext cx="1378565" cy="672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Visualize Data</a:t>
          </a:r>
        </a:p>
      </dsp:txBody>
      <dsp:txXfrm>
        <a:off x="4432046" y="526743"/>
        <a:ext cx="1378565" cy="448513"/>
      </dsp:txXfrm>
    </dsp:sp>
    <dsp:sp modelId="{AA758090-57DD-4D1D-92FD-162A47633ED1}">
      <dsp:nvSpPr>
        <dsp:cNvPr id="0" name=""/>
        <dsp:cNvSpPr/>
      </dsp:nvSpPr>
      <dsp:spPr>
        <a:xfrm>
          <a:off x="4714402" y="975256"/>
          <a:ext cx="1378565" cy="8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Compared to WQ Criteria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With additional data layers</a:t>
          </a:r>
        </a:p>
      </dsp:txBody>
      <dsp:txXfrm>
        <a:off x="4740340" y="1001194"/>
        <a:ext cx="1326689" cy="83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413F5AB5-A4CC-4A78-B128-2B5805C8C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8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BC1BAC1C-8A5C-4FCF-BC50-A7B2E5365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4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700-3BD0-48BD-A15D-3A28FB973B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6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3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700-3BD0-48BD-A15D-3A28FB973B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6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96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9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02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4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6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67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58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9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700-3BD0-48BD-A15D-3A28FB973B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41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2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5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700-3BD0-48BD-A15D-3A28FB973B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6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55700-3BD0-48BD-A15D-3A28FB973B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0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8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BAC1C-8A5C-4FCF-BC50-A7B2E536599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DCB4-768A-4D09-BF37-B5D404F2C356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0526-E20E-437F-ACCE-41F73731B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cho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513" y="304800"/>
            <a:ext cx="12334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95800"/>
            <a:ext cx="7772400" cy="160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381000"/>
          </a:xfr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fld id="{7D104D92-952D-498C-8DDF-8CF40A01D6FB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477423A-8789-44CD-8A2E-2FA43D236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cho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513" y="304800"/>
            <a:ext cx="12334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200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9CDE991-01C5-498F-9557-05808CC259A5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3810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8ADECE-CA6F-4395-B9C2-3925B492D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5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D7167852-C98D-4031-A0E9-54F133CF830C}" type="datetime1">
              <a:rPr lang="en-US" smtClean="0"/>
              <a:t>4/26/2018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DE0B57BA-5AB9-4137-84CC-F9A52E1E8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epa.gov/maps/wqima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epa.gov/maps/wqima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ho.epa.gov/tools/data-downloads/wqi-data-review" TargetMode="External"/><Relationship Id="rId5" Type="http://schemas.openxmlformats.org/officeDocument/2006/relationships/hyperlink" Target="https://echo.epa.gov/user/register" TargetMode="External"/><Relationship Id="rId4" Type="http://schemas.openxmlformats.org/officeDocument/2006/relationships/hyperlink" Target="https://echo.epa.gov/files/echodownloads/Data-Analytic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asem.russell@ep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reenspun.Robert@epa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wqc/national-recommended-water-quality-criteria-aquatic-life-criteria-table" TargetMode="External"/><Relationship Id="rId13" Type="http://schemas.openxmlformats.org/officeDocument/2006/relationships/hyperlink" Target="http://chesapeakeconservancy.org/conservation-innovation-center/high-resolution-data/land-cover-data-project/" TargetMode="External"/><Relationship Id="rId3" Type="http://schemas.openxmlformats.org/officeDocument/2006/relationships/hyperlink" Target="http://acwi.gov/monitoring/" TargetMode="External"/><Relationship Id="rId7" Type="http://schemas.openxmlformats.org/officeDocument/2006/relationships/hyperlink" Target="https://echo.epa.gov/arcgis/rest/services/ECHO/Facilities/MapServer" TargetMode="External"/><Relationship Id="rId12" Type="http://schemas.openxmlformats.org/officeDocument/2006/relationships/hyperlink" Target="https://www.mrlc.gov/nlcd2011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rs.usda.gov/Main/docs.htm?docid=18622" TargetMode="External"/><Relationship Id="rId11" Type="http://schemas.openxmlformats.org/officeDocument/2006/relationships/hyperlink" Target="https://www.epa.gov/waterdata/nhdplus-national-hydrography-dataset-plus" TargetMode="External"/><Relationship Id="rId5" Type="http://schemas.openxmlformats.org/officeDocument/2006/relationships/hyperlink" Target="http://waterdata.usgs.gov/nwis" TargetMode="External"/><Relationship Id="rId10" Type="http://schemas.openxmlformats.org/officeDocument/2006/relationships/hyperlink" Target="http://onlinelibrary.wiley.com/doi/10.1111/fwb.12620/epdf" TargetMode="External"/><Relationship Id="rId4" Type="http://schemas.openxmlformats.org/officeDocument/2006/relationships/hyperlink" Target="https://www.epa.gov/waterdata/storage-and-retrieval-and-water-quality-exchange" TargetMode="External"/><Relationship Id="rId9" Type="http://schemas.openxmlformats.org/officeDocument/2006/relationships/hyperlink" Target="https://www.epa.gov/nutrient-policy-data/ecoregional-criteria" TargetMode="Externa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epa.gov/maps/wqima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Quality Indicators (WQI) Tool</a:t>
            </a:r>
            <a:br>
              <a:rPr lang="en-US" dirty="0"/>
            </a:br>
            <a:r>
              <a:rPr lang="en-US" dirty="0"/>
              <a:t>Version 2.0</a:t>
            </a:r>
            <a:br>
              <a:rPr lang="en-US" dirty="0"/>
            </a:br>
            <a:r>
              <a:rPr lang="en-US" sz="3100" b="0" dirty="0"/>
              <a:t>View, Focus, and Screen Ambient Monitoring Data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2018</a:t>
            </a:r>
          </a:p>
          <a:p>
            <a:r>
              <a:rPr lang="en-US" dirty="0">
                <a:hlinkClick r:id="rId3"/>
              </a:rPr>
              <a:t>https://echo.epa.gov/maps/wqimap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U.S. Environmental Protection Agency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ECB7-EC12-44E5-88E6-2ACBE3F326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1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20000" cy="990600"/>
          </a:xfrm>
        </p:spPr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 sz="2400" dirty="0"/>
              <a:t>Pollutant Expansion</a:t>
            </a:r>
          </a:p>
          <a:p>
            <a:pPr lvl="1"/>
            <a:r>
              <a:rPr lang="en-US" sz="2000" dirty="0"/>
              <a:t>Pathogens – e. coli, enterococci, possibly fecal coliforms</a:t>
            </a:r>
          </a:p>
          <a:p>
            <a:pPr lvl="1"/>
            <a:r>
              <a:rPr lang="en-US" sz="2000" dirty="0"/>
              <a:t>Suggested new pollutants/parameters</a:t>
            </a:r>
          </a:p>
          <a:p>
            <a:r>
              <a:rPr lang="en-US" sz="2400" dirty="0"/>
              <a:t>New Map Layers</a:t>
            </a:r>
          </a:p>
          <a:p>
            <a:pPr lvl="1"/>
            <a:r>
              <a:rPr lang="en-US" sz="2000" dirty="0"/>
              <a:t>Updated County Level CAFO Counts</a:t>
            </a:r>
          </a:p>
          <a:p>
            <a:r>
              <a:rPr lang="en-US" sz="2400" dirty="0"/>
              <a:t>Enhanced Searching</a:t>
            </a:r>
          </a:p>
          <a:p>
            <a:pPr lvl="1"/>
            <a:r>
              <a:rPr lang="en-US" sz="2000" dirty="0"/>
              <a:t>Between monitoring locations – ‘Upstream Downstream’ Analysis</a:t>
            </a:r>
          </a:p>
          <a:p>
            <a:pPr lvl="1"/>
            <a:r>
              <a:rPr lang="en-US" sz="2000" dirty="0"/>
              <a:t>Between NPDES facilities</a:t>
            </a:r>
          </a:p>
          <a:p>
            <a:r>
              <a:rPr lang="en-US" sz="2400" dirty="0"/>
              <a:t>Modernize treatment of detection limits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6D02361-A61B-4495-BAD7-D110E6CD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75570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20000" cy="990600"/>
          </a:xfrm>
        </p:spPr>
        <p:txBody>
          <a:bodyPr/>
          <a:lstStyle/>
          <a:p>
            <a:r>
              <a:rPr lang="en-US" dirty="0"/>
              <a:t>Accessing the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733800"/>
          </a:xfrm>
        </p:spPr>
        <p:txBody>
          <a:bodyPr/>
          <a:lstStyle/>
          <a:p>
            <a:r>
              <a:rPr lang="en-US" sz="2400" dirty="0"/>
              <a:t>Go to:  </a:t>
            </a:r>
            <a:r>
              <a:rPr lang="en-US" sz="2400" u="sng" dirty="0">
                <a:hlinkClick r:id="rId3"/>
              </a:rPr>
              <a:t>https://echo.epa.gov/maps/wqimap</a:t>
            </a:r>
            <a:endParaRPr lang="en-US" sz="2400" dirty="0"/>
          </a:p>
          <a:p>
            <a:pPr lvl="1"/>
            <a:r>
              <a:rPr lang="en-US" sz="2000" dirty="0"/>
              <a:t>You will be asked to log into ECHO Gov with your Lan ID and password.</a:t>
            </a:r>
          </a:p>
          <a:p>
            <a:r>
              <a:rPr lang="en-US" sz="2400" dirty="0"/>
              <a:t>Resources and Technical Documentation</a:t>
            </a:r>
          </a:p>
          <a:p>
            <a:pPr lvl="1"/>
            <a:r>
              <a:rPr lang="en-US" sz="2000" dirty="0">
                <a:hlinkClick r:id="rId4"/>
              </a:rPr>
              <a:t>https://echo.epa.gov/files/echodownloads/Data-Analytics/</a:t>
            </a:r>
            <a:endParaRPr lang="en-US" sz="1400" dirty="0"/>
          </a:p>
          <a:p>
            <a:r>
              <a:rPr lang="en-US" sz="2400" dirty="0"/>
              <a:t>You must have an ECHO Gov account to access.</a:t>
            </a:r>
          </a:p>
          <a:p>
            <a:pPr lvl="1"/>
            <a:r>
              <a:rPr lang="en-US" sz="2000" dirty="0"/>
              <a:t>Register here:  </a:t>
            </a:r>
            <a:r>
              <a:rPr lang="en-US" sz="2000" dirty="0">
                <a:hlinkClick r:id="rId5"/>
              </a:rPr>
              <a:t>https://echo.epa.gov/user/register</a:t>
            </a:r>
            <a:r>
              <a:rPr lang="en-US" sz="2000" dirty="0"/>
              <a:t> </a:t>
            </a:r>
          </a:p>
          <a:p>
            <a:r>
              <a:rPr lang="en-US" sz="2400" dirty="0"/>
              <a:t>Download the dataset (publicly available): </a:t>
            </a:r>
          </a:p>
          <a:p>
            <a:pPr lvl="1"/>
            <a:r>
              <a:rPr lang="en-US" sz="2000" dirty="0">
                <a:hlinkClick r:id="rId6"/>
              </a:rPr>
              <a:t>https://echo.epa.gov/tools/data-downloads/wqi-data-review</a:t>
            </a:r>
            <a:r>
              <a:rPr lang="en-US" sz="2000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3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 &amp;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763000" cy="3733800"/>
          </a:xfrm>
        </p:spPr>
        <p:txBody>
          <a:bodyPr numCol="2"/>
          <a:lstStyle/>
          <a:p>
            <a:r>
              <a:rPr lang="en-US" sz="2400" dirty="0"/>
              <a:t>Rusty Wasem</a:t>
            </a:r>
          </a:p>
          <a:p>
            <a:r>
              <a:rPr lang="en-US" sz="2400" dirty="0"/>
              <a:t>(202) 564-7096</a:t>
            </a:r>
          </a:p>
          <a:p>
            <a:r>
              <a:rPr lang="en-US" sz="2400" dirty="0">
                <a:hlinkClick r:id="rId3"/>
              </a:rPr>
              <a:t>wasem.russell@epa.gov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Bob Greenspun</a:t>
            </a:r>
          </a:p>
          <a:p>
            <a:r>
              <a:rPr lang="en-US" sz="2400" dirty="0"/>
              <a:t>(202) 564-2506</a:t>
            </a:r>
          </a:p>
          <a:p>
            <a:r>
              <a:rPr lang="en-US" sz="2400" dirty="0">
                <a:hlinkClick r:id="rId4"/>
              </a:rPr>
              <a:t>greenspun.robert@epa.gov</a:t>
            </a:r>
            <a:r>
              <a:rPr lang="en-US" sz="24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ECB7-EC12-44E5-88E6-2ACBE3F3269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5486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A 508 compliant version of this presentation will be made available upon request.</a:t>
            </a:r>
          </a:p>
        </p:txBody>
      </p:sp>
    </p:spTree>
    <p:extLst>
      <p:ext uri="{BB962C8B-B14F-4D97-AF65-F5344CB8AC3E}">
        <p14:creationId xmlns:p14="http://schemas.microsoft.com/office/powerpoint/2010/main" val="298121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slides to be used if live demo is not possible.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9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20000" cy="990600"/>
          </a:xfrm>
        </p:spPr>
        <p:txBody>
          <a:bodyPr/>
          <a:lstStyle/>
          <a:p>
            <a:r>
              <a:rPr lang="en-US" dirty="0"/>
              <a:t>Using the Tool: The Legend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354" y="2023242"/>
            <a:ext cx="5854846" cy="2015358"/>
          </a:xfrm>
        </p:spPr>
        <p:txBody>
          <a:bodyPr/>
          <a:lstStyle/>
          <a:p>
            <a:r>
              <a:rPr lang="en-US" sz="2000" dirty="0"/>
              <a:t>No Samples</a:t>
            </a:r>
          </a:p>
          <a:p>
            <a:pPr lvl="1"/>
            <a:r>
              <a:rPr lang="en-US" sz="1800" dirty="0"/>
              <a:t>n = 0</a:t>
            </a:r>
          </a:p>
          <a:p>
            <a:r>
              <a:rPr lang="en-US" sz="2000" dirty="0"/>
              <a:t>Only Rejected Samples</a:t>
            </a:r>
          </a:p>
          <a:p>
            <a:pPr lvl="1"/>
            <a:r>
              <a:rPr lang="en-US" sz="1800" dirty="0"/>
              <a:t>All samples were rejected </a:t>
            </a:r>
          </a:p>
          <a:p>
            <a:r>
              <a:rPr lang="en-US" sz="2000" dirty="0"/>
              <a:t>No Concern</a:t>
            </a:r>
          </a:p>
          <a:p>
            <a:pPr lvl="1"/>
            <a:r>
              <a:rPr lang="en-US" sz="1800" dirty="0"/>
              <a:t>Threshold Statistic &lt; 1.00 of criteria </a:t>
            </a:r>
          </a:p>
          <a:p>
            <a:r>
              <a:rPr lang="en-US" sz="2000" dirty="0"/>
              <a:t>Possible Concern</a:t>
            </a:r>
          </a:p>
          <a:p>
            <a:pPr lvl="1"/>
            <a:r>
              <a:rPr lang="en-US" sz="1800" dirty="0"/>
              <a:t>Threshold Statistic 1.00 &lt;  5.00 of criteria</a:t>
            </a:r>
          </a:p>
          <a:p>
            <a:r>
              <a:rPr lang="en-US" sz="2000" dirty="0"/>
              <a:t>Concern</a:t>
            </a:r>
          </a:p>
          <a:p>
            <a:pPr lvl="1"/>
            <a:r>
              <a:rPr lang="en-US" sz="1800" dirty="0"/>
              <a:t>Threshold Statistic 5.00 &lt; 10.00 of criteria</a:t>
            </a:r>
          </a:p>
          <a:p>
            <a:r>
              <a:rPr lang="en-US" sz="2000" dirty="0"/>
              <a:t>High Concern</a:t>
            </a:r>
          </a:p>
          <a:p>
            <a:pPr lvl="1"/>
            <a:r>
              <a:rPr lang="en-US" sz="1800" dirty="0"/>
              <a:t>Threshold Statistic &gt;= 10.00 of criteria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5" y="2466975"/>
            <a:ext cx="339871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20000" cy="990600"/>
          </a:xfrm>
        </p:spPr>
        <p:txBody>
          <a:bodyPr/>
          <a:lstStyle/>
          <a:p>
            <a:r>
              <a:rPr lang="en-US" dirty="0"/>
              <a:t>Using the Tool:  Default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B4D35-5900-49A6-A448-E29C4EC8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1" y="1600200"/>
            <a:ext cx="802645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990600"/>
          </a:xfrm>
        </p:spPr>
        <p:txBody>
          <a:bodyPr/>
          <a:lstStyle/>
          <a:p>
            <a:r>
              <a:rPr lang="en-US" dirty="0"/>
              <a:t>Using the Tool:  </a:t>
            </a:r>
            <a:br>
              <a:rPr lang="en-US" dirty="0"/>
            </a:br>
            <a:r>
              <a:rPr lang="en-US" dirty="0"/>
              <a:t>Viewing Symbol Pop Up Window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78216-D9D4-4818-A737-B27D8C662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8" y="2133600"/>
            <a:ext cx="3426050" cy="4206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1BE078-1708-47D9-9FAD-D2CFBC58E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3341716" cy="420624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3734753" y="5562600"/>
            <a:ext cx="137064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V="1">
            <a:off x="2018346" y="3810000"/>
            <a:ext cx="2629854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5481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DE5E6E-C308-418D-B325-2D311ECA1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4" y="1752600"/>
            <a:ext cx="488474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990600"/>
          </a:xfrm>
        </p:spPr>
        <p:txBody>
          <a:bodyPr/>
          <a:lstStyle/>
          <a:p>
            <a:r>
              <a:rPr lang="en-US" sz="2800" dirty="0"/>
              <a:t>Using the Tool: Search for Upstream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731615"/>
            <a:ext cx="4038599" cy="4282440"/>
          </a:xfrm>
        </p:spPr>
        <p:txBody>
          <a:bodyPr/>
          <a:lstStyle/>
          <a:p>
            <a:r>
              <a:rPr lang="en-US" sz="1800" dirty="0"/>
              <a:t>Feature searches 15 km upstream/ downstream (tributaries and main stem)</a:t>
            </a:r>
          </a:p>
          <a:p>
            <a:r>
              <a:rPr lang="en-US" sz="1800" dirty="0"/>
              <a:t>Maps up/downstream NPDES facilities</a:t>
            </a:r>
          </a:p>
          <a:p>
            <a:pPr lvl="1"/>
            <a:r>
              <a:rPr lang="en-US" sz="1200" dirty="0"/>
              <a:t>ECHO Symbol pop ups include compliance summary and links more reports</a:t>
            </a:r>
          </a:p>
          <a:p>
            <a:r>
              <a:rPr lang="en-US" sz="1800" dirty="0"/>
              <a:t>Download facility list as a .csv file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400" y="5443835"/>
            <a:ext cx="1371599" cy="194965"/>
          </a:xfrm>
          <a:prstGeom prst="rect">
            <a:avLst/>
          </a:prstGeom>
          <a:noFill/>
          <a:ln w="28575" cap="flat" cmpd="sng" algn="ctr">
            <a:solidFill>
              <a:srgbClr val="1DB33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9216" y="3758625"/>
            <a:ext cx="3011092" cy="584775"/>
          </a:xfrm>
          <a:prstGeom prst="rect">
            <a:avLst/>
          </a:prstGeom>
          <a:solidFill>
            <a:srgbClr val="FFFFFF">
              <a:alpha val="45098"/>
            </a:srgbClr>
          </a:solidFill>
          <a:ln w="28575">
            <a:solidFill>
              <a:srgbClr val="1DB33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Click here to search Pollutant Upstream up/downstream</a:t>
            </a:r>
          </a:p>
        </p:txBody>
      </p:sp>
      <p:cxnSp>
        <p:nvCxnSpPr>
          <p:cNvPr id="11" name="Straight Connector 10"/>
          <p:cNvCxnSpPr>
            <a:cxnSpLocks/>
            <a:stCxn id="8" idx="3"/>
            <a:endCxn id="9" idx="1"/>
          </p:cNvCxnSpPr>
          <p:nvPr/>
        </p:nvCxnSpPr>
        <p:spPr bwMode="auto">
          <a:xfrm flipV="1">
            <a:off x="3809999" y="4051013"/>
            <a:ext cx="1369217" cy="149030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142309" y="2046447"/>
            <a:ext cx="3540526" cy="584775"/>
          </a:xfrm>
          <a:prstGeom prst="rect">
            <a:avLst/>
          </a:prstGeom>
          <a:solidFill>
            <a:srgbClr val="FFFFFF">
              <a:alpha val="45098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Select 15 km upstream, downstream, or upstream pollutant point source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59444" y="5265003"/>
            <a:ext cx="1326756" cy="145197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17" name="Straight Connector 16"/>
          <p:cNvCxnSpPr>
            <a:cxnSpLocks/>
            <a:stCxn id="16" idx="3"/>
            <a:endCxn id="14" idx="1"/>
          </p:cNvCxnSpPr>
          <p:nvPr/>
        </p:nvCxnSpPr>
        <p:spPr bwMode="auto">
          <a:xfrm flipV="1">
            <a:off x="3886200" y="2338835"/>
            <a:ext cx="1256109" cy="29987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179216" y="5486400"/>
            <a:ext cx="2321326" cy="584775"/>
          </a:xfrm>
          <a:prstGeom prst="rect">
            <a:avLst/>
          </a:prstGeom>
          <a:solidFill>
            <a:srgbClr val="FFFFFF">
              <a:alpha val="45098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Download facility list as a .csv file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676400" y="5943600"/>
            <a:ext cx="990600" cy="2622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23" name="Straight Connector 22"/>
          <p:cNvCxnSpPr>
            <a:cxnSpLocks/>
            <a:stCxn id="22" idx="3"/>
            <a:endCxn id="20" idx="1"/>
          </p:cNvCxnSpPr>
          <p:nvPr/>
        </p:nvCxnSpPr>
        <p:spPr bwMode="auto">
          <a:xfrm flipV="1">
            <a:off x="2667000" y="5778788"/>
            <a:ext cx="2512216" cy="29593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9900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20000" cy="990600"/>
          </a:xfrm>
        </p:spPr>
        <p:txBody>
          <a:bodyPr/>
          <a:lstStyle/>
          <a:p>
            <a:r>
              <a:rPr lang="en-US" dirty="0"/>
              <a:t>Using the Tool:  Symbology Tab Options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905000"/>
            <a:ext cx="2573655" cy="4191000"/>
          </a:xfrm>
        </p:spPr>
        <p:txBody>
          <a:bodyPr/>
          <a:lstStyle/>
          <a:p>
            <a:r>
              <a:rPr lang="en-US" sz="1800" dirty="0"/>
              <a:t>Timeframe</a:t>
            </a:r>
          </a:p>
          <a:p>
            <a:r>
              <a:rPr lang="en-US" sz="1800" dirty="0"/>
              <a:t>Pollutant</a:t>
            </a:r>
          </a:p>
          <a:p>
            <a:r>
              <a:rPr lang="en-US" sz="1800" dirty="0"/>
              <a:t>Class-break threshold statistic</a:t>
            </a:r>
          </a:p>
          <a:p>
            <a:r>
              <a:rPr lang="en-US" sz="1800" dirty="0"/>
              <a:t>CWA 304(a) Criteria</a:t>
            </a:r>
          </a:p>
          <a:p>
            <a:r>
              <a:rPr lang="en-US" sz="1800" dirty="0"/>
              <a:t>HAB Criteria</a:t>
            </a:r>
          </a:p>
          <a:p>
            <a:r>
              <a:rPr lang="en-US" sz="1800" dirty="0"/>
              <a:t>User Defined Criteria</a:t>
            </a:r>
          </a:p>
          <a:p>
            <a:r>
              <a:rPr lang="en-US" sz="1800" dirty="0"/>
              <a:t>Top 50-500 Sites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2FB8E-E926-48D1-8014-E6BF4150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5" y="1661160"/>
            <a:ext cx="5253175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dirty="0"/>
              <a:t>Using the Tool:  User Defined Criteria and Break Points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82" t="5013" r="4088" b="9775"/>
          <a:stretch/>
        </p:blipFill>
        <p:spPr>
          <a:xfrm>
            <a:off x="516264" y="3031688"/>
            <a:ext cx="4208136" cy="138791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4800600"/>
            <a:ext cx="5643156" cy="1295400"/>
          </a:xfrm>
        </p:spPr>
        <p:txBody>
          <a:bodyPr/>
          <a:lstStyle/>
          <a:p>
            <a:r>
              <a:rPr lang="en-US" sz="2400" dirty="0"/>
              <a:t>Set criteria and breakpoints either globally or by Ecoregion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207895"/>
            <a:ext cx="4000500" cy="35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 Background</a:t>
            </a:r>
          </a:p>
          <a:p>
            <a:r>
              <a:rPr lang="en-US" dirty="0"/>
              <a:t>Using Tool/Live Demo</a:t>
            </a:r>
          </a:p>
          <a:p>
            <a:r>
              <a:rPr lang="en-US" dirty="0"/>
              <a:t>WQI Derivative Projects</a:t>
            </a:r>
          </a:p>
          <a:p>
            <a:r>
              <a:rPr lang="en-US" dirty="0"/>
              <a:t>Future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ECB7-EC12-44E5-88E6-2ACBE3F326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9B40FD-1886-40FB-B276-126AE6E26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4" y="1866900"/>
            <a:ext cx="5975633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20000" cy="990600"/>
          </a:xfrm>
        </p:spPr>
        <p:txBody>
          <a:bodyPr/>
          <a:lstStyle/>
          <a:p>
            <a:r>
              <a:rPr lang="en-US" dirty="0"/>
              <a:t>Using the Tool: Layers Tab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28800"/>
            <a:ext cx="2819400" cy="4191000"/>
          </a:xfrm>
        </p:spPr>
        <p:txBody>
          <a:bodyPr/>
          <a:lstStyle/>
          <a:p>
            <a:r>
              <a:rPr lang="en-US" sz="1800" dirty="0"/>
              <a:t>Check Box(s) &amp; Zoom to View Layer(s)</a:t>
            </a:r>
          </a:p>
          <a:p>
            <a:pPr lvl="1"/>
            <a:r>
              <a:rPr lang="en-US" sz="1600" dirty="0"/>
              <a:t>NPDES Permitted Facilities</a:t>
            </a:r>
          </a:p>
          <a:p>
            <a:pPr lvl="1"/>
            <a:r>
              <a:rPr lang="en-US" sz="1600" dirty="0"/>
              <a:t>CWA 303(d) Impaired Waters*</a:t>
            </a:r>
          </a:p>
          <a:p>
            <a:pPr lvl="1"/>
            <a:r>
              <a:rPr lang="en-US" sz="1600" dirty="0"/>
              <a:t>CWA 305(b) Assessed Waters*</a:t>
            </a:r>
          </a:p>
          <a:p>
            <a:pPr lvl="1"/>
            <a:r>
              <a:rPr lang="en-US" sz="1600" dirty="0"/>
              <a:t>HUC 8, 10 and 12*</a:t>
            </a:r>
          </a:p>
          <a:p>
            <a:pPr lvl="1"/>
            <a:r>
              <a:rPr lang="en-US" sz="1600" dirty="0"/>
              <a:t>NHD+ Flow Lines*</a:t>
            </a:r>
          </a:p>
          <a:p>
            <a:pPr lvl="1"/>
            <a:r>
              <a:rPr lang="en-US" sz="1600" dirty="0"/>
              <a:t>CAFO Density</a:t>
            </a:r>
          </a:p>
          <a:p>
            <a:r>
              <a:rPr lang="en-US" sz="2000" dirty="0"/>
              <a:t>Click the   to view a layer’s legend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52400" y="5958840"/>
            <a:ext cx="8897503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*To view these layers, you must be zoomed 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F7BC8A-24E2-48E9-8B79-8C6D6EC64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029200"/>
            <a:ext cx="1524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2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20000" cy="990600"/>
          </a:xfrm>
        </p:spPr>
        <p:txBody>
          <a:bodyPr/>
          <a:lstStyle/>
          <a:p>
            <a:r>
              <a:rPr lang="en-US" dirty="0"/>
              <a:t>Using the Tool: Filter Tab Options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DECE-CA6F-4395-B9C2-3925B492D48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96000" y="2133600"/>
            <a:ext cx="307848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Filter by:</a:t>
            </a:r>
          </a:p>
          <a:p>
            <a:pPr lvl="1"/>
            <a:r>
              <a:rPr lang="en-US" sz="1800" kern="0" dirty="0"/>
              <a:t>Ecoregion: I-XIV</a:t>
            </a:r>
          </a:p>
          <a:p>
            <a:pPr lvl="1"/>
            <a:r>
              <a:rPr lang="en-US" sz="1800" kern="0" dirty="0"/>
              <a:t>Water Body Type:  River/Stream or Lake/Reservoir</a:t>
            </a:r>
          </a:p>
          <a:p>
            <a:r>
              <a:rPr lang="en-US" sz="2000" kern="0" dirty="0"/>
              <a:t>Category: </a:t>
            </a:r>
            <a:endParaRPr lang="en-US" sz="1600" dirty="0"/>
          </a:p>
          <a:p>
            <a:pPr lvl="1"/>
            <a:r>
              <a:rPr lang="en-US" sz="1800" dirty="0"/>
              <a:t>Station category (eg. High Concern only)</a:t>
            </a:r>
          </a:p>
          <a:p>
            <a:r>
              <a:rPr lang="en-US" sz="2000" dirty="0"/>
              <a:t>Number of Samples</a:t>
            </a:r>
          </a:p>
          <a:p>
            <a:r>
              <a:rPr lang="en-US" sz="2000" dirty="0"/>
              <a:t>EPA Region</a:t>
            </a:r>
          </a:p>
          <a:p>
            <a:r>
              <a:rPr lang="en-US" sz="2000" dirty="0"/>
              <a:t>State/County</a:t>
            </a:r>
          </a:p>
          <a:p>
            <a:r>
              <a:rPr lang="en-US" sz="2000" dirty="0"/>
              <a:t>HUC-8 Subbasin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22A5C0-4572-4B94-8FF4-54318C10A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50720"/>
            <a:ext cx="462948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95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F828-47CD-4BD2-81C2-FA7AD05B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Tool: Adding a Map Layer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F7CC04-D23F-4A2A-BA17-8BF26F7C6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4311206" cy="38404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586C1-C30D-470A-978F-543CF56E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CA3BD-C1E4-4579-822B-1A81CA65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08CD7166-434A-4248-82E2-DC9491002AB3}"/>
              </a:ext>
            </a:extLst>
          </p:cNvPr>
          <p:cNvSpPr/>
          <p:nvPr/>
        </p:nvSpPr>
        <p:spPr bwMode="auto">
          <a:xfrm>
            <a:off x="5334000" y="2895600"/>
            <a:ext cx="3505200" cy="914400"/>
          </a:xfrm>
          <a:prstGeom prst="borderCallout1">
            <a:avLst>
              <a:gd name="adj1" fmla="val 32212"/>
              <a:gd name="adj2" fmla="val -416"/>
              <a:gd name="adj3" fmla="val 112660"/>
              <a:gd name="adj4" fmla="val -48370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FB4EE-5CD7-4DE3-893A-302F4C1FC790}"/>
              </a:ext>
            </a:extLst>
          </p:cNvPr>
          <p:cNvSpPr txBox="1"/>
          <p:nvPr/>
        </p:nvSpPr>
        <p:spPr>
          <a:xfrm>
            <a:off x="5334000" y="2895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Import your own map or map layer, by adding the service URL in the Add Layer Tab</a:t>
            </a:r>
          </a:p>
        </p:txBody>
      </p:sp>
    </p:spTree>
    <p:extLst>
      <p:ext uri="{BB962C8B-B14F-4D97-AF65-F5344CB8AC3E}">
        <p14:creationId xmlns:p14="http://schemas.microsoft.com/office/powerpoint/2010/main" val="4170285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B33CA6-C125-446E-89C0-93FD4623F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1" y="1752600"/>
            <a:ext cx="4916839" cy="448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990600"/>
          </a:xfrm>
        </p:spPr>
        <p:txBody>
          <a:bodyPr/>
          <a:lstStyle/>
          <a:p>
            <a:r>
              <a:rPr lang="en-US" sz="2800" dirty="0"/>
              <a:t>Prioritizing Inspection Resources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981200"/>
            <a:ext cx="3810000" cy="3733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Filter Minimum Number of Samples = 40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Top 50 Sites National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Zoom to Charlotte NC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Change Minimum Number of Samples = 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HAB Criteria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685800" y="5334000"/>
            <a:ext cx="4572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5400" y="3352800"/>
            <a:ext cx="457200" cy="3048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00200" y="2438400"/>
            <a:ext cx="457200" cy="3048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DA3CE-DB7A-44B3-AB28-0084EE970CD0}"/>
              </a:ext>
            </a:extLst>
          </p:cNvPr>
          <p:cNvSpPr txBox="1"/>
          <p:nvPr/>
        </p:nvSpPr>
        <p:spPr>
          <a:xfrm>
            <a:off x="245711" y="2667000"/>
            <a:ext cx="165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Upstream locations below threshold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34FA3D-D7DB-4CF3-8B8F-4E210383B410}"/>
              </a:ext>
            </a:extLst>
          </p:cNvPr>
          <p:cNvSpPr txBox="1"/>
          <p:nvPr/>
        </p:nvSpPr>
        <p:spPr>
          <a:xfrm>
            <a:off x="1160111" y="5181600"/>
            <a:ext cx="165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Downstream location 10x above threshold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B323C6-3F9A-4BBA-A645-15581B9DD08B}"/>
              </a:ext>
            </a:extLst>
          </p:cNvPr>
          <p:cNvSpPr txBox="1"/>
          <p:nvPr/>
        </p:nvSpPr>
        <p:spPr>
          <a:xfrm>
            <a:off x="550511" y="4038600"/>
            <a:ext cx="165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Who is discharging in between?</a:t>
            </a:r>
          </a:p>
        </p:txBody>
      </p:sp>
    </p:spTree>
    <p:extLst>
      <p:ext uri="{BB962C8B-B14F-4D97-AF65-F5344CB8AC3E}">
        <p14:creationId xmlns:p14="http://schemas.microsoft.com/office/powerpoint/2010/main" val="251635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20" y="914400"/>
            <a:ext cx="8391280" cy="990600"/>
          </a:xfrm>
        </p:spPr>
        <p:txBody>
          <a:bodyPr/>
          <a:lstStyle/>
          <a:p>
            <a:r>
              <a:rPr lang="en-US" dirty="0"/>
              <a:t>Issues Focusing Solely on Impaired Waters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1905000" y="60960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b="1" dirty="0"/>
              <a:t>303(d) Listed As Impaired Waters Indexed to NHDPlus Version 2.1, EPA OW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8027492D-395C-4225-998B-2206B64EE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0" y="1706880"/>
            <a:ext cx="8705360" cy="4389120"/>
          </a:xfrm>
        </p:spPr>
      </p:pic>
    </p:spTree>
    <p:extLst>
      <p:ext uri="{BB962C8B-B14F-4D97-AF65-F5344CB8AC3E}">
        <p14:creationId xmlns:p14="http://schemas.microsoft.com/office/powerpoint/2010/main" val="197414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20000" cy="990600"/>
          </a:xfrm>
        </p:spPr>
        <p:txBody>
          <a:bodyPr/>
          <a:lstStyle/>
          <a:p>
            <a:r>
              <a:rPr lang="en-US" dirty="0"/>
              <a:t>Project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39760" cy="3352800"/>
          </a:xfrm>
        </p:spPr>
        <p:txBody>
          <a:bodyPr>
            <a:noAutofit/>
          </a:bodyPr>
          <a:lstStyle/>
          <a:p>
            <a:r>
              <a:rPr lang="en-US" sz="1600" dirty="0"/>
              <a:t>Derive and use available total nitrogen and total phosphorus measurements in Water Quality Portals data (2009-Present).</a:t>
            </a:r>
          </a:p>
          <a:p>
            <a:r>
              <a:rPr lang="en-US" sz="1600" dirty="0"/>
              <a:t>Calculate relevant statistics (percentiles, counts) with data and compare to CWA 304(a) ANE Criteria, Harmful Algal Bloom (HAB) Criteria, user supplied criteria.</a:t>
            </a:r>
          </a:p>
          <a:p>
            <a:pPr lvl="0"/>
            <a:r>
              <a:rPr lang="en-US" sz="1600" dirty="0"/>
              <a:t>When total nitrogen is not reported, derive it by combining subspecies of nitrogen present in the NWIS and STORET.</a:t>
            </a:r>
          </a:p>
          <a:p>
            <a:r>
              <a:rPr lang="en-US" sz="1600" dirty="0"/>
              <a:t>Only measurements reported as total phosphorus are used.</a:t>
            </a:r>
          </a:p>
          <a:p>
            <a:r>
              <a:rPr lang="en-US" sz="1600" dirty="0"/>
              <a:t>Other important steps:</a:t>
            </a:r>
          </a:p>
          <a:p>
            <a:pPr lvl="1"/>
            <a:r>
              <a:rPr lang="en-US" sz="1400" dirty="0"/>
              <a:t>identifying and considering non-detects – currently substituting ½ detection limit</a:t>
            </a:r>
          </a:p>
          <a:p>
            <a:pPr lvl="1"/>
            <a:r>
              <a:rPr lang="en-US" sz="1400" dirty="0"/>
              <a:t>identifying and averaging duplicate samples</a:t>
            </a:r>
          </a:p>
          <a:p>
            <a:pPr lvl="1"/>
            <a:r>
              <a:rPr lang="en-US" sz="1400" dirty="0"/>
              <a:t>identifying and validating ambiguously reported data </a:t>
            </a:r>
          </a:p>
          <a:p>
            <a:pPr lvl="1"/>
            <a:r>
              <a:rPr lang="en-US" sz="1400" dirty="0"/>
              <a:t>identifying and rejecting poorly reported data (e.g. missing units)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ECB7-EC12-44E5-88E6-2ACBE3F3269F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5612860"/>
              </p:ext>
            </p:extLst>
          </p:nvPr>
        </p:nvGraphicFramePr>
        <p:xfrm>
          <a:off x="1524000" y="1193800"/>
          <a:ext cx="6096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874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85" y="990600"/>
            <a:ext cx="5378115" cy="5714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Scope</a:t>
            </a:r>
          </a:p>
          <a:p>
            <a:endParaRPr lang="en-US" sz="600" dirty="0"/>
          </a:p>
          <a:p>
            <a:r>
              <a:rPr lang="en-US" sz="1200" dirty="0"/>
              <a:t>Nutrients Monitoring Records 2009-Present</a:t>
            </a:r>
          </a:p>
          <a:p>
            <a:pPr marL="0" indent="0">
              <a:buNone/>
            </a:pPr>
            <a:r>
              <a:rPr lang="en-US" b="1" dirty="0"/>
              <a:t>Data Sources</a:t>
            </a:r>
            <a:endParaRPr lang="en-US" b="1" dirty="0">
              <a:hlinkClick r:id="rId3"/>
            </a:endParaRPr>
          </a:p>
          <a:p>
            <a:r>
              <a:rPr lang="en-US" sz="1400" dirty="0">
                <a:hlinkClick r:id="rId3"/>
              </a:rPr>
              <a:t>National Water Quality Monitoring Council</a:t>
            </a:r>
            <a:r>
              <a:rPr lang="en-US" sz="1400" dirty="0"/>
              <a:t> – Water Quality Portal</a:t>
            </a:r>
          </a:p>
          <a:p>
            <a:pPr lvl="1"/>
            <a:r>
              <a:rPr lang="en-US" sz="1200" dirty="0"/>
              <a:t>EPA’s STOrage and RETrieval Data Warehouse (</a:t>
            </a:r>
            <a:r>
              <a:rPr lang="en-US" sz="1200" dirty="0">
                <a:hlinkClick r:id="rId4"/>
              </a:rPr>
              <a:t>STORET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USGS National Water Information System (</a:t>
            </a:r>
            <a:r>
              <a:rPr lang="en-US" sz="1200" dirty="0">
                <a:hlinkClick r:id="rId5"/>
              </a:rPr>
              <a:t>NWIS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USDA Sustaining The Earth’s Watersheds – Agricultural Research Database System (</a:t>
            </a:r>
            <a:r>
              <a:rPr lang="en-US" sz="1200" dirty="0">
                <a:hlinkClick r:id="rId6"/>
              </a:rPr>
              <a:t>STEWARDS</a:t>
            </a:r>
            <a:r>
              <a:rPr lang="en-US" sz="1200" dirty="0"/>
              <a:t>)</a:t>
            </a:r>
          </a:p>
          <a:p>
            <a:endParaRPr lang="en-US" sz="600" dirty="0"/>
          </a:p>
          <a:p>
            <a:r>
              <a:rPr lang="en-US" sz="1400" dirty="0">
                <a:hlinkClick r:id="rId7"/>
              </a:rPr>
              <a:t>ECHO Facilities Map Service</a:t>
            </a:r>
            <a:endParaRPr lang="en-US" sz="1400" dirty="0"/>
          </a:p>
          <a:p>
            <a:endParaRPr lang="en-US" sz="600" dirty="0">
              <a:hlinkClick r:id="" action="ppaction://noaction"/>
            </a:endParaRPr>
          </a:p>
          <a:p>
            <a:r>
              <a:rPr lang="en-US" sz="1400" dirty="0">
                <a:hlinkClick r:id="" action="ppaction://noaction"/>
              </a:rPr>
              <a:t>CWA </a:t>
            </a:r>
            <a:r>
              <a:rPr lang="en-US" sz="1400" dirty="0">
                <a:hlinkClick r:id="rId8"/>
              </a:rPr>
              <a:t>304(a) National Criteria</a:t>
            </a:r>
            <a:r>
              <a:rPr lang="en-US" sz="1400" dirty="0"/>
              <a:t> </a:t>
            </a:r>
          </a:p>
          <a:p>
            <a:pPr lvl="1"/>
            <a:r>
              <a:rPr lang="en-US" sz="1200" dirty="0"/>
              <a:t>Aggregate Nutrient Ecoregional (</a:t>
            </a:r>
            <a:r>
              <a:rPr lang="en-US" sz="1200" dirty="0">
                <a:hlinkClick r:id="rId9"/>
              </a:rPr>
              <a:t>ANE</a:t>
            </a:r>
            <a:r>
              <a:rPr lang="en-US" sz="1200" dirty="0"/>
              <a:t>) Criteria  </a:t>
            </a:r>
          </a:p>
          <a:p>
            <a:endParaRPr lang="en-US" sz="600" dirty="0"/>
          </a:p>
          <a:p>
            <a:r>
              <a:rPr lang="en-US" sz="1400" dirty="0"/>
              <a:t>Yuan, L. L., &amp; Pollard, A. I. (2015). </a:t>
            </a:r>
            <a:r>
              <a:rPr lang="en-US" sz="1400" dirty="0">
                <a:hlinkClick r:id="rId10"/>
              </a:rPr>
              <a:t>Deriving nutrient targets to prevent excessive cyanobacterial densities in US lakes and reservoirs</a:t>
            </a:r>
            <a:r>
              <a:rPr lang="en-US" sz="1400" dirty="0"/>
              <a:t>. Freshwater Biology, 60(9), 1901-1916.</a:t>
            </a:r>
          </a:p>
          <a:p>
            <a:endParaRPr lang="en-US" sz="600" dirty="0"/>
          </a:p>
          <a:p>
            <a:r>
              <a:rPr lang="en-US" sz="1400" dirty="0">
                <a:hlinkClick r:id="rId11"/>
              </a:rPr>
              <a:t>CWA 303(d) impaired waters and CWA 305(b) assessed waters map services (NHDPlus Version 2.1)</a:t>
            </a:r>
            <a:endParaRPr lang="en-US" sz="1400" dirty="0"/>
          </a:p>
          <a:p>
            <a:endParaRPr lang="en-US" sz="600" dirty="0"/>
          </a:p>
          <a:p>
            <a:r>
              <a:rPr lang="en-US" sz="1400" dirty="0">
                <a:hlinkClick r:id="rId12"/>
              </a:rPr>
              <a:t>National Land Cover Data Set (2011)</a:t>
            </a:r>
            <a:endParaRPr lang="en-US" sz="1400" dirty="0"/>
          </a:p>
          <a:p>
            <a:endParaRPr lang="en-US" sz="600" dirty="0">
              <a:hlinkClick r:id="rId13"/>
            </a:endParaRPr>
          </a:p>
          <a:p>
            <a:r>
              <a:rPr lang="en-US" sz="1400" dirty="0">
                <a:hlinkClick r:id="rId13"/>
              </a:rPr>
              <a:t>Chesapeake Bay Land Cover 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DECB7-EC12-44E5-88E6-2ACBE3F3269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4302" y="1676400"/>
            <a:ext cx="3703320" cy="31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NPDES Permitting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733800"/>
          </a:xfrm>
        </p:spPr>
        <p:txBody>
          <a:bodyPr/>
          <a:lstStyle/>
          <a:p>
            <a:r>
              <a:rPr lang="en-US" dirty="0"/>
              <a:t>What are the recent nutrient concentration trends of the receiving water body? </a:t>
            </a:r>
          </a:p>
          <a:p>
            <a:r>
              <a:rPr lang="en-US" dirty="0"/>
              <a:t>Locate nitrogen or phosphorus hotspot and facilities upstream from hotspot.</a:t>
            </a:r>
          </a:p>
          <a:p>
            <a:r>
              <a:rPr lang="en-US" dirty="0"/>
              <a:t>Do upstream facilities discharge nitrogen or phosphorus?</a:t>
            </a:r>
          </a:p>
          <a:p>
            <a:r>
              <a:rPr lang="en-US" dirty="0"/>
              <a:t>Do upstream facilities have nitrogen or phosphorus limits?</a:t>
            </a:r>
          </a:p>
          <a:p>
            <a:pPr marL="0" lvl="0" indent="0" algn="ctr">
              <a:buNone/>
            </a:pPr>
            <a:r>
              <a:rPr lang="en-US" b="1" u="sng" dirty="0">
                <a:solidFill>
                  <a:srgbClr val="000000"/>
                </a:solidFill>
              </a:rPr>
              <a:t>This is a screening tool!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990600"/>
          </a:xfrm>
        </p:spPr>
        <p:txBody>
          <a:bodyPr/>
          <a:lstStyle/>
          <a:p>
            <a:r>
              <a:rPr lang="en-US" dirty="0"/>
              <a:t>Water Monitoring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038600"/>
          </a:xfrm>
        </p:spPr>
        <p:txBody>
          <a:bodyPr/>
          <a:lstStyle/>
          <a:p>
            <a:r>
              <a:rPr lang="en-US" dirty="0"/>
              <a:t>Finding potentially impaired water bodies</a:t>
            </a:r>
          </a:p>
          <a:p>
            <a:pPr lvl="1"/>
            <a:r>
              <a:rPr lang="en-US" dirty="0"/>
              <a:t>A water body has not been designated impaired for nutrient pollution</a:t>
            </a:r>
          </a:p>
          <a:p>
            <a:r>
              <a:rPr lang="en-US" dirty="0"/>
              <a:t>Helping to determine a water body is no longer impaired for nutrients</a:t>
            </a:r>
          </a:p>
          <a:p>
            <a:r>
              <a:rPr lang="en-US" dirty="0"/>
              <a:t>Finding facilities that discharge into a water body impaired for nutrient pollution</a:t>
            </a:r>
          </a:p>
          <a:p>
            <a:pPr marL="0" indent="0" algn="ctr">
              <a:buNone/>
            </a:pPr>
            <a:r>
              <a:rPr lang="en-US" b="1" u="sng" dirty="0"/>
              <a:t>This is a screening tool!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4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620000" cy="990600"/>
          </a:xfrm>
        </p:spPr>
        <p:txBody>
          <a:bodyPr/>
          <a:lstStyle/>
          <a:p>
            <a:r>
              <a:rPr lang="en-US" dirty="0"/>
              <a:t>Prioritizing Inspection Resources</a:t>
            </a:r>
            <a:br>
              <a:rPr lang="en-US" dirty="0"/>
            </a:br>
            <a:r>
              <a:rPr lang="en-US" dirty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733800"/>
          </a:xfrm>
        </p:spPr>
        <p:txBody>
          <a:bodyPr/>
          <a:lstStyle/>
          <a:p>
            <a:r>
              <a:rPr lang="en-US" dirty="0"/>
              <a:t>Identifying inspection priorities on unassessed waters or assessed waters that are not impaired for nutrients</a:t>
            </a:r>
          </a:p>
          <a:p>
            <a:r>
              <a:rPr lang="en-US" dirty="0"/>
              <a:t>Identify potential non-compliance</a:t>
            </a:r>
          </a:p>
          <a:p>
            <a:r>
              <a:rPr lang="en-US" dirty="0"/>
              <a:t>Identify un-permitted facilities 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000000"/>
                </a:solidFill>
              </a:rPr>
              <a:t>This is a screening tool!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4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https://echo.epa.gov/maps/wqimap</a:t>
            </a:r>
            <a:r>
              <a:rPr lang="en-US" dirty="0"/>
              <a:t> </a:t>
            </a:r>
          </a:p>
          <a:p>
            <a:r>
              <a:rPr lang="en-US" dirty="0"/>
              <a:t>ECHO Gov log in required (lan ID and password)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U.S. Environmental Protection Agency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ADECE-CA6F-4395-B9C2-3925B492D4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60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E3E1F72-BF7D-45EF-AB42-07456AC6588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9FE2BEA-A5C8-46B0-AF21-774D05AB9AA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F5419E3-1591-4A43-A688-0F509B966A0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D9E09F6-4B99-496F-82B7-9514674913E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0CE0ABD-822C-4E3C-8C36-548407E37E6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1263</Words>
  <Application>Microsoft Office PowerPoint</Application>
  <PresentationFormat>Letter Paper (8.5x11 in)</PresentationFormat>
  <Paragraphs>234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ＭＳ Ｐゴシック</vt:lpstr>
      <vt:lpstr>Arial</vt:lpstr>
      <vt:lpstr>Blank Presentation</vt:lpstr>
      <vt:lpstr>Water Quality Indicators (WQI) Tool Version 2.0 View, Focus, and Screen Ambient Monitoring Data</vt:lpstr>
      <vt:lpstr>Agenda</vt:lpstr>
      <vt:lpstr>Issues Focusing Solely on Impaired Waters</vt:lpstr>
      <vt:lpstr>Project Approach</vt:lpstr>
      <vt:lpstr>PowerPoint Presentation</vt:lpstr>
      <vt:lpstr>NPDES Permitting Use Case</vt:lpstr>
      <vt:lpstr>Water Monitoring Use Cases</vt:lpstr>
      <vt:lpstr>Prioritizing Inspection Resources Use Cases</vt:lpstr>
      <vt:lpstr>Live Demo</vt:lpstr>
      <vt:lpstr>Future Plans</vt:lpstr>
      <vt:lpstr>Accessing the Tool</vt:lpstr>
      <vt:lpstr>Questions, Comments &amp; Feedback?</vt:lpstr>
      <vt:lpstr>PowerPoint Presentation</vt:lpstr>
      <vt:lpstr>Using the Tool: The Legend</vt:lpstr>
      <vt:lpstr>Using the Tool:  Default View</vt:lpstr>
      <vt:lpstr>Using the Tool:   Viewing Symbol Pop Up Window</vt:lpstr>
      <vt:lpstr>Using the Tool: Search for Upstream Facilities</vt:lpstr>
      <vt:lpstr>Using the Tool:  Symbology Tab Options</vt:lpstr>
      <vt:lpstr>Using the Tool:  User Defined Criteria and Break Points</vt:lpstr>
      <vt:lpstr>Using the Tool: Layers Tab Options</vt:lpstr>
      <vt:lpstr>Using the Tool: Filter Tab Options</vt:lpstr>
      <vt:lpstr>Using the Tool: Adding a Map Layer</vt:lpstr>
      <vt:lpstr>Prioritizing Inspection Resources Use Cases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Ru$ty</cp:lastModifiedBy>
  <cp:revision>630</cp:revision>
  <dcterms:created xsi:type="dcterms:W3CDTF">2011-02-09T16:00:48Z</dcterms:created>
  <dcterms:modified xsi:type="dcterms:W3CDTF">2018-04-26T21:15:52Z</dcterms:modified>
</cp:coreProperties>
</file>