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88" r:id="rId4"/>
    <p:sldId id="286" r:id="rId5"/>
    <p:sldId id="282" r:id="rId6"/>
    <p:sldId id="266" r:id="rId7"/>
    <p:sldId id="287" r:id="rId8"/>
    <p:sldId id="289" r:id="rId9"/>
    <p:sldId id="284" r:id="rId10"/>
    <p:sldId id="285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7D1A47-FF4A-4BE4-92C5-1697E2F22BC7}">
          <p14:sldIdLst>
            <p14:sldId id="257"/>
            <p14:sldId id="258"/>
            <p14:sldId id="288"/>
            <p14:sldId id="286"/>
            <p14:sldId id="282"/>
            <p14:sldId id="266"/>
            <p14:sldId id="287"/>
            <p14:sldId id="289"/>
            <p14:sldId id="284"/>
            <p14:sldId id="285"/>
            <p14:sldId id="267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26762" autoAdjust="0"/>
  </p:normalViewPr>
  <p:slideViewPr>
    <p:cSldViewPr snapToGrid="0">
      <p:cViewPr varScale="1">
        <p:scale>
          <a:sx n="15" d="100"/>
          <a:sy n="15" d="100"/>
        </p:scale>
        <p:origin x="23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em, Russell" userId="9dcccb2d-c40e-4676-948f-65cfca0efbad" providerId="ADAL" clId="{45C3E791-FB44-4F6A-B4B7-607A16063B51}"/>
    <pc:docChg chg="modSld">
      <pc:chgData name="Wasem, Russell" userId="9dcccb2d-c40e-4676-948f-65cfca0efbad" providerId="ADAL" clId="{45C3E791-FB44-4F6A-B4B7-607A16063B51}" dt="2019-05-23T15:58:35.598" v="1" actId="20577"/>
      <pc:docMkLst>
        <pc:docMk/>
      </pc:docMkLst>
      <pc:sldChg chg="modNotesTx">
        <pc:chgData name="Wasem, Russell" userId="9dcccb2d-c40e-4676-948f-65cfca0efbad" providerId="ADAL" clId="{45C3E791-FB44-4F6A-B4B7-607A16063B51}" dt="2019-05-23T15:58:35.598" v="1" actId="20577"/>
        <pc:sldMkLst>
          <pc:docMk/>
          <pc:sldMk cId="2833961386" sldId="282"/>
        </pc:sldMkLst>
      </pc:sldChg>
      <pc:sldChg chg="modNotesTx">
        <pc:chgData name="Wasem, Russell" userId="9dcccb2d-c40e-4676-948f-65cfca0efbad" providerId="ADAL" clId="{45C3E791-FB44-4F6A-B4B7-607A16063B51}" dt="2019-05-23T15:58:30.171" v="0" actId="6549"/>
        <pc:sldMkLst>
          <pc:docMk/>
          <pc:sldMk cId="778714642" sldId="288"/>
        </pc:sldMkLst>
      </pc:sldChg>
    </pc:docChg>
  </pc:docChgLst>
  <pc:docChgLst>
    <pc:chgData name="Wasem, Russell" userId="9dcccb2d-c40e-4676-948f-65cfca0efbad" providerId="ADAL" clId="{57D1E1F0-11AF-421E-B6B4-D45F5B8E1646}"/>
    <pc:docChg chg="delSld modSld modSection">
      <pc:chgData name="Wasem, Russell" userId="9dcccb2d-c40e-4676-948f-65cfca0efbad" providerId="ADAL" clId="{57D1E1F0-11AF-421E-B6B4-D45F5B8E1646}" dt="2019-05-20T16:44:11.776" v="25" actId="6549"/>
      <pc:docMkLst>
        <pc:docMk/>
      </pc:docMkLst>
      <pc:sldChg chg="modSp">
        <pc:chgData name="Wasem, Russell" userId="9dcccb2d-c40e-4676-948f-65cfca0efbad" providerId="ADAL" clId="{57D1E1F0-11AF-421E-B6B4-D45F5B8E1646}" dt="2019-05-20T16:44:11.776" v="25" actId="6549"/>
        <pc:sldMkLst>
          <pc:docMk/>
          <pc:sldMk cId="2833961386" sldId="282"/>
        </pc:sldMkLst>
        <pc:spChg chg="mod">
          <ac:chgData name="Wasem, Russell" userId="9dcccb2d-c40e-4676-948f-65cfca0efbad" providerId="ADAL" clId="{57D1E1F0-11AF-421E-B6B4-D45F5B8E1646}" dt="2019-05-20T16:44:11.776" v="25" actId="6549"/>
          <ac:spMkLst>
            <pc:docMk/>
            <pc:sldMk cId="2833961386" sldId="282"/>
            <ac:spMk id="3" creationId="{8CD5E4EC-198D-4F59-B8E9-673CB35B51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A3BD2-D6EE-42EC-9131-B2151A19420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B3CB9-B8AF-4BB3-8E08-EE2597D2F147}">
      <dgm:prSet phldrT="[Text]"/>
      <dgm:spPr/>
      <dgm:t>
        <a:bodyPr/>
        <a:lstStyle/>
        <a:p>
          <a:r>
            <a:rPr lang="en-US" dirty="0"/>
            <a:t>Normalize Monitoring Data</a:t>
          </a:r>
        </a:p>
      </dgm:t>
    </dgm:pt>
    <dgm:pt modelId="{E8F942E4-50BE-4161-AF7E-BC120AB9F2F2}" type="parTrans" cxnId="{4C35D202-F433-4437-89F7-BFF4813267EE}">
      <dgm:prSet/>
      <dgm:spPr/>
      <dgm:t>
        <a:bodyPr/>
        <a:lstStyle/>
        <a:p>
          <a:endParaRPr lang="en-US"/>
        </a:p>
      </dgm:t>
    </dgm:pt>
    <dgm:pt modelId="{91C6465E-EF52-4D65-8C1B-4FB2FAE5F9DC}" type="sibTrans" cxnId="{4C35D202-F433-4437-89F7-BFF4813267EE}">
      <dgm:prSet/>
      <dgm:spPr/>
      <dgm:t>
        <a:bodyPr/>
        <a:lstStyle/>
        <a:p>
          <a:endParaRPr lang="en-US" dirty="0"/>
        </a:p>
      </dgm:t>
    </dgm:pt>
    <dgm:pt modelId="{379167FC-54B8-46DB-9E3B-99DE1FBCFE15}">
      <dgm:prSet phldrT="[Text]"/>
      <dgm:spPr/>
      <dgm:t>
        <a:bodyPr/>
        <a:lstStyle/>
        <a:p>
          <a:r>
            <a:rPr lang="en-US" dirty="0"/>
            <a:t>Visualize Data</a:t>
          </a:r>
        </a:p>
      </dgm:t>
    </dgm:pt>
    <dgm:pt modelId="{53D8FE5F-15E5-4130-8FDB-E19DD1BA01E2}" type="parTrans" cxnId="{991C9C4F-172B-4091-A4F3-AC66DCD29C4B}">
      <dgm:prSet/>
      <dgm:spPr/>
      <dgm:t>
        <a:bodyPr/>
        <a:lstStyle/>
        <a:p>
          <a:endParaRPr lang="en-US"/>
        </a:p>
      </dgm:t>
    </dgm:pt>
    <dgm:pt modelId="{75965A13-66F8-485E-90CC-F3A5DB027170}" type="sibTrans" cxnId="{991C9C4F-172B-4091-A4F3-AC66DCD29C4B}">
      <dgm:prSet/>
      <dgm:spPr/>
      <dgm:t>
        <a:bodyPr/>
        <a:lstStyle/>
        <a:p>
          <a:endParaRPr lang="en-US"/>
        </a:p>
      </dgm:t>
    </dgm:pt>
    <dgm:pt modelId="{5D4C5684-F75E-465E-88D6-B153F3A5861F}">
      <dgm:prSet phldrT="[Text]"/>
      <dgm:spPr/>
      <dgm:t>
        <a:bodyPr/>
        <a:lstStyle/>
        <a:p>
          <a:r>
            <a:rPr lang="en-US" dirty="0"/>
            <a:t>Compared to WQ Criteria</a:t>
          </a:r>
        </a:p>
      </dgm:t>
    </dgm:pt>
    <dgm:pt modelId="{165FAE54-DAF1-4A21-A769-B7ABFF6A0AB9}" type="parTrans" cxnId="{B872DB04-5D03-4166-BB66-B32DAA380E8E}">
      <dgm:prSet/>
      <dgm:spPr/>
      <dgm:t>
        <a:bodyPr/>
        <a:lstStyle/>
        <a:p>
          <a:endParaRPr lang="en-US"/>
        </a:p>
      </dgm:t>
    </dgm:pt>
    <dgm:pt modelId="{C8F2600F-CB00-4CD5-8A87-8D93D995F383}" type="sibTrans" cxnId="{B872DB04-5D03-4166-BB66-B32DAA380E8E}">
      <dgm:prSet/>
      <dgm:spPr/>
      <dgm:t>
        <a:bodyPr/>
        <a:lstStyle/>
        <a:p>
          <a:endParaRPr lang="en-US"/>
        </a:p>
      </dgm:t>
    </dgm:pt>
    <dgm:pt modelId="{E35A1CFD-A0F4-4814-BFAA-CBB10819EFD8}">
      <dgm:prSet phldrT="[Text]"/>
      <dgm:spPr/>
      <dgm:t>
        <a:bodyPr/>
        <a:lstStyle/>
        <a:p>
          <a:r>
            <a:rPr lang="en-US" dirty="0"/>
            <a:t>Additional data layers for context</a:t>
          </a:r>
        </a:p>
      </dgm:t>
    </dgm:pt>
    <dgm:pt modelId="{5FBDEB11-1D48-4FCC-B28D-481282634E92}" type="parTrans" cxnId="{754F374D-7A79-46A8-84EC-2CD3D8240F60}">
      <dgm:prSet/>
      <dgm:spPr/>
      <dgm:t>
        <a:bodyPr/>
        <a:lstStyle/>
        <a:p>
          <a:endParaRPr lang="en-US"/>
        </a:p>
      </dgm:t>
    </dgm:pt>
    <dgm:pt modelId="{76129754-995C-434A-B683-1E96AF95C75A}" type="sibTrans" cxnId="{754F374D-7A79-46A8-84EC-2CD3D8240F60}">
      <dgm:prSet/>
      <dgm:spPr/>
      <dgm:t>
        <a:bodyPr/>
        <a:lstStyle/>
        <a:p>
          <a:endParaRPr lang="en-US"/>
        </a:p>
      </dgm:t>
    </dgm:pt>
    <dgm:pt modelId="{BB2954E2-4B57-4BFB-B47C-B81DD546B514}">
      <dgm:prSet phldrT="[Text]"/>
      <dgm:spPr/>
      <dgm:t>
        <a:bodyPr/>
        <a:lstStyle/>
        <a:p>
          <a:r>
            <a:rPr lang="en-US" dirty="0"/>
            <a:t>Gather Monitoring Data</a:t>
          </a:r>
        </a:p>
      </dgm:t>
    </dgm:pt>
    <dgm:pt modelId="{2872D6C1-B5A0-410C-A18A-3ED0F5F579B8}" type="sibTrans" cxnId="{0D1FB211-E28D-4165-BAD9-0F9ED739FAEB}">
      <dgm:prSet/>
      <dgm:spPr/>
      <dgm:t>
        <a:bodyPr/>
        <a:lstStyle/>
        <a:p>
          <a:endParaRPr lang="en-US" dirty="0"/>
        </a:p>
      </dgm:t>
    </dgm:pt>
    <dgm:pt modelId="{7CD3DB50-2976-46A3-B914-BB36DF891445}" type="parTrans" cxnId="{0D1FB211-E28D-4165-BAD9-0F9ED739FAEB}">
      <dgm:prSet/>
      <dgm:spPr/>
      <dgm:t>
        <a:bodyPr/>
        <a:lstStyle/>
        <a:p>
          <a:endParaRPr lang="en-US"/>
        </a:p>
      </dgm:t>
    </dgm:pt>
    <dgm:pt modelId="{71D354B1-A8AC-4B14-975F-4CD6D27DFB2A}">
      <dgm:prSet phldrT="[Text]"/>
      <dgm:spPr/>
      <dgm:t>
        <a:bodyPr/>
        <a:lstStyle/>
        <a:p>
          <a:r>
            <a:rPr lang="en-US" dirty="0"/>
            <a:t>US Water Quality Portals Last 10 years</a:t>
          </a:r>
        </a:p>
      </dgm:t>
    </dgm:pt>
    <dgm:pt modelId="{A1A57F89-5BAC-409C-ACCB-8E23F5C89EA2}" type="parTrans" cxnId="{9E0670C7-9C4B-4888-B9AE-46D1617C9079}">
      <dgm:prSet/>
      <dgm:spPr/>
      <dgm:t>
        <a:bodyPr/>
        <a:lstStyle/>
        <a:p>
          <a:endParaRPr lang="en-US"/>
        </a:p>
      </dgm:t>
    </dgm:pt>
    <dgm:pt modelId="{5F8099E9-8CA0-4777-BB8E-8C68CBCC8269}" type="sibTrans" cxnId="{9E0670C7-9C4B-4888-B9AE-46D1617C9079}">
      <dgm:prSet/>
      <dgm:spPr/>
      <dgm:t>
        <a:bodyPr/>
        <a:lstStyle/>
        <a:p>
          <a:endParaRPr lang="en-US"/>
        </a:p>
      </dgm:t>
    </dgm:pt>
    <dgm:pt modelId="{98F8987B-9458-40FE-8079-1F96352029AC}">
      <dgm:prSet phldrT="[Text]"/>
      <dgm:spPr/>
      <dgm:t>
        <a:bodyPr/>
        <a:lstStyle/>
        <a:p>
          <a:r>
            <a:rPr lang="en-US" dirty="0"/>
            <a:t>QA/QC data</a:t>
          </a:r>
        </a:p>
      </dgm:t>
    </dgm:pt>
    <dgm:pt modelId="{40845FB0-479E-412F-A44A-CFB321206F58}" type="sibTrans" cxnId="{C094A07A-1FC0-4F12-84DC-0F6A290E993D}">
      <dgm:prSet/>
      <dgm:spPr/>
      <dgm:t>
        <a:bodyPr/>
        <a:lstStyle/>
        <a:p>
          <a:endParaRPr lang="en-US"/>
        </a:p>
      </dgm:t>
    </dgm:pt>
    <dgm:pt modelId="{E53EC65C-AFC0-4ADD-BAED-0FEE174AF032}" type="parTrans" cxnId="{C094A07A-1FC0-4F12-84DC-0F6A290E993D}">
      <dgm:prSet/>
      <dgm:spPr/>
      <dgm:t>
        <a:bodyPr/>
        <a:lstStyle/>
        <a:p>
          <a:endParaRPr lang="en-US"/>
        </a:p>
      </dgm:t>
    </dgm:pt>
    <dgm:pt modelId="{DA0593CD-9B40-4F3E-8237-BBC0209BFFCE}">
      <dgm:prSet phldrT="[Text]"/>
      <dgm:spPr/>
      <dgm:t>
        <a:bodyPr/>
        <a:lstStyle/>
        <a:p>
          <a:r>
            <a:rPr lang="en-US" dirty="0"/>
            <a:t>Calculate representative statistic</a:t>
          </a:r>
        </a:p>
      </dgm:t>
    </dgm:pt>
    <dgm:pt modelId="{6F3CE077-2570-4CCA-A06F-D7A68051A852}" type="sibTrans" cxnId="{5E676CFC-BFDF-4772-8223-1E13C6CED584}">
      <dgm:prSet/>
      <dgm:spPr/>
      <dgm:t>
        <a:bodyPr/>
        <a:lstStyle/>
        <a:p>
          <a:endParaRPr lang="en-US"/>
        </a:p>
      </dgm:t>
    </dgm:pt>
    <dgm:pt modelId="{AA3500D2-BF81-41CC-B130-636439D08883}" type="parTrans" cxnId="{5E676CFC-BFDF-4772-8223-1E13C6CED584}">
      <dgm:prSet/>
      <dgm:spPr/>
      <dgm:t>
        <a:bodyPr/>
        <a:lstStyle/>
        <a:p>
          <a:endParaRPr lang="en-US"/>
        </a:p>
      </dgm:t>
    </dgm:pt>
    <dgm:pt modelId="{B259F2D2-7FB5-4C00-9B47-8CC42B0B127C}">
      <dgm:prSet phldrT="[Text]"/>
      <dgm:spPr/>
      <dgm:t>
        <a:bodyPr/>
        <a:lstStyle/>
        <a:p>
          <a:r>
            <a:rPr lang="en-US" dirty="0"/>
            <a:t>Combine subspecies of nitrogen</a:t>
          </a:r>
        </a:p>
      </dgm:t>
    </dgm:pt>
    <dgm:pt modelId="{45125D2A-111E-4E90-A26B-926851382AC6}" type="parTrans" cxnId="{0DB712EA-CCA9-4154-84C1-C9D33C55307C}">
      <dgm:prSet/>
      <dgm:spPr/>
      <dgm:t>
        <a:bodyPr/>
        <a:lstStyle/>
        <a:p>
          <a:endParaRPr lang="en-US"/>
        </a:p>
      </dgm:t>
    </dgm:pt>
    <dgm:pt modelId="{9C0ECFEE-799D-4DF0-9266-EC13967E987C}" type="sibTrans" cxnId="{0DB712EA-CCA9-4154-84C1-C9D33C55307C}">
      <dgm:prSet/>
      <dgm:spPr/>
      <dgm:t>
        <a:bodyPr/>
        <a:lstStyle/>
        <a:p>
          <a:endParaRPr lang="en-US"/>
        </a:p>
      </dgm:t>
    </dgm:pt>
    <dgm:pt modelId="{41AFA402-0B4F-48BD-B008-140C92AD901F}">
      <dgm:prSet phldrT="[Text]"/>
      <dgm:spPr/>
      <dgm:t>
        <a:bodyPr/>
        <a:lstStyle/>
        <a:p>
          <a:r>
            <a:rPr lang="en-US" dirty="0"/>
            <a:t>Currently only nutrient data</a:t>
          </a:r>
        </a:p>
      </dgm:t>
    </dgm:pt>
    <dgm:pt modelId="{4EA5A258-34F5-45B6-ACA1-90E934E5F1EB}" type="parTrans" cxnId="{77DC385B-B8AE-4E83-9790-CEA49C7D753C}">
      <dgm:prSet/>
      <dgm:spPr/>
      <dgm:t>
        <a:bodyPr/>
        <a:lstStyle/>
        <a:p>
          <a:endParaRPr lang="en-US"/>
        </a:p>
      </dgm:t>
    </dgm:pt>
    <dgm:pt modelId="{520C296D-72AA-49B5-97F9-86FF3AC41C4F}" type="sibTrans" cxnId="{77DC385B-B8AE-4E83-9790-CEA49C7D753C}">
      <dgm:prSet/>
      <dgm:spPr/>
      <dgm:t>
        <a:bodyPr/>
        <a:lstStyle/>
        <a:p>
          <a:endParaRPr lang="en-US"/>
        </a:p>
      </dgm:t>
    </dgm:pt>
    <dgm:pt modelId="{15D001F7-B973-4668-BF51-8875A953D90F}">
      <dgm:prSet phldrT="[Text]"/>
      <dgm:spPr/>
      <dgm:t>
        <a:bodyPr/>
        <a:lstStyle/>
        <a:p>
          <a:r>
            <a:rPr lang="en-US" dirty="0"/>
            <a:t>Pathogen data being incorporated</a:t>
          </a:r>
        </a:p>
      </dgm:t>
    </dgm:pt>
    <dgm:pt modelId="{66EA9298-2C68-4492-8223-97BDA4362656}" type="parTrans" cxnId="{C314F9D9-EA7E-4696-9642-ECE84670137A}">
      <dgm:prSet/>
      <dgm:spPr/>
      <dgm:t>
        <a:bodyPr/>
        <a:lstStyle/>
        <a:p>
          <a:endParaRPr lang="en-US"/>
        </a:p>
      </dgm:t>
    </dgm:pt>
    <dgm:pt modelId="{16EEEB63-E35C-472F-96D5-7F0173B759CC}" type="sibTrans" cxnId="{C314F9D9-EA7E-4696-9642-ECE84670137A}">
      <dgm:prSet/>
      <dgm:spPr/>
      <dgm:t>
        <a:bodyPr/>
        <a:lstStyle/>
        <a:p>
          <a:endParaRPr lang="en-US"/>
        </a:p>
      </dgm:t>
    </dgm:pt>
    <dgm:pt modelId="{0E62AE42-875E-4811-AA82-ABE51F685AA7}" type="pres">
      <dgm:prSet presAssocID="{110A3BD2-D6EE-42EC-9131-B2151A194206}" presName="linearFlow" presStyleCnt="0">
        <dgm:presLayoutVars>
          <dgm:dir/>
          <dgm:animLvl val="lvl"/>
          <dgm:resizeHandles val="exact"/>
        </dgm:presLayoutVars>
      </dgm:prSet>
      <dgm:spPr/>
    </dgm:pt>
    <dgm:pt modelId="{21905353-8A85-4271-B5E4-108FDD234663}" type="pres">
      <dgm:prSet presAssocID="{BB2954E2-4B57-4BFB-B47C-B81DD546B514}" presName="composite" presStyleCnt="0"/>
      <dgm:spPr/>
    </dgm:pt>
    <dgm:pt modelId="{CF6E1890-7389-45FF-AFCC-4B1E8A5E17A0}" type="pres">
      <dgm:prSet presAssocID="{BB2954E2-4B57-4BFB-B47C-B81DD546B5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BD150F-47A7-4769-8145-87A4CDAB8C9D}" type="pres">
      <dgm:prSet presAssocID="{BB2954E2-4B57-4BFB-B47C-B81DD546B514}" presName="parSh" presStyleLbl="node1" presStyleIdx="0" presStyleCnt="3"/>
      <dgm:spPr/>
    </dgm:pt>
    <dgm:pt modelId="{39E09822-3855-4752-A7E0-5D410A01B8E5}" type="pres">
      <dgm:prSet presAssocID="{BB2954E2-4B57-4BFB-B47C-B81DD546B514}" presName="desTx" presStyleLbl="fgAcc1" presStyleIdx="0" presStyleCnt="3" custScaleX="120407">
        <dgm:presLayoutVars>
          <dgm:bulletEnabled val="1"/>
        </dgm:presLayoutVars>
      </dgm:prSet>
      <dgm:spPr/>
    </dgm:pt>
    <dgm:pt modelId="{361187E7-0626-4373-8BF9-1F8E18C01239}" type="pres">
      <dgm:prSet presAssocID="{2872D6C1-B5A0-410C-A18A-3ED0F5F579B8}" presName="sibTrans" presStyleLbl="sibTrans2D1" presStyleIdx="0" presStyleCnt="2"/>
      <dgm:spPr/>
    </dgm:pt>
    <dgm:pt modelId="{CAD49479-836A-42A8-B75C-9B566330489B}" type="pres">
      <dgm:prSet presAssocID="{2872D6C1-B5A0-410C-A18A-3ED0F5F579B8}" presName="connTx" presStyleLbl="sibTrans2D1" presStyleIdx="0" presStyleCnt="2"/>
      <dgm:spPr/>
    </dgm:pt>
    <dgm:pt modelId="{DB6BFBB3-2617-4071-B2B7-E4A6AA665E3B}" type="pres">
      <dgm:prSet presAssocID="{E03B3CB9-B8AF-4BB3-8E08-EE2597D2F147}" presName="composite" presStyleCnt="0"/>
      <dgm:spPr/>
    </dgm:pt>
    <dgm:pt modelId="{36C20B34-94B7-4677-A849-B0AD1F751942}" type="pres">
      <dgm:prSet presAssocID="{E03B3CB9-B8AF-4BB3-8E08-EE2597D2F14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D0FC0E-0CD1-4611-821E-35EBFF9ECB78}" type="pres">
      <dgm:prSet presAssocID="{E03B3CB9-B8AF-4BB3-8E08-EE2597D2F147}" presName="parSh" presStyleLbl="node1" presStyleIdx="1" presStyleCnt="3"/>
      <dgm:spPr/>
    </dgm:pt>
    <dgm:pt modelId="{2E882370-B37F-43CE-901C-C169A8A27C99}" type="pres">
      <dgm:prSet presAssocID="{E03B3CB9-B8AF-4BB3-8E08-EE2597D2F147}" presName="desTx" presStyleLbl="fgAcc1" presStyleIdx="1" presStyleCnt="3" custScaleX="141752" custLinFactNeighborX="8186" custLinFactNeighborY="1412">
        <dgm:presLayoutVars>
          <dgm:bulletEnabled val="1"/>
        </dgm:presLayoutVars>
      </dgm:prSet>
      <dgm:spPr/>
    </dgm:pt>
    <dgm:pt modelId="{48047ACE-4E88-4110-A0FF-ECA1E36CD25B}" type="pres">
      <dgm:prSet presAssocID="{91C6465E-EF52-4D65-8C1B-4FB2FAE5F9DC}" presName="sibTrans" presStyleLbl="sibTrans2D1" presStyleIdx="1" presStyleCnt="2"/>
      <dgm:spPr/>
    </dgm:pt>
    <dgm:pt modelId="{CABC5CB3-96C6-4BA4-B47A-1686E00CC508}" type="pres">
      <dgm:prSet presAssocID="{91C6465E-EF52-4D65-8C1B-4FB2FAE5F9DC}" presName="connTx" presStyleLbl="sibTrans2D1" presStyleIdx="1" presStyleCnt="2"/>
      <dgm:spPr/>
    </dgm:pt>
    <dgm:pt modelId="{27429897-C31D-4955-BDDB-92C801503D38}" type="pres">
      <dgm:prSet presAssocID="{379167FC-54B8-46DB-9E3B-99DE1FBCFE15}" presName="composite" presStyleCnt="0"/>
      <dgm:spPr/>
    </dgm:pt>
    <dgm:pt modelId="{093AACBA-A2C9-4970-99DD-EC03EA0D5829}" type="pres">
      <dgm:prSet presAssocID="{379167FC-54B8-46DB-9E3B-99DE1FBCFE1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B248E6A-CE89-4E63-BD17-73F035810F37}" type="pres">
      <dgm:prSet presAssocID="{379167FC-54B8-46DB-9E3B-99DE1FBCFE15}" presName="parSh" presStyleLbl="node1" presStyleIdx="2" presStyleCnt="3"/>
      <dgm:spPr/>
    </dgm:pt>
    <dgm:pt modelId="{AA758090-57DD-4D1D-92FD-162A47633ED1}" type="pres">
      <dgm:prSet presAssocID="{379167FC-54B8-46DB-9E3B-99DE1FBCFE15}" presName="desTx" presStyleLbl="fgAcc1" presStyleIdx="2" presStyleCnt="3" custScaleX="132072">
        <dgm:presLayoutVars>
          <dgm:bulletEnabled val="1"/>
        </dgm:presLayoutVars>
      </dgm:prSet>
      <dgm:spPr/>
    </dgm:pt>
  </dgm:ptLst>
  <dgm:cxnLst>
    <dgm:cxn modelId="{D9BF9F01-49FC-47DF-8368-A1C0FA550389}" type="presOf" srcId="{B259F2D2-7FB5-4C00-9B47-8CC42B0B127C}" destId="{2E882370-B37F-43CE-901C-C169A8A27C99}" srcOrd="0" destOrd="1" presId="urn:microsoft.com/office/officeart/2005/8/layout/process3"/>
    <dgm:cxn modelId="{4C35D202-F433-4437-89F7-BFF4813267EE}" srcId="{110A3BD2-D6EE-42EC-9131-B2151A194206}" destId="{E03B3CB9-B8AF-4BB3-8E08-EE2597D2F147}" srcOrd="1" destOrd="0" parTransId="{E8F942E4-50BE-4161-AF7E-BC120AB9F2F2}" sibTransId="{91C6465E-EF52-4D65-8C1B-4FB2FAE5F9DC}"/>
    <dgm:cxn modelId="{B872DB04-5D03-4166-BB66-B32DAA380E8E}" srcId="{379167FC-54B8-46DB-9E3B-99DE1FBCFE15}" destId="{5D4C5684-F75E-465E-88D6-B153F3A5861F}" srcOrd="0" destOrd="0" parTransId="{165FAE54-DAF1-4A21-A769-B7ABFF6A0AB9}" sibTransId="{C8F2600F-CB00-4CD5-8A87-8D93D995F383}"/>
    <dgm:cxn modelId="{CE52D005-406E-4077-AF7C-14A27C1D6491}" type="presOf" srcId="{98F8987B-9458-40FE-8079-1F96352029AC}" destId="{2E882370-B37F-43CE-901C-C169A8A27C99}" srcOrd="0" destOrd="0" presId="urn:microsoft.com/office/officeart/2005/8/layout/process3"/>
    <dgm:cxn modelId="{0D1FB211-E28D-4165-BAD9-0F9ED739FAEB}" srcId="{110A3BD2-D6EE-42EC-9131-B2151A194206}" destId="{BB2954E2-4B57-4BFB-B47C-B81DD546B514}" srcOrd="0" destOrd="0" parTransId="{7CD3DB50-2976-46A3-B914-BB36DF891445}" sibTransId="{2872D6C1-B5A0-410C-A18A-3ED0F5F579B8}"/>
    <dgm:cxn modelId="{CDD3AB15-8A30-4CBF-856C-012544721B80}" type="presOf" srcId="{91C6465E-EF52-4D65-8C1B-4FB2FAE5F9DC}" destId="{CABC5CB3-96C6-4BA4-B47A-1686E00CC508}" srcOrd="1" destOrd="0" presId="urn:microsoft.com/office/officeart/2005/8/layout/process3"/>
    <dgm:cxn modelId="{0196A420-4280-4B6F-A233-63AB8CF09AA5}" type="presOf" srcId="{5D4C5684-F75E-465E-88D6-B153F3A5861F}" destId="{AA758090-57DD-4D1D-92FD-162A47633ED1}" srcOrd="0" destOrd="0" presId="urn:microsoft.com/office/officeart/2005/8/layout/process3"/>
    <dgm:cxn modelId="{F51C212A-2ABD-4672-A46E-A36EF550075F}" type="presOf" srcId="{E03B3CB9-B8AF-4BB3-8E08-EE2597D2F147}" destId="{36C20B34-94B7-4677-A849-B0AD1F751942}" srcOrd="0" destOrd="0" presId="urn:microsoft.com/office/officeart/2005/8/layout/process3"/>
    <dgm:cxn modelId="{13F51C2D-CC7C-4A30-BE3B-61C8764CD2D2}" type="presOf" srcId="{BB2954E2-4B57-4BFB-B47C-B81DD546B514}" destId="{85BD150F-47A7-4769-8145-87A4CDAB8C9D}" srcOrd="1" destOrd="0" presId="urn:microsoft.com/office/officeart/2005/8/layout/process3"/>
    <dgm:cxn modelId="{C222CB36-EDA9-4B60-974F-23C4C284028A}" type="presOf" srcId="{379167FC-54B8-46DB-9E3B-99DE1FBCFE15}" destId="{6B248E6A-CE89-4E63-BD17-73F035810F37}" srcOrd="1" destOrd="0" presId="urn:microsoft.com/office/officeart/2005/8/layout/process3"/>
    <dgm:cxn modelId="{77DC385B-B8AE-4E83-9790-CEA49C7D753C}" srcId="{BB2954E2-4B57-4BFB-B47C-B81DD546B514}" destId="{41AFA402-0B4F-48BD-B008-140C92AD901F}" srcOrd="1" destOrd="0" parTransId="{4EA5A258-34F5-45B6-ACA1-90E934E5F1EB}" sibTransId="{520C296D-72AA-49B5-97F9-86FF3AC41C4F}"/>
    <dgm:cxn modelId="{B5CF6661-6F93-4F85-B9AE-837A3C97DF9F}" type="presOf" srcId="{110A3BD2-D6EE-42EC-9131-B2151A194206}" destId="{0E62AE42-875E-4811-AA82-ABE51F685AA7}" srcOrd="0" destOrd="0" presId="urn:microsoft.com/office/officeart/2005/8/layout/process3"/>
    <dgm:cxn modelId="{754F374D-7A79-46A8-84EC-2CD3D8240F60}" srcId="{379167FC-54B8-46DB-9E3B-99DE1FBCFE15}" destId="{E35A1CFD-A0F4-4814-BFAA-CBB10819EFD8}" srcOrd="1" destOrd="0" parTransId="{5FBDEB11-1D48-4FCC-B28D-481282634E92}" sibTransId="{76129754-995C-434A-B683-1E96AF95C75A}"/>
    <dgm:cxn modelId="{991C9C4F-172B-4091-A4F3-AC66DCD29C4B}" srcId="{110A3BD2-D6EE-42EC-9131-B2151A194206}" destId="{379167FC-54B8-46DB-9E3B-99DE1FBCFE15}" srcOrd="2" destOrd="0" parTransId="{53D8FE5F-15E5-4130-8FDB-E19DD1BA01E2}" sibTransId="{75965A13-66F8-485E-90CC-F3A5DB027170}"/>
    <dgm:cxn modelId="{C620DD72-C043-40AB-82DE-6B9970ABF27B}" type="presOf" srcId="{2872D6C1-B5A0-410C-A18A-3ED0F5F579B8}" destId="{CAD49479-836A-42A8-B75C-9B566330489B}" srcOrd="1" destOrd="0" presId="urn:microsoft.com/office/officeart/2005/8/layout/process3"/>
    <dgm:cxn modelId="{BC25C054-6A64-4A0D-926C-586CF13BB6A6}" type="presOf" srcId="{41AFA402-0B4F-48BD-B008-140C92AD901F}" destId="{39E09822-3855-4752-A7E0-5D410A01B8E5}" srcOrd="0" destOrd="1" presId="urn:microsoft.com/office/officeart/2005/8/layout/process3"/>
    <dgm:cxn modelId="{C094A07A-1FC0-4F12-84DC-0F6A290E993D}" srcId="{E03B3CB9-B8AF-4BB3-8E08-EE2597D2F147}" destId="{98F8987B-9458-40FE-8079-1F96352029AC}" srcOrd="0" destOrd="0" parTransId="{E53EC65C-AFC0-4ADD-BAED-0FEE174AF032}" sibTransId="{40845FB0-479E-412F-A44A-CFB321206F58}"/>
    <dgm:cxn modelId="{B8F94589-12BF-4329-8FC9-3319AEBC8AF6}" type="presOf" srcId="{91C6465E-EF52-4D65-8C1B-4FB2FAE5F9DC}" destId="{48047ACE-4E88-4110-A0FF-ECA1E36CD25B}" srcOrd="0" destOrd="0" presId="urn:microsoft.com/office/officeart/2005/8/layout/process3"/>
    <dgm:cxn modelId="{64314B98-7278-4634-ABFB-86793115FC66}" type="presOf" srcId="{DA0593CD-9B40-4F3E-8237-BBC0209BFFCE}" destId="{2E882370-B37F-43CE-901C-C169A8A27C99}" srcOrd="0" destOrd="2" presId="urn:microsoft.com/office/officeart/2005/8/layout/process3"/>
    <dgm:cxn modelId="{3DA39AAB-B4C3-4AF7-B85A-0B1DEB573E26}" type="presOf" srcId="{71D354B1-A8AC-4B14-975F-4CD6D27DFB2A}" destId="{39E09822-3855-4752-A7E0-5D410A01B8E5}" srcOrd="0" destOrd="0" presId="urn:microsoft.com/office/officeart/2005/8/layout/process3"/>
    <dgm:cxn modelId="{74D306AC-5AC8-4F46-97BD-C24A1FDD9978}" type="presOf" srcId="{2872D6C1-B5A0-410C-A18A-3ED0F5F579B8}" destId="{361187E7-0626-4373-8BF9-1F8E18C01239}" srcOrd="0" destOrd="0" presId="urn:microsoft.com/office/officeart/2005/8/layout/process3"/>
    <dgm:cxn modelId="{9E0670C7-9C4B-4888-B9AE-46D1617C9079}" srcId="{BB2954E2-4B57-4BFB-B47C-B81DD546B514}" destId="{71D354B1-A8AC-4B14-975F-4CD6D27DFB2A}" srcOrd="0" destOrd="0" parTransId="{A1A57F89-5BAC-409C-ACCB-8E23F5C89EA2}" sibTransId="{5F8099E9-8CA0-4777-BB8E-8C68CBCC8269}"/>
    <dgm:cxn modelId="{3FBE6AC9-3CBB-4165-96C3-F7A9483BABCF}" type="presOf" srcId="{379167FC-54B8-46DB-9E3B-99DE1FBCFE15}" destId="{093AACBA-A2C9-4970-99DD-EC03EA0D5829}" srcOrd="0" destOrd="0" presId="urn:microsoft.com/office/officeart/2005/8/layout/process3"/>
    <dgm:cxn modelId="{C314F9D9-EA7E-4696-9642-ECE84670137A}" srcId="{BB2954E2-4B57-4BFB-B47C-B81DD546B514}" destId="{15D001F7-B973-4668-BF51-8875A953D90F}" srcOrd="2" destOrd="0" parTransId="{66EA9298-2C68-4492-8223-97BDA4362656}" sibTransId="{16EEEB63-E35C-472F-96D5-7F0173B759CC}"/>
    <dgm:cxn modelId="{8D983EE6-816D-40B1-A8BB-AA8B613A7B1C}" type="presOf" srcId="{15D001F7-B973-4668-BF51-8875A953D90F}" destId="{39E09822-3855-4752-A7E0-5D410A01B8E5}" srcOrd="0" destOrd="2" presId="urn:microsoft.com/office/officeart/2005/8/layout/process3"/>
    <dgm:cxn modelId="{0DB712EA-CCA9-4154-84C1-C9D33C55307C}" srcId="{E03B3CB9-B8AF-4BB3-8E08-EE2597D2F147}" destId="{B259F2D2-7FB5-4C00-9B47-8CC42B0B127C}" srcOrd="1" destOrd="0" parTransId="{45125D2A-111E-4E90-A26B-926851382AC6}" sibTransId="{9C0ECFEE-799D-4DF0-9266-EC13967E987C}"/>
    <dgm:cxn modelId="{C475CEED-D1EE-4A20-AA28-8476679BF63C}" type="presOf" srcId="{BB2954E2-4B57-4BFB-B47C-B81DD546B514}" destId="{CF6E1890-7389-45FF-AFCC-4B1E8A5E17A0}" srcOrd="0" destOrd="0" presId="urn:microsoft.com/office/officeart/2005/8/layout/process3"/>
    <dgm:cxn modelId="{2C4615EF-D527-4C74-AAEE-4907EEAEBDC4}" type="presOf" srcId="{E35A1CFD-A0F4-4814-BFAA-CBB10819EFD8}" destId="{AA758090-57DD-4D1D-92FD-162A47633ED1}" srcOrd="0" destOrd="1" presId="urn:microsoft.com/office/officeart/2005/8/layout/process3"/>
    <dgm:cxn modelId="{4C11BCF6-1066-4853-8209-888F3FFF5A12}" type="presOf" srcId="{E03B3CB9-B8AF-4BB3-8E08-EE2597D2F147}" destId="{8AD0FC0E-0CD1-4611-821E-35EBFF9ECB78}" srcOrd="1" destOrd="0" presId="urn:microsoft.com/office/officeart/2005/8/layout/process3"/>
    <dgm:cxn modelId="{5E676CFC-BFDF-4772-8223-1E13C6CED584}" srcId="{E03B3CB9-B8AF-4BB3-8E08-EE2597D2F147}" destId="{DA0593CD-9B40-4F3E-8237-BBC0209BFFCE}" srcOrd="2" destOrd="0" parTransId="{AA3500D2-BF81-41CC-B130-636439D08883}" sibTransId="{6F3CE077-2570-4CCA-A06F-D7A68051A852}"/>
    <dgm:cxn modelId="{9A347F5C-65B1-4FBE-955C-C6C52502B0C3}" type="presParOf" srcId="{0E62AE42-875E-4811-AA82-ABE51F685AA7}" destId="{21905353-8A85-4271-B5E4-108FDD234663}" srcOrd="0" destOrd="0" presId="urn:microsoft.com/office/officeart/2005/8/layout/process3"/>
    <dgm:cxn modelId="{AEC08B9C-BC54-4A74-82FA-0D605FA44FA1}" type="presParOf" srcId="{21905353-8A85-4271-B5E4-108FDD234663}" destId="{CF6E1890-7389-45FF-AFCC-4B1E8A5E17A0}" srcOrd="0" destOrd="0" presId="urn:microsoft.com/office/officeart/2005/8/layout/process3"/>
    <dgm:cxn modelId="{62A0282A-B126-4999-A0BD-C7D47E633AA9}" type="presParOf" srcId="{21905353-8A85-4271-B5E4-108FDD234663}" destId="{85BD150F-47A7-4769-8145-87A4CDAB8C9D}" srcOrd="1" destOrd="0" presId="urn:microsoft.com/office/officeart/2005/8/layout/process3"/>
    <dgm:cxn modelId="{18B1A66B-A929-43C8-B05F-51E3190674F5}" type="presParOf" srcId="{21905353-8A85-4271-B5E4-108FDD234663}" destId="{39E09822-3855-4752-A7E0-5D410A01B8E5}" srcOrd="2" destOrd="0" presId="urn:microsoft.com/office/officeart/2005/8/layout/process3"/>
    <dgm:cxn modelId="{42727D07-3981-4819-B2F9-DBBB72EAFB90}" type="presParOf" srcId="{0E62AE42-875E-4811-AA82-ABE51F685AA7}" destId="{361187E7-0626-4373-8BF9-1F8E18C01239}" srcOrd="1" destOrd="0" presId="urn:microsoft.com/office/officeart/2005/8/layout/process3"/>
    <dgm:cxn modelId="{1C73BB82-A60E-4B94-BFD4-4344A3CC4836}" type="presParOf" srcId="{361187E7-0626-4373-8BF9-1F8E18C01239}" destId="{CAD49479-836A-42A8-B75C-9B566330489B}" srcOrd="0" destOrd="0" presId="urn:microsoft.com/office/officeart/2005/8/layout/process3"/>
    <dgm:cxn modelId="{04F099F9-BBBA-4423-86D5-84FE5A4B9FBD}" type="presParOf" srcId="{0E62AE42-875E-4811-AA82-ABE51F685AA7}" destId="{DB6BFBB3-2617-4071-B2B7-E4A6AA665E3B}" srcOrd="2" destOrd="0" presId="urn:microsoft.com/office/officeart/2005/8/layout/process3"/>
    <dgm:cxn modelId="{B1F5F62C-5DF9-4764-AAFF-CD2AA9280888}" type="presParOf" srcId="{DB6BFBB3-2617-4071-B2B7-E4A6AA665E3B}" destId="{36C20B34-94B7-4677-A849-B0AD1F751942}" srcOrd="0" destOrd="0" presId="urn:microsoft.com/office/officeart/2005/8/layout/process3"/>
    <dgm:cxn modelId="{976C168D-03D6-427F-957D-EFC1F58EEA68}" type="presParOf" srcId="{DB6BFBB3-2617-4071-B2B7-E4A6AA665E3B}" destId="{8AD0FC0E-0CD1-4611-821E-35EBFF9ECB78}" srcOrd="1" destOrd="0" presId="urn:microsoft.com/office/officeart/2005/8/layout/process3"/>
    <dgm:cxn modelId="{3AF2DDF9-CD80-4452-9852-C67684584F3A}" type="presParOf" srcId="{DB6BFBB3-2617-4071-B2B7-E4A6AA665E3B}" destId="{2E882370-B37F-43CE-901C-C169A8A27C99}" srcOrd="2" destOrd="0" presId="urn:microsoft.com/office/officeart/2005/8/layout/process3"/>
    <dgm:cxn modelId="{DB74A16D-78CB-42AD-B893-6BFE11CD273F}" type="presParOf" srcId="{0E62AE42-875E-4811-AA82-ABE51F685AA7}" destId="{48047ACE-4E88-4110-A0FF-ECA1E36CD25B}" srcOrd="3" destOrd="0" presId="urn:microsoft.com/office/officeart/2005/8/layout/process3"/>
    <dgm:cxn modelId="{84A042E1-D066-4611-9245-99100D9B95AF}" type="presParOf" srcId="{48047ACE-4E88-4110-A0FF-ECA1E36CD25B}" destId="{CABC5CB3-96C6-4BA4-B47A-1686E00CC508}" srcOrd="0" destOrd="0" presId="urn:microsoft.com/office/officeart/2005/8/layout/process3"/>
    <dgm:cxn modelId="{32146B94-2801-40CC-B17F-C61D2DA11057}" type="presParOf" srcId="{0E62AE42-875E-4811-AA82-ABE51F685AA7}" destId="{27429897-C31D-4955-BDDB-92C801503D38}" srcOrd="4" destOrd="0" presId="urn:microsoft.com/office/officeart/2005/8/layout/process3"/>
    <dgm:cxn modelId="{2AFC96CD-3E38-4AF1-BCDD-8F8D036E9979}" type="presParOf" srcId="{27429897-C31D-4955-BDDB-92C801503D38}" destId="{093AACBA-A2C9-4970-99DD-EC03EA0D5829}" srcOrd="0" destOrd="0" presId="urn:microsoft.com/office/officeart/2005/8/layout/process3"/>
    <dgm:cxn modelId="{C7A702C1-FCAD-457C-8F13-DF08DAC1AB34}" type="presParOf" srcId="{27429897-C31D-4955-BDDB-92C801503D38}" destId="{6B248E6A-CE89-4E63-BD17-73F035810F37}" srcOrd="1" destOrd="0" presId="urn:microsoft.com/office/officeart/2005/8/layout/process3"/>
    <dgm:cxn modelId="{FD44E143-F19C-4DBE-8ACC-CD78B0978B73}" type="presParOf" srcId="{27429897-C31D-4955-BDDB-92C801503D38}" destId="{AA758090-57DD-4D1D-92FD-162A47633ED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D150F-47A7-4769-8145-87A4CDAB8C9D}">
      <dsp:nvSpPr>
        <dsp:cNvPr id="0" name=""/>
        <dsp:cNvSpPr/>
      </dsp:nvSpPr>
      <dsp:spPr>
        <a:xfrm>
          <a:off x="3278" y="95725"/>
          <a:ext cx="2123973" cy="1010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Gather Monitoring Data</a:t>
          </a:r>
        </a:p>
      </dsp:txBody>
      <dsp:txXfrm>
        <a:off x="3278" y="95725"/>
        <a:ext cx="2123973" cy="673644"/>
      </dsp:txXfrm>
    </dsp:sp>
    <dsp:sp modelId="{39E09822-3855-4752-A7E0-5D410A01B8E5}">
      <dsp:nvSpPr>
        <dsp:cNvPr id="0" name=""/>
        <dsp:cNvSpPr/>
      </dsp:nvSpPr>
      <dsp:spPr>
        <a:xfrm>
          <a:off x="221589" y="769369"/>
          <a:ext cx="2557412" cy="239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 Water Quality Portals Last 10 years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Currently only nutrient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Pathogen data being incorporated</a:t>
          </a:r>
        </a:p>
      </dsp:txBody>
      <dsp:txXfrm>
        <a:off x="291812" y="839592"/>
        <a:ext cx="2416966" cy="2257153"/>
      </dsp:txXfrm>
    </dsp:sp>
    <dsp:sp modelId="{361187E7-0626-4373-8BF9-1F8E18C01239}">
      <dsp:nvSpPr>
        <dsp:cNvPr id="0" name=""/>
        <dsp:cNvSpPr/>
      </dsp:nvSpPr>
      <dsp:spPr>
        <a:xfrm>
          <a:off x="2505510" y="168143"/>
          <a:ext cx="801909" cy="528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505510" y="273904"/>
        <a:ext cx="643267" cy="317285"/>
      </dsp:txXfrm>
    </dsp:sp>
    <dsp:sp modelId="{8AD0FC0E-0CD1-4611-821E-35EBFF9ECB78}">
      <dsp:nvSpPr>
        <dsp:cNvPr id="0" name=""/>
        <dsp:cNvSpPr/>
      </dsp:nvSpPr>
      <dsp:spPr>
        <a:xfrm>
          <a:off x="3640288" y="95725"/>
          <a:ext cx="2123973" cy="1010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Normalize Monitoring Data</a:t>
          </a:r>
        </a:p>
      </dsp:txBody>
      <dsp:txXfrm>
        <a:off x="3640288" y="95725"/>
        <a:ext cx="2123973" cy="673644"/>
      </dsp:txXfrm>
    </dsp:sp>
    <dsp:sp modelId="{2E882370-B37F-43CE-901C-C169A8A27C99}">
      <dsp:nvSpPr>
        <dsp:cNvPr id="0" name=""/>
        <dsp:cNvSpPr/>
      </dsp:nvSpPr>
      <dsp:spPr>
        <a:xfrm>
          <a:off x="3805786" y="803224"/>
          <a:ext cx="3010774" cy="239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QA/QC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Combine subspecies of nitrogen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Calculate representative statistic</a:t>
          </a:r>
        </a:p>
      </dsp:txBody>
      <dsp:txXfrm>
        <a:off x="3876009" y="873447"/>
        <a:ext cx="2870328" cy="2257153"/>
      </dsp:txXfrm>
    </dsp:sp>
    <dsp:sp modelId="{48047ACE-4E88-4110-A0FF-ECA1E36CD25B}">
      <dsp:nvSpPr>
        <dsp:cNvPr id="0" name=""/>
        <dsp:cNvSpPr/>
      </dsp:nvSpPr>
      <dsp:spPr>
        <a:xfrm>
          <a:off x="6197097" y="168143"/>
          <a:ext cx="917613" cy="528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197097" y="273904"/>
        <a:ext cx="758971" cy="317285"/>
      </dsp:txXfrm>
    </dsp:sp>
    <dsp:sp modelId="{6B248E6A-CE89-4E63-BD17-73F035810F37}">
      <dsp:nvSpPr>
        <dsp:cNvPr id="0" name=""/>
        <dsp:cNvSpPr/>
      </dsp:nvSpPr>
      <dsp:spPr>
        <a:xfrm>
          <a:off x="7495608" y="95725"/>
          <a:ext cx="2123973" cy="1010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Visualize Data</a:t>
          </a:r>
        </a:p>
      </dsp:txBody>
      <dsp:txXfrm>
        <a:off x="7495608" y="95725"/>
        <a:ext cx="2123973" cy="673644"/>
      </dsp:txXfrm>
    </dsp:sp>
    <dsp:sp modelId="{AA758090-57DD-4D1D-92FD-162A47633ED1}">
      <dsp:nvSpPr>
        <dsp:cNvPr id="0" name=""/>
        <dsp:cNvSpPr/>
      </dsp:nvSpPr>
      <dsp:spPr>
        <a:xfrm>
          <a:off x="7590038" y="769369"/>
          <a:ext cx="2805173" cy="239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Compared to WQ Criteria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Additional data layers for context</a:t>
          </a:r>
        </a:p>
      </dsp:txBody>
      <dsp:txXfrm>
        <a:off x="7660261" y="839592"/>
        <a:ext cx="2664727" cy="2257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53D3A0-0B7B-4588-9E27-5D7CA4A4819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09A741-EE6D-48DE-A053-2161C54C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055700-3BD0-48BD-A15D-3A28FB973B96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95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A741-EE6D-48DE-A053-2161C54C9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193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69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17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44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23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835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4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69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A741-EE6D-48DE-A053-2161C54C9B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055700-3BD0-48BD-A15D-3A28FB973B96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81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055700-3BD0-48BD-A15D-3A28FB973B96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65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A741-EE6D-48DE-A053-2161C54C9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6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A741-EE6D-48DE-A053-2161C54C9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62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7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BAC1C-8A5C-4FCF-BC50-A7B2E536599F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79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055700-3BD0-48BD-A15D-3A28FB973B96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22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1676400"/>
            <a:ext cx="65024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DCB4-768A-4D09-BF37-B5D404F2C356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508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0526-E20E-437F-ACCE-41F73731B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1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cho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7352" y="304800"/>
            <a:ext cx="1644649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10363200" cy="160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381000"/>
          </a:xfr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fld id="{7D104D92-952D-498C-8DDF-8CF40A01D6FB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324600"/>
            <a:ext cx="73152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477423A-8789-44CD-8A2E-2FA43D236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cho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7352" y="304800"/>
            <a:ext cx="1644649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219200"/>
            <a:ext cx="101600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103632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9CDE991-01C5-498F-9557-05808CC259A5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324600"/>
            <a:ext cx="73152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8ADECE-CA6F-4395-B9C2-3925B492D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5" cstate="print"/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1600200"/>
            <a:ext cx="1016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0"/>
            <a:ext cx="1036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D7167852-C98D-4031-A0E9-54F133CF830C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0000" y="624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DE0B57BA-5AB9-4137-84CC-F9A52E1E8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5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.epa.gov/maps/wqima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asem.russell@ep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.sld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.epa.gov/maps/wqima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.epa.gov/tools/data-downloads/wqi-data-re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ho.epa.gov/maps/wqimap/dataqualit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.epa.gov/maps/wqima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ho.epa.gov/tools/data-downloads/wqi-data-review" TargetMode="External"/><Relationship Id="rId5" Type="http://schemas.openxmlformats.org/officeDocument/2006/relationships/hyperlink" Target="https://echo.epa.gov/user/register" TargetMode="External"/><Relationship Id="rId4" Type="http://schemas.openxmlformats.org/officeDocument/2006/relationships/hyperlink" Target="https://echo.epa.gov/files/echodownloads/Data-Analytic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0"/>
            <a:ext cx="8229600" cy="1447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Water Quality Indicators (WQI) Tool</a:t>
            </a:r>
            <a:br>
              <a:rPr lang="en-US" dirty="0"/>
            </a:br>
            <a:r>
              <a:rPr lang="en-US" dirty="0"/>
              <a:t>Version 2.5</a:t>
            </a:r>
            <a:br>
              <a:rPr lang="en-US" dirty="0"/>
            </a:br>
            <a:r>
              <a:rPr lang="en-US" sz="3100" b="0" dirty="0"/>
              <a:t>View, Focus, and Screen Ambient Monitoring Data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https://echo.epa.gov/maps/wqimap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U.S. Environmental Protection Agency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DECB7-EC12-44E5-88E6-2ACBE3F3269F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1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 &amp;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8763000" cy="3733800"/>
          </a:xfrm>
        </p:spPr>
        <p:txBody>
          <a:bodyPr numCol="1"/>
          <a:lstStyle/>
          <a:p>
            <a:r>
              <a:rPr lang="en-US" sz="2400" dirty="0"/>
              <a:t>Rusty Wasem</a:t>
            </a:r>
          </a:p>
          <a:p>
            <a:r>
              <a:rPr lang="en-US" sz="2400" dirty="0"/>
              <a:t>(202) 564-7096</a:t>
            </a:r>
          </a:p>
          <a:p>
            <a:r>
              <a:rPr lang="en-US" sz="2400" dirty="0">
                <a:hlinkClick r:id="rId3"/>
              </a:rPr>
              <a:t>wasem.russell@epa.gov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DECB7-EC12-44E5-88E6-2ACBE3F3269F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62200" y="4707467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A 508 compliant version of this presentation will be made available upon request.</a:t>
            </a:r>
          </a:p>
        </p:txBody>
      </p:sp>
    </p:spTree>
    <p:extLst>
      <p:ext uri="{BB962C8B-B14F-4D97-AF65-F5344CB8AC3E}">
        <p14:creationId xmlns:p14="http://schemas.microsoft.com/office/powerpoint/2010/main" val="194646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12-20 to be used if live demo is not possible.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9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38200"/>
            <a:ext cx="7620000" cy="990600"/>
          </a:xfrm>
        </p:spPr>
        <p:txBody>
          <a:bodyPr/>
          <a:lstStyle/>
          <a:p>
            <a:r>
              <a:rPr lang="en-US" dirty="0"/>
              <a:t>Using the Tool:  Default 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4DAF1-8118-4C8B-9F4B-F06E32571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20" y="1590300"/>
            <a:ext cx="7955280" cy="47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9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914400"/>
            <a:ext cx="10701867" cy="990600"/>
          </a:xfrm>
        </p:spPr>
        <p:txBody>
          <a:bodyPr/>
          <a:lstStyle/>
          <a:p>
            <a:r>
              <a:rPr lang="en-US" dirty="0"/>
              <a:t>Using the Tool: The Legend &amp; Default Breakpoints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354" y="2023242"/>
            <a:ext cx="5854846" cy="2015358"/>
          </a:xfrm>
        </p:spPr>
        <p:txBody>
          <a:bodyPr/>
          <a:lstStyle/>
          <a:p>
            <a:r>
              <a:rPr lang="en-US" sz="2000" dirty="0"/>
              <a:t>High Concern</a:t>
            </a:r>
          </a:p>
          <a:p>
            <a:pPr lvl="1"/>
            <a:r>
              <a:rPr lang="en-US" sz="1800" dirty="0"/>
              <a:t>Threshold Statistic &gt;= 10.00 of criteria</a:t>
            </a:r>
          </a:p>
          <a:p>
            <a:r>
              <a:rPr lang="en-US" sz="2000" dirty="0"/>
              <a:t>Concern</a:t>
            </a:r>
          </a:p>
          <a:p>
            <a:pPr lvl="1"/>
            <a:r>
              <a:rPr lang="en-US" sz="1800" dirty="0"/>
              <a:t>Threshold Statistic 5.00 &lt; 10.00 of criteria</a:t>
            </a:r>
          </a:p>
          <a:p>
            <a:r>
              <a:rPr lang="en-US" sz="2000" dirty="0"/>
              <a:t>Possible Concern</a:t>
            </a:r>
          </a:p>
          <a:p>
            <a:pPr lvl="1"/>
            <a:r>
              <a:rPr lang="en-US" sz="1800" dirty="0"/>
              <a:t>Threshold Statistic 1.00 &lt;  5.00 of criteria</a:t>
            </a:r>
          </a:p>
          <a:p>
            <a:r>
              <a:rPr lang="en-US" sz="2000" dirty="0"/>
              <a:t>No Concern</a:t>
            </a:r>
          </a:p>
          <a:p>
            <a:pPr lvl="1"/>
            <a:r>
              <a:rPr lang="en-US" sz="1800" dirty="0"/>
              <a:t>Threshold Statistic &lt; 1.00 of criteria </a:t>
            </a:r>
          </a:p>
          <a:p>
            <a:r>
              <a:rPr lang="en-US" sz="2000" dirty="0"/>
              <a:t>Only Rejected Samples</a:t>
            </a:r>
          </a:p>
          <a:p>
            <a:pPr lvl="1"/>
            <a:r>
              <a:rPr lang="en-US" sz="1800" dirty="0"/>
              <a:t>All samples were rejected by QA/QC</a:t>
            </a:r>
          </a:p>
          <a:p>
            <a:r>
              <a:rPr lang="en-US" sz="2000" dirty="0"/>
              <a:t>No Samples</a:t>
            </a:r>
          </a:p>
          <a:p>
            <a:pPr lvl="1"/>
            <a:r>
              <a:rPr lang="en-US" sz="1800" dirty="0"/>
              <a:t>n = 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8F805-35E0-4AF9-B48F-6B0F5E14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6" y="2026920"/>
            <a:ext cx="350124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43C41-7560-460F-B218-CECE9E8D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846" y="1952951"/>
            <a:ext cx="3291840" cy="4342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135C71-FD48-4CC6-A08C-74FFC8745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730" y="2148210"/>
            <a:ext cx="3474720" cy="4132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1143000"/>
            <a:ext cx="11526591" cy="990600"/>
          </a:xfrm>
        </p:spPr>
        <p:txBody>
          <a:bodyPr/>
          <a:lstStyle/>
          <a:p>
            <a:r>
              <a:rPr lang="en-US" dirty="0"/>
              <a:t>Using the Tool:  </a:t>
            </a:r>
            <a:br>
              <a:rPr lang="en-US" dirty="0"/>
            </a:br>
            <a:r>
              <a:rPr lang="en-US" dirty="0"/>
              <a:t>Viewing Symbol Pop Up Window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3451538" y="3850783"/>
            <a:ext cx="2913308" cy="1159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5481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DE5E6E-C308-418D-B325-2D311ECA1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74" y="1752600"/>
            <a:ext cx="5080131" cy="4754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3E239-828F-471B-895E-423B0609F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095" y="1726585"/>
            <a:ext cx="329184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64842"/>
            <a:ext cx="7620000" cy="990600"/>
          </a:xfrm>
        </p:spPr>
        <p:txBody>
          <a:bodyPr/>
          <a:lstStyle/>
          <a:p>
            <a:r>
              <a:rPr lang="en-US" sz="2800" dirty="0"/>
              <a:t>Using the Tool: Search for Upstream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6731615"/>
            <a:ext cx="4038599" cy="4282440"/>
          </a:xfrm>
        </p:spPr>
        <p:txBody>
          <a:bodyPr/>
          <a:lstStyle/>
          <a:p>
            <a:r>
              <a:rPr lang="en-US" sz="1800" dirty="0"/>
              <a:t>Feature searches 15 km upstream/ downstream (tributaries and main stem)</a:t>
            </a:r>
          </a:p>
          <a:p>
            <a:r>
              <a:rPr lang="en-US" sz="1800" dirty="0"/>
              <a:t>Maps up/downstream NPDES facilities</a:t>
            </a:r>
          </a:p>
          <a:p>
            <a:pPr lvl="1"/>
            <a:r>
              <a:rPr lang="en-US" sz="1200" dirty="0"/>
              <a:t>ECHO Symbol pop ups include compliance summary and links more reports</a:t>
            </a:r>
          </a:p>
          <a:p>
            <a:r>
              <a:rPr lang="en-US" sz="1800" dirty="0"/>
              <a:t>Download facility list as a .csv file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7337" y="3400463"/>
            <a:ext cx="3540526" cy="830997"/>
          </a:xfrm>
          <a:prstGeom prst="rect">
            <a:avLst/>
          </a:prstGeom>
          <a:solidFill>
            <a:srgbClr val="FFFFFF">
              <a:alpha val="45098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Click to search 15 km upstream, downstream, or upstream pollutant point source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393066" y="5407100"/>
            <a:ext cx="2988980" cy="457669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84" charset="-128"/>
              <a:cs typeface="Arial" charset="0"/>
            </a:endParaRPr>
          </a:p>
        </p:txBody>
      </p:sp>
      <p:cxnSp>
        <p:nvCxnSpPr>
          <p:cNvPr id="17" name="Straight Connector 16"/>
          <p:cNvCxnSpPr>
            <a:cxnSpLocks/>
            <a:stCxn id="16" idx="3"/>
            <a:endCxn id="14" idx="1"/>
          </p:cNvCxnSpPr>
          <p:nvPr/>
        </p:nvCxnSpPr>
        <p:spPr bwMode="auto">
          <a:xfrm flipV="1">
            <a:off x="6382046" y="3815962"/>
            <a:ext cx="585291" cy="18199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001417" y="5676481"/>
            <a:ext cx="2321326" cy="584775"/>
          </a:xfrm>
          <a:prstGeom prst="rect">
            <a:avLst/>
          </a:prstGeom>
          <a:solidFill>
            <a:srgbClr val="FFFFFF">
              <a:alpha val="45098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Download facility list as a .csv file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338095" y="6121475"/>
            <a:ext cx="990600" cy="2622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84" charset="-128"/>
              <a:cs typeface="Arial" charset="0"/>
            </a:endParaRPr>
          </a:p>
        </p:txBody>
      </p:sp>
      <p:cxnSp>
        <p:nvCxnSpPr>
          <p:cNvPr id="23" name="Straight Connector 22"/>
          <p:cNvCxnSpPr>
            <a:cxnSpLocks/>
            <a:stCxn id="22" idx="3"/>
            <a:endCxn id="20" idx="1"/>
          </p:cNvCxnSpPr>
          <p:nvPr/>
        </p:nvCxnSpPr>
        <p:spPr bwMode="auto">
          <a:xfrm flipV="1">
            <a:off x="4328695" y="5968869"/>
            <a:ext cx="2672722" cy="28372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9900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14400"/>
            <a:ext cx="7620000" cy="990600"/>
          </a:xfrm>
        </p:spPr>
        <p:txBody>
          <a:bodyPr/>
          <a:lstStyle/>
          <a:p>
            <a:r>
              <a:rPr lang="en-US" dirty="0"/>
              <a:t>Using the Tool:  Symbology Tab Options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1" y="1905000"/>
            <a:ext cx="2852669" cy="4191000"/>
          </a:xfrm>
        </p:spPr>
        <p:txBody>
          <a:bodyPr/>
          <a:lstStyle/>
          <a:p>
            <a:r>
              <a:rPr lang="en-US" sz="2400" dirty="0"/>
              <a:t>Timeframe</a:t>
            </a:r>
          </a:p>
          <a:p>
            <a:r>
              <a:rPr lang="en-US" sz="2400" dirty="0"/>
              <a:t>Pollutant</a:t>
            </a:r>
          </a:p>
          <a:p>
            <a:r>
              <a:rPr lang="en-US" sz="2400" dirty="0"/>
              <a:t>Class-break threshold statistic</a:t>
            </a:r>
          </a:p>
          <a:p>
            <a:r>
              <a:rPr lang="en-US" sz="2400" dirty="0"/>
              <a:t>CWA 304(a) Criteria</a:t>
            </a:r>
          </a:p>
          <a:p>
            <a:r>
              <a:rPr lang="en-US" sz="2400" dirty="0"/>
              <a:t>HAB Criteria</a:t>
            </a:r>
          </a:p>
          <a:p>
            <a:r>
              <a:rPr lang="en-US" sz="2400" dirty="0"/>
              <a:t>User Defined Criteria</a:t>
            </a:r>
          </a:p>
          <a:p>
            <a:r>
              <a:rPr lang="en-US" sz="2400" dirty="0"/>
              <a:t>Top 50-500 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E4AF9-BA42-4CA5-8CAA-444528C59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88" y="1645969"/>
            <a:ext cx="5029200" cy="44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990600"/>
          </a:xfrm>
        </p:spPr>
        <p:txBody>
          <a:bodyPr/>
          <a:lstStyle/>
          <a:p>
            <a:r>
              <a:rPr lang="en-US" dirty="0"/>
              <a:t>Using the Tool:  User Defined Criteria and Break Points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582" t="5013" r="4088" b="9775"/>
          <a:stretch/>
        </p:blipFill>
        <p:spPr>
          <a:xfrm>
            <a:off x="1203136" y="2941321"/>
            <a:ext cx="4713168" cy="155448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03136" y="4772805"/>
            <a:ext cx="5643156" cy="1295400"/>
          </a:xfrm>
        </p:spPr>
        <p:txBody>
          <a:bodyPr/>
          <a:lstStyle/>
          <a:p>
            <a:r>
              <a:rPr lang="en-US" sz="2400" dirty="0"/>
              <a:t>Set criteria and breakpoints either globally or by Ecoregion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207895"/>
            <a:ext cx="4276471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14400"/>
            <a:ext cx="7620000" cy="990600"/>
          </a:xfrm>
        </p:spPr>
        <p:txBody>
          <a:bodyPr/>
          <a:lstStyle/>
          <a:p>
            <a:r>
              <a:rPr lang="en-US" dirty="0"/>
              <a:t>Using the Tool: Layers Tab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1828800"/>
            <a:ext cx="2819400" cy="4191000"/>
          </a:xfrm>
        </p:spPr>
        <p:txBody>
          <a:bodyPr/>
          <a:lstStyle/>
          <a:p>
            <a:r>
              <a:rPr lang="en-US" sz="2000" dirty="0"/>
              <a:t>Check Box(s) &amp; Zoom to View Layer(s)</a:t>
            </a:r>
          </a:p>
          <a:p>
            <a:pPr lvl="1"/>
            <a:r>
              <a:rPr lang="en-US" sz="1600" dirty="0"/>
              <a:t>NPDES Permitted Facilities</a:t>
            </a:r>
          </a:p>
          <a:p>
            <a:pPr lvl="1"/>
            <a:r>
              <a:rPr lang="en-US" sz="1600" dirty="0"/>
              <a:t>CWA 303(d) Impaired Waters*</a:t>
            </a:r>
          </a:p>
          <a:p>
            <a:pPr lvl="1"/>
            <a:r>
              <a:rPr lang="en-US" sz="1600" dirty="0"/>
              <a:t>CWA 305(b) Assessed Waters*</a:t>
            </a:r>
          </a:p>
          <a:p>
            <a:pPr lvl="1"/>
            <a:r>
              <a:rPr lang="en-US" sz="1600" dirty="0"/>
              <a:t>HUC 8, 10 and 12*</a:t>
            </a:r>
          </a:p>
          <a:p>
            <a:pPr lvl="1"/>
            <a:r>
              <a:rPr lang="en-US" sz="1600" dirty="0"/>
              <a:t>NHD+ Flow Lines*</a:t>
            </a:r>
          </a:p>
          <a:p>
            <a:r>
              <a:rPr lang="en-US" sz="2000" dirty="0"/>
              <a:t>Click the   to view a layer’s legend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676401" y="5958840"/>
            <a:ext cx="8897503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*To view these layers, you must be zoomed 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F7BC8A-24E2-48E9-8B79-8C6D6EC64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5029200"/>
            <a:ext cx="152400" cy="19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A1584-E83B-48E1-8259-8021E44B1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3" y="1748790"/>
            <a:ext cx="58007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14400"/>
            <a:ext cx="7620000" cy="990600"/>
          </a:xfrm>
        </p:spPr>
        <p:txBody>
          <a:bodyPr/>
          <a:lstStyle/>
          <a:p>
            <a:r>
              <a:rPr lang="en-US" dirty="0"/>
              <a:t>Using the Tool: Filter Options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259132" y="1905000"/>
            <a:ext cx="443934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Geographic</a:t>
            </a:r>
          </a:p>
          <a:p>
            <a:pPr lvl="1"/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State County</a:t>
            </a:r>
          </a:p>
          <a:p>
            <a:pPr lvl="1"/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EPA Region</a:t>
            </a:r>
          </a:p>
          <a:p>
            <a:pPr lvl="1"/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Ecoregion: I-XIV</a:t>
            </a:r>
          </a:p>
          <a:p>
            <a:pPr lvl="1"/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Water Body Type:  River/Stream or Lake/Reservoir</a:t>
            </a:r>
          </a:p>
          <a:p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Station Category: </a:t>
            </a:r>
            <a:endParaRPr lang="en-US" sz="16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High Concern, Concern, Possible Concern, No Concern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ea typeface="ＭＳ Ｐゴシック"/>
              </a:rPr>
              <a:t>Number of Samples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ea typeface="ＭＳ Ｐゴシック"/>
              </a:rPr>
              <a:t>Hydrologic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/>
                <a:ea typeface="ＭＳ Ｐゴシック"/>
              </a:rPr>
              <a:t>HUC-8 Subbasin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1DF65-B486-4FF7-8EEB-01B2EFDE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2" y="1726843"/>
            <a:ext cx="526126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9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 Background</a:t>
            </a:r>
          </a:p>
          <a:p>
            <a:r>
              <a:rPr lang="en-US" dirty="0"/>
              <a:t>Using Tool/Live Demo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DECB7-EC12-44E5-88E6-2ACBE3F3269F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41F339-A38F-48F5-80EF-797D84E0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0CB242E-1C2A-45A7-BACE-EE78722343A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2696825" cy="714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4" imgW="4402998" imgH="2475111" progId="PowerPoint.Slide.12">
                  <p:embed/>
                </p:oleObj>
              </mc:Choice>
              <mc:Fallback>
                <p:oleObj name="Slide" r:id="rId4" imgW="4402998" imgH="2475111" progId="PowerPoint.Slide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0CB242E-1C2A-45A7-BACE-EE7872234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696825" cy="714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2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0BBC74-B621-41CB-9FFE-2BA532C6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362200"/>
            <a:ext cx="5562600" cy="3152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EF828-47CD-4BD2-81C2-FA7AD05B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Tool: Adding a Map Layer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586C1-C30D-470A-978F-543CF56E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CA3BD-C1E4-4579-822B-1A81CA65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08CD7166-434A-4248-82E2-DC9491002AB3}"/>
              </a:ext>
            </a:extLst>
          </p:cNvPr>
          <p:cNvSpPr/>
          <p:nvPr/>
        </p:nvSpPr>
        <p:spPr bwMode="auto">
          <a:xfrm>
            <a:off x="7450428" y="2895600"/>
            <a:ext cx="3505200" cy="914400"/>
          </a:xfrm>
          <a:prstGeom prst="borderCallout1">
            <a:avLst>
              <a:gd name="adj1" fmla="val 32212"/>
              <a:gd name="adj2" fmla="val -416"/>
              <a:gd name="adj3" fmla="val 147871"/>
              <a:gd name="adj4" fmla="val -63067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84" charset="-128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FB4EE-5CD7-4DE3-893A-302F4C1FC790}"/>
              </a:ext>
            </a:extLst>
          </p:cNvPr>
          <p:cNvSpPr txBox="1"/>
          <p:nvPr/>
        </p:nvSpPr>
        <p:spPr>
          <a:xfrm>
            <a:off x="7450428" y="2951099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Import your own map or map layer, by adding the service URL in the Add Layer Tab</a:t>
            </a:r>
          </a:p>
        </p:txBody>
      </p:sp>
    </p:spTree>
    <p:extLst>
      <p:ext uri="{BB962C8B-B14F-4D97-AF65-F5344CB8AC3E}">
        <p14:creationId xmlns:p14="http://schemas.microsoft.com/office/powerpoint/2010/main" val="417028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27775"/>
            <a:ext cx="7620000" cy="990600"/>
          </a:xfrm>
        </p:spPr>
        <p:txBody>
          <a:bodyPr/>
          <a:lstStyle/>
          <a:p>
            <a:r>
              <a:rPr lang="en-US" dirty="0"/>
              <a:t>Project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229" y="4803002"/>
            <a:ext cx="10427371" cy="2039753"/>
          </a:xfrm>
        </p:spPr>
        <p:txBody>
          <a:bodyPr>
            <a:noAutofit/>
          </a:bodyPr>
          <a:lstStyle/>
          <a:p>
            <a:r>
              <a:rPr lang="en-US" sz="1600" dirty="0"/>
              <a:t>Other important steps:</a:t>
            </a:r>
          </a:p>
          <a:p>
            <a:pPr lvl="1"/>
            <a:r>
              <a:rPr lang="en-US" sz="1400" dirty="0"/>
              <a:t>Only measurements reported as total phosphorus are used.</a:t>
            </a:r>
          </a:p>
          <a:p>
            <a:pPr lvl="1"/>
            <a:r>
              <a:rPr lang="en-US" sz="1400" dirty="0"/>
              <a:t>identifying and considering non-detects – currently substituting ½ detection limit</a:t>
            </a:r>
          </a:p>
          <a:p>
            <a:pPr lvl="1"/>
            <a:r>
              <a:rPr lang="en-US" sz="1400" dirty="0"/>
              <a:t>identifying and averaging duplicate samples</a:t>
            </a:r>
          </a:p>
          <a:p>
            <a:pPr lvl="1"/>
            <a:r>
              <a:rPr lang="en-US" sz="1400" dirty="0"/>
              <a:t>identifying and validating ambiguously reported data </a:t>
            </a:r>
          </a:p>
          <a:p>
            <a:pPr lvl="1"/>
            <a:r>
              <a:rPr lang="en-US" sz="1400" dirty="0"/>
              <a:t>identifying and rejecting poorly reported data (e.g. missing units)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DECB7-EC12-44E5-88E6-2ACBE3F3269F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8806571"/>
              </p:ext>
            </p:extLst>
          </p:nvPr>
        </p:nvGraphicFramePr>
        <p:xfrm>
          <a:off x="943280" y="1578815"/>
          <a:ext cx="10398491" cy="326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871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7B94-1DC7-44AA-8DD7-78FCA830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2.5 New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6BC-D1F9-4A6E-B311-070A3A33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Data Outside of CON-US Now Available</a:t>
            </a:r>
          </a:p>
          <a:p>
            <a:pPr lvl="0"/>
            <a:r>
              <a:rPr lang="en-US" sz="3600" dirty="0"/>
              <a:t>Upstream Discharger Pollutant Search</a:t>
            </a:r>
          </a:p>
          <a:p>
            <a:pPr lvl="1"/>
            <a:r>
              <a:rPr lang="en-US" sz="3200" dirty="0"/>
              <a:t>Find upstream facilities permitted to discharge selected pollutant</a:t>
            </a:r>
          </a:p>
          <a:p>
            <a:pPr lvl="0"/>
            <a:r>
              <a:rPr lang="en-US" sz="3600" dirty="0"/>
              <a:t>Add Your Own Map Layer </a:t>
            </a:r>
          </a:p>
          <a:p>
            <a:pPr lvl="0"/>
            <a:r>
              <a:rPr lang="en-US" sz="3600" dirty="0"/>
              <a:t>Quarterly Data Refresh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F72A8-A991-47FD-B07A-B003967E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624EB-EEA6-48AE-9D79-B2E82D3B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C7F6-D11E-40A4-A0FE-701D8623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E4EC-198D-4F59-B8E9-673CB35B5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NPDES Inspection Planning</a:t>
            </a:r>
          </a:p>
          <a:p>
            <a:r>
              <a:rPr lang="en-US" dirty="0"/>
              <a:t>NPDES Permitting</a:t>
            </a:r>
          </a:p>
          <a:p>
            <a:r>
              <a:rPr lang="en-US" dirty="0"/>
              <a:t>Water Monitoring</a:t>
            </a:r>
          </a:p>
          <a:p>
            <a:r>
              <a:rPr lang="en-US" dirty="0"/>
              <a:t>Nutrient Trading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This is a screening tool!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E928F-9B5C-4F09-A8C3-93C080A3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78B07-6569-49EF-90FA-B787294D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6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https://echo.epa.gov/maps/wqimap</a:t>
            </a:r>
            <a:r>
              <a:rPr lang="en-US" dirty="0"/>
              <a:t> </a:t>
            </a:r>
          </a:p>
          <a:p>
            <a:r>
              <a:rPr lang="en-US" dirty="0"/>
              <a:t>ECHO Gov log in required (lan ID and password)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7620000" cy="990600"/>
          </a:xfrm>
        </p:spPr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905000"/>
            <a:ext cx="10420350" cy="4191000"/>
          </a:xfrm>
        </p:spPr>
        <p:txBody>
          <a:bodyPr/>
          <a:lstStyle/>
          <a:p>
            <a:r>
              <a:rPr lang="en-US" sz="2400" dirty="0"/>
              <a:t>WQI Map Services Will Move to a Cloud Server (June 2019)</a:t>
            </a:r>
          </a:p>
          <a:p>
            <a:r>
              <a:rPr lang="en-US" sz="2400" dirty="0"/>
              <a:t>Public Release (Summer 2019)</a:t>
            </a:r>
          </a:p>
          <a:p>
            <a:r>
              <a:rPr lang="en-US" sz="2400" dirty="0"/>
              <a:t>Release of Alternate Data Format (Summer 2019)</a:t>
            </a:r>
          </a:p>
          <a:p>
            <a:pPr lvl="1"/>
            <a:r>
              <a:rPr lang="en-US" sz="2000" dirty="0"/>
              <a:t>WQI dataset is publicly available here: </a:t>
            </a:r>
            <a:r>
              <a:rPr lang="en-US" sz="2000" dirty="0">
                <a:hlinkClick r:id="rId3"/>
              </a:rPr>
              <a:t>https://echo.epa.gov/tools/data-downloads/wqi-data-review</a:t>
            </a:r>
            <a:endParaRPr lang="en-US" sz="2000" dirty="0"/>
          </a:p>
          <a:p>
            <a:r>
              <a:rPr lang="en-US" sz="2400" dirty="0"/>
              <a:t>Pollutant Expansion</a:t>
            </a:r>
          </a:p>
          <a:p>
            <a:pPr lvl="1"/>
            <a:r>
              <a:rPr lang="en-US" sz="2000" dirty="0"/>
              <a:t>Pathogens – e. coli, enterococci, fecal coliforms</a:t>
            </a:r>
          </a:p>
          <a:p>
            <a:pPr lvl="1"/>
            <a:r>
              <a:rPr lang="en-US" sz="2000" dirty="0"/>
              <a:t>Lead</a:t>
            </a:r>
          </a:p>
          <a:p>
            <a:r>
              <a:rPr lang="en-US" sz="2400" dirty="0"/>
              <a:t>Enhanced Searching</a:t>
            </a:r>
          </a:p>
          <a:p>
            <a:pPr lvl="1"/>
            <a:r>
              <a:rPr lang="en-US" sz="2000" dirty="0"/>
              <a:t>Between monitoring locations – ‘Upstream Downstream’ Analysis</a:t>
            </a:r>
          </a:p>
          <a:p>
            <a:pPr lvl="1"/>
            <a:r>
              <a:rPr lang="en-US" sz="2000" dirty="0"/>
              <a:t>Between NPDES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6D02361-A61B-4495-BAD7-D110E6CD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324600"/>
            <a:ext cx="5486400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75570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426B-2244-4AEC-B4FD-51308EE5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WQX Community!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040A4-EDB6-45B5-9D40-62D7BCCC4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WQI Version 1.0 was able to use ~50% of the nutrient data in the Water Quality Portal (~3.5 million records)</a:t>
            </a:r>
          </a:p>
          <a:p>
            <a:r>
              <a:rPr lang="en-US" dirty="0"/>
              <a:t>WQI Version 2.5 currently uses ~80% of the available nutrient data (~7 million records over the last 10 years)</a:t>
            </a:r>
          </a:p>
          <a:p>
            <a:r>
              <a:rPr lang="en-US" dirty="0"/>
              <a:t>WQI Data Usability Dashboard</a:t>
            </a:r>
          </a:p>
          <a:p>
            <a:pPr lvl="1"/>
            <a:r>
              <a:rPr lang="en-US" dirty="0">
                <a:hlinkClick r:id="rId2"/>
              </a:rPr>
              <a:t>https://echo.epa.gov/maps/wqimap/dataquality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90B11-2C8F-4894-87C3-FA55690B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E5577-97A6-432A-ABFE-DC3E73B7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53199"/>
            <a:ext cx="7620000" cy="990600"/>
          </a:xfrm>
        </p:spPr>
        <p:txBody>
          <a:bodyPr/>
          <a:lstStyle/>
          <a:p>
            <a:r>
              <a:rPr lang="en-US" dirty="0"/>
              <a:t>Accessing the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92" y="1695799"/>
            <a:ext cx="10351008" cy="4071851"/>
          </a:xfrm>
        </p:spPr>
        <p:txBody>
          <a:bodyPr/>
          <a:lstStyle/>
          <a:p>
            <a:r>
              <a:rPr lang="en-US" sz="2400" dirty="0"/>
              <a:t>Go to:  </a:t>
            </a:r>
            <a:r>
              <a:rPr lang="en-US" sz="2400" u="sng" dirty="0">
                <a:hlinkClick r:id="rId3"/>
              </a:rPr>
              <a:t>https://echo.epa.gov/maps/wqimap</a:t>
            </a:r>
            <a:endParaRPr lang="en-US" sz="2400" dirty="0"/>
          </a:p>
          <a:p>
            <a:pPr lvl="1"/>
            <a:r>
              <a:rPr lang="en-US" sz="2000" dirty="0"/>
              <a:t>You will be asked to log into ECHO Gov with your Lan ID and password.</a:t>
            </a:r>
          </a:p>
          <a:p>
            <a:r>
              <a:rPr lang="en-US" sz="2400" dirty="0"/>
              <a:t>Resources and Technical Documentation</a:t>
            </a:r>
          </a:p>
          <a:p>
            <a:pPr lvl="1"/>
            <a:r>
              <a:rPr lang="en-US" sz="2000" dirty="0">
                <a:hlinkClick r:id="rId4"/>
              </a:rPr>
              <a:t>https://echo.epa.gov/files/echodownloads/Data-Analytics/</a:t>
            </a:r>
            <a:endParaRPr lang="en-US" sz="1400" dirty="0"/>
          </a:p>
          <a:p>
            <a:r>
              <a:rPr lang="en-US" sz="2400" dirty="0"/>
              <a:t>You must have an ECHO Gov account to access</a:t>
            </a:r>
          </a:p>
          <a:p>
            <a:pPr lvl="1"/>
            <a:r>
              <a:rPr lang="en-US" sz="2000" dirty="0"/>
              <a:t>Register here:  </a:t>
            </a:r>
            <a:r>
              <a:rPr lang="en-US" sz="2000" dirty="0">
                <a:hlinkClick r:id="rId5"/>
              </a:rPr>
              <a:t>https://echo.epa.gov/user/register</a:t>
            </a:r>
            <a:r>
              <a:rPr lang="en-US" sz="2000" dirty="0"/>
              <a:t> </a:t>
            </a:r>
          </a:p>
          <a:p>
            <a:r>
              <a:rPr lang="en-US" sz="2400" dirty="0"/>
              <a:t>Download the dataset (publicly available): </a:t>
            </a:r>
          </a:p>
          <a:p>
            <a:pPr lvl="1"/>
            <a:r>
              <a:rPr lang="en-US" sz="2000" dirty="0">
                <a:hlinkClick r:id="rId6"/>
              </a:rPr>
              <a:t>https://echo.epa.gov/tools/data-downloads/wqi-data-review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ADECE-CA6F-4395-B9C2-3925B492D48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198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967</Words>
  <Application>Microsoft Office PowerPoint</Application>
  <PresentationFormat>Widescreen</PresentationFormat>
  <Paragraphs>186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Blank Presentation</vt:lpstr>
      <vt:lpstr>Slide</vt:lpstr>
      <vt:lpstr> Water Quality Indicators (WQI) Tool Version 2.5 View, Focus, and Screen Ambient Monitoring Data</vt:lpstr>
      <vt:lpstr>Agenda</vt:lpstr>
      <vt:lpstr>Project Approach</vt:lpstr>
      <vt:lpstr>Version 2.5 New Features</vt:lpstr>
      <vt:lpstr>Use Cases</vt:lpstr>
      <vt:lpstr>Live Demo</vt:lpstr>
      <vt:lpstr>Future Plans</vt:lpstr>
      <vt:lpstr>Thank you WQX Community!</vt:lpstr>
      <vt:lpstr>Accessing the Tool</vt:lpstr>
      <vt:lpstr>Questions, Comments &amp; Feedback?</vt:lpstr>
      <vt:lpstr>PowerPoint Presentation</vt:lpstr>
      <vt:lpstr>Using the Tool:  Default View</vt:lpstr>
      <vt:lpstr>Using the Tool: The Legend &amp; Default Breakpoints</vt:lpstr>
      <vt:lpstr>Using the Tool:   Viewing Symbol Pop Up Window</vt:lpstr>
      <vt:lpstr>Using the Tool: Search for Upstream Facilities</vt:lpstr>
      <vt:lpstr>Using the Tool:  Symbology Tab Options</vt:lpstr>
      <vt:lpstr>Using the Tool:  User Defined Criteria and Break Points</vt:lpstr>
      <vt:lpstr>Using the Tool: Layers Tab Options</vt:lpstr>
      <vt:lpstr>Using the Tool: Filter Options</vt:lpstr>
      <vt:lpstr>Using the Tool: Adding a Map Layer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Indicators (WQI) Tool Version 2.0 View, Focus, and Screen Ambient Monitoring Data</dc:title>
  <dc:creator>Ru$ty</dc:creator>
  <cp:lastModifiedBy>Ru$ty</cp:lastModifiedBy>
  <cp:revision>31</cp:revision>
  <cp:lastPrinted>2018-04-16T18:12:54Z</cp:lastPrinted>
  <dcterms:created xsi:type="dcterms:W3CDTF">2018-04-12T00:58:21Z</dcterms:created>
  <dcterms:modified xsi:type="dcterms:W3CDTF">2019-05-23T15:58:46Z</dcterms:modified>
</cp:coreProperties>
</file>