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customXml/itemProps48.xml" ContentType="application/vnd.openxmlformats-officedocument.customXmlProperties+xml"/>
  <Override PartName="/customXml/itemProps49.xml" ContentType="application/vnd.openxmlformats-officedocument.customXmlProperties+xml"/>
  <Override PartName="/customXml/itemProps50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51"/>
  </p:sldMasterIdLst>
  <p:sldIdLst>
    <p:sldId id="256" r:id="rId52"/>
    <p:sldId id="261" r:id="rId53"/>
    <p:sldId id="262" r:id="rId54"/>
    <p:sldId id="259" r:id="rId55"/>
    <p:sldId id="260" r:id="rId5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oung, Dwane" initials="YD" lastIdx="1" clrIdx="0">
    <p:extLst>
      <p:ext uri="{19B8F6BF-5375-455C-9EA6-DF929625EA0E}">
        <p15:presenceInfo xmlns:p15="http://schemas.microsoft.com/office/powerpoint/2012/main" userId="S::Young.Dwane@epa.gov::76854beb-a8c1-47a7-a3ee-9ccc4e54fd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customXml" Target="../customXml/item26.xml"/><Relationship Id="rId39" Type="http://schemas.openxmlformats.org/officeDocument/2006/relationships/customXml" Target="../customXml/item39.xml"/><Relationship Id="rId21" Type="http://schemas.openxmlformats.org/officeDocument/2006/relationships/customXml" Target="../customXml/item21.xml"/><Relationship Id="rId34" Type="http://schemas.openxmlformats.org/officeDocument/2006/relationships/customXml" Target="../customXml/item34.xml"/><Relationship Id="rId42" Type="http://schemas.openxmlformats.org/officeDocument/2006/relationships/customXml" Target="../customXml/item42.xml"/><Relationship Id="rId47" Type="http://schemas.openxmlformats.org/officeDocument/2006/relationships/customXml" Target="../customXml/item47.xml"/><Relationship Id="rId50" Type="http://schemas.openxmlformats.org/officeDocument/2006/relationships/customXml" Target="../customXml/item50.xml"/><Relationship Id="rId55" Type="http://schemas.openxmlformats.org/officeDocument/2006/relationships/slide" Target="slides/slide4.xml"/><Relationship Id="rId7" Type="http://schemas.openxmlformats.org/officeDocument/2006/relationships/customXml" Target="../customXml/item7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customXml" Target="../customXml/item20.xml"/><Relationship Id="rId29" Type="http://schemas.openxmlformats.org/officeDocument/2006/relationships/customXml" Target="../customXml/item29.xml"/><Relationship Id="rId41" Type="http://schemas.openxmlformats.org/officeDocument/2006/relationships/customXml" Target="../customXml/item41.xml"/><Relationship Id="rId54" Type="http://schemas.openxmlformats.org/officeDocument/2006/relationships/slide" Target="slides/slide3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53" Type="http://schemas.openxmlformats.org/officeDocument/2006/relationships/slide" Target="slides/slide2.xml"/><Relationship Id="rId58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customXml" Target="../customXml/item49.xml"/><Relationship Id="rId57" Type="http://schemas.openxmlformats.org/officeDocument/2006/relationships/commentAuthors" Target="commentAuthors.xml"/><Relationship Id="rId61" Type="http://schemas.openxmlformats.org/officeDocument/2006/relationships/tableStyles" Target="tableStyles.xml"/><Relationship Id="rId10" Type="http://schemas.openxmlformats.org/officeDocument/2006/relationships/customXml" Target="../customXml/item10.xml"/><Relationship Id="rId19" Type="http://schemas.openxmlformats.org/officeDocument/2006/relationships/customXml" Target="../customXml/item19.xml"/><Relationship Id="rId31" Type="http://schemas.openxmlformats.org/officeDocument/2006/relationships/customXml" Target="../customXml/item31.xml"/><Relationship Id="rId44" Type="http://schemas.openxmlformats.org/officeDocument/2006/relationships/customXml" Target="../customXml/item44.xml"/><Relationship Id="rId52" Type="http://schemas.openxmlformats.org/officeDocument/2006/relationships/slide" Target="slides/slide1.xml"/><Relationship Id="rId6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customXml" Target="../customXml/item43.xml"/><Relationship Id="rId48" Type="http://schemas.openxmlformats.org/officeDocument/2006/relationships/customXml" Target="../customXml/item48.xml"/><Relationship Id="rId56" Type="http://schemas.openxmlformats.org/officeDocument/2006/relationships/slide" Target="slides/slide5.xml"/><Relationship Id="rId8" Type="http://schemas.openxmlformats.org/officeDocument/2006/relationships/customXml" Target="../customXml/item8.xml"/><Relationship Id="rId51" Type="http://schemas.openxmlformats.org/officeDocument/2006/relationships/slideMaster" Target="slideMasters/slideMaster1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customXml" Target="../customXml/item46.xml"/><Relationship Id="rId5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Water Quality Portal Data:</a:t>
            </a:r>
            <a:r>
              <a:rPr lang="en-US" baseline="0" dirty="0"/>
              <a:t> </a:t>
            </a:r>
          </a:p>
          <a:p>
            <a:pPr>
              <a:defRPr/>
            </a:pPr>
            <a:r>
              <a:rPr lang="en-US" dirty="0"/>
              <a:t>Good vs Bad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ofPieChart>
        <c:ofPieType val="bar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Data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F1F-4123-8B49-234DA6FA41B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F1F-4123-8B49-234DA6FA41B7}"/>
              </c:ext>
            </c:extLst>
          </c:dPt>
          <c:dPt>
            <c:idx val="2"/>
            <c:bubble3D val="0"/>
            <c:spPr>
              <a:pattFill prst="wdDnDiag">
                <a:fgClr>
                  <a:srgbClr val="C00000"/>
                </a:fgClr>
                <a:bgClr>
                  <a:schemeClr val="bg1"/>
                </a:bgClr>
              </a:patt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5684-433E-AC39-E38F6427FAF3}"/>
              </c:ext>
            </c:extLst>
          </c:dPt>
          <c:dPt>
            <c:idx val="3"/>
            <c:bubble3D val="0"/>
            <c:spPr>
              <a:blipFill>
                <a:blip xmlns:r="http://schemas.openxmlformats.org/officeDocument/2006/relationships" r:embed="rId3"/>
                <a:tile tx="0" ty="0" sx="100000" sy="100000" flip="none" algn="tl"/>
              </a:blip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684-433E-AC39-E38F6427FAF3}"/>
              </c:ext>
            </c:extLst>
          </c:dPt>
          <c:dPt>
            <c:idx val="4"/>
            <c:bubble3D val="0"/>
            <c:spPr>
              <a:gradFill>
                <a:gsLst>
                  <a:gs pos="0">
                    <a:schemeClr val="bg2">
                      <a:tint val="96000"/>
                      <a:shade val="100000"/>
                      <a:hueMod val="270000"/>
                      <a:satMod val="200000"/>
                      <a:lumMod val="128000"/>
                    </a:schemeClr>
                  </a:gs>
                  <a:gs pos="50000">
                    <a:schemeClr val="bg2">
                      <a:shade val="100000"/>
                      <a:hueMod val="100000"/>
                      <a:satMod val="110000"/>
                      <a:lumMod val="130000"/>
                    </a:schemeClr>
                  </a:gs>
                  <a:gs pos="100000">
                    <a:schemeClr val="bg2">
                      <a:shade val="78000"/>
                      <a:hueMod val="44000"/>
                      <a:satMod val="200000"/>
                      <a:lumMod val="69000"/>
                    </a:schemeClr>
                  </a:gs>
                </a:gsLst>
                <a:lin ang="2520000" scaled="0"/>
              </a:gra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5684-433E-AC39-E38F6427FAF3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Good</c:v>
                </c:pt>
                <c:pt idx="1">
                  <c:v>Metadata</c:v>
                </c:pt>
                <c:pt idx="2">
                  <c:v>· Incorrect</c:v>
                </c:pt>
                <c:pt idx="3">
                  <c:v>· Missing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9.5</c:v>
                </c:pt>
                <c:pt idx="1">
                  <c:v>0</c:v>
                </c:pt>
                <c:pt idx="2">
                  <c:v>0.4</c:v>
                </c:pt>
                <c:pt idx="3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84-433E-AC39-E38F6427FAF3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00"/>
        <c:secondPieSize val="75"/>
        <c:serLines>
          <c:spPr>
            <a:ln w="9525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0.31112</cdr:x>
      <cdr:y>0.55629</cdr:y>
    </cdr:from>
    <cdr:to>
      <cdr:x>0.38686</cdr:x>
      <cdr:y>0.68886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398994D-8670-4869-8340-1C8EF6595D58}"/>
            </a:ext>
          </a:extLst>
        </cdr:cNvPr>
        <cdr:cNvSpPr txBox="1"/>
      </cdr:nvSpPr>
      <cdr:spPr>
        <a:xfrm xmlns:a="http://schemas.openxmlformats.org/drawingml/2006/main">
          <a:off x="1810513" y="2512537"/>
          <a:ext cx="440757" cy="5987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>
              <a:solidFill>
                <a:schemeClr val="tx1"/>
              </a:solidFill>
            </a:rPr>
            <a:t>&lt;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04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251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846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734680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8488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9823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6389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5787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905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031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523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585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049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524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234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460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80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5/26/2021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3893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CBC46-191B-4DA1-9AE4-38E408B2DE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WQX QA/QC services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D1968F-2CDC-4FF4-BF1B-4437780287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Kevin Christian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0B9D7B-3949-41EF-9349-FF89C3B00F13}"/>
              </a:ext>
            </a:extLst>
          </p:cNvPr>
          <p:cNvSpPr txBox="1"/>
          <p:nvPr/>
        </p:nvSpPr>
        <p:spPr>
          <a:xfrm>
            <a:off x="9211697" y="2844895"/>
            <a:ext cx="2563522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000" b="1" i="1" dirty="0"/>
          </a:p>
          <a:p>
            <a:endParaRPr lang="en-US" dirty="0"/>
          </a:p>
          <a:p>
            <a:r>
              <a:rPr lang="en-US" dirty="0"/>
              <a:t>Date</a:t>
            </a:r>
            <a:r>
              <a:rPr lang="en-US"/>
              <a:t>:         2021-05-27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905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0AADE-4AC7-4990-9E09-BE25E5CA4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WQX QA/QC services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881559-D93D-452A-99C9-A72D63A7BA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Problem: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A33753-68E7-4937-A670-EF0E25D199D6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3082099"/>
          </a:xfrm>
        </p:spPr>
        <p:txBody>
          <a:bodyPr>
            <a:normAutofit/>
          </a:bodyPr>
          <a:lstStyle/>
          <a:p>
            <a:r>
              <a:rPr lang="en-US" dirty="0"/>
              <a:t>WQX requires the data to be documented, but does not have any data quality checks built in (e.g. values outside of a reasonable range, parameters and units matching, monitoring locations matching other relevant geo-information, etc.)</a:t>
            </a:r>
          </a:p>
          <a:p>
            <a:r>
              <a:rPr lang="en-US" dirty="0"/>
              <a:t>Although most of the data are generally good, the occasional instances of erroneous data make data reuse more difficult.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265971-C528-461E-8563-5AA2148EFA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Solution: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5A81EA6-4226-42EB-AC35-F09FA8757178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3082099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Provide services to identify data quality issues for WQX at the time of submittal.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Provide data quality report to submitter including identifying possible anomalies.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Expand QA/QC service to support any data retrieved from the WQP to allow users to QA/QC data prior to reuse.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C9ECEBE-7907-4631-96EA-0228FE5FF6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Results: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408EED9-E980-4801-99DD-09C7A03956C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3082099"/>
          </a:xfrm>
        </p:spPr>
        <p:txBody>
          <a:bodyPr/>
          <a:lstStyle/>
          <a:p>
            <a:r>
              <a:rPr lang="en-US" dirty="0"/>
              <a:t>Setting data quality expectations</a:t>
            </a:r>
          </a:p>
          <a:p>
            <a:r>
              <a:rPr lang="en-US" dirty="0"/>
              <a:t>● Automated Quality Checks implement data profiling which lets anyone quickly identify data quality issues, discover hidden patterns, and spot anomalies.</a:t>
            </a:r>
          </a:p>
          <a:p>
            <a:r>
              <a:rPr lang="en-US" dirty="0"/>
              <a:t>● Fewer data quality issue yield public confidence and trust in the data source.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6764B1-5C4F-44EC-8E04-8A8CA01F7567}"/>
              </a:ext>
            </a:extLst>
          </p:cNvPr>
          <p:cNvSpPr txBox="1"/>
          <p:nvPr/>
        </p:nvSpPr>
        <p:spPr>
          <a:xfrm>
            <a:off x="10625490" y="43003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505541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DA633-9F63-4E9F-8716-7097ED17A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QA/QC Web services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F701460-5B1B-4C98-A835-BE5A536E2F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4118938"/>
              </p:ext>
            </p:extLst>
          </p:nvPr>
        </p:nvGraphicFramePr>
        <p:xfrm>
          <a:off x="126604" y="1579418"/>
          <a:ext cx="5819340" cy="4516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BD2C417-B3D0-409B-8EAA-6AA7C5033FB5}"/>
              </a:ext>
            </a:extLst>
          </p:cNvPr>
          <p:cNvSpPr txBox="1"/>
          <p:nvPr/>
        </p:nvSpPr>
        <p:spPr>
          <a:xfrm>
            <a:off x="6096000" y="1436255"/>
            <a:ext cx="596939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Providing Automated QA/QC checks is a logical next phase for WQX</a:t>
            </a:r>
            <a:r>
              <a:rPr lang="en-US" dirty="0"/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Data guidance documents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WQX 3.0 schema business rules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Data owner and analyst forum: WQX/WQP User Calls monthly – developing better data profiles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QAQC web services </a:t>
            </a:r>
          </a:p>
          <a:p>
            <a:endParaRPr lang="en-US" dirty="0"/>
          </a:p>
          <a:p>
            <a:r>
              <a:rPr lang="en-US" b="1" dirty="0"/>
              <a:t>Conducting Usability Studies: </a:t>
            </a:r>
            <a:endParaRPr lang="en-US" dirty="0"/>
          </a:p>
          <a:p>
            <a:r>
              <a:rPr lang="en-US" dirty="0"/>
              <a:t>Identify areas where users struggle with WQX/WQP and foster recommendations for improvement. The goal is to improve data quality and submissions by eliminating any user frustration and better understand how real users interact with both WQX/WQP.</a:t>
            </a:r>
          </a:p>
          <a:p>
            <a:endParaRPr lang="en-US" dirty="0"/>
          </a:p>
          <a:p>
            <a:r>
              <a:rPr lang="en-US" b="1" dirty="0"/>
              <a:t>Note: All data exchanged via WQX is user supplied.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D10ABB-528B-430A-941C-E24907C09FEC}"/>
              </a:ext>
            </a:extLst>
          </p:cNvPr>
          <p:cNvSpPr txBox="1"/>
          <p:nvPr/>
        </p:nvSpPr>
        <p:spPr>
          <a:xfrm>
            <a:off x="10625490" y="43003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899F4E-1DB3-496D-A9A4-34727EA175F1}"/>
              </a:ext>
            </a:extLst>
          </p:cNvPr>
          <p:cNvSpPr txBox="1"/>
          <p:nvPr/>
        </p:nvSpPr>
        <p:spPr>
          <a:xfrm>
            <a:off x="20588" y="6405282"/>
            <a:ext cx="12197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WQP warehouse: </a:t>
            </a:r>
            <a:r>
              <a:rPr lang="en-US" b="1" dirty="0"/>
              <a:t>399,661,772</a:t>
            </a:r>
            <a:r>
              <a:rPr lang="en-US" dirty="0"/>
              <a:t> sample results from </a:t>
            </a:r>
            <a:r>
              <a:rPr lang="en-US" b="1" dirty="0"/>
              <a:t>1,011,380</a:t>
            </a:r>
            <a:r>
              <a:rPr lang="en-US" dirty="0"/>
              <a:t> sites with an estimate of </a:t>
            </a:r>
            <a:r>
              <a:rPr lang="en-US" b="1" dirty="0"/>
              <a:t>&lt; 5%</a:t>
            </a:r>
            <a:r>
              <a:rPr lang="en-US" dirty="0"/>
              <a:t> having data issues.</a:t>
            </a:r>
          </a:p>
        </p:txBody>
      </p:sp>
    </p:spTree>
    <p:extLst>
      <p:ext uri="{BB962C8B-B14F-4D97-AF65-F5344CB8AC3E}">
        <p14:creationId xmlns:p14="http://schemas.microsoft.com/office/powerpoint/2010/main" val="1933616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DA633-9F63-4E9F-8716-7097ED17A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WQX QA/QC services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D2C417-B3D0-409B-8EAA-6AA7C5033FB5}"/>
              </a:ext>
            </a:extLst>
          </p:cNvPr>
          <p:cNvSpPr txBox="1"/>
          <p:nvPr/>
        </p:nvSpPr>
        <p:spPr>
          <a:xfrm>
            <a:off x="2769249" y="7794402"/>
            <a:ext cx="571148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Develop a data governance strategy.</a:t>
            </a:r>
            <a:endParaRPr lang="en-US" dirty="0"/>
          </a:p>
          <a:p>
            <a:r>
              <a:rPr lang="en-US" dirty="0"/>
              <a:t>A data governance strategy that delivers trusted data at the speed of business: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WQX 3.0 schema business rules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QAQC web services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Data guidance documents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Data owner and analyst forum: WQX/WQP User Calls monthly – developing better data profiles</a:t>
            </a:r>
          </a:p>
          <a:p>
            <a:endParaRPr lang="en-US" dirty="0"/>
          </a:p>
          <a:p>
            <a:r>
              <a:rPr lang="en-US" b="1" dirty="0"/>
              <a:t>Usability Study.</a:t>
            </a:r>
            <a:endParaRPr lang="en-US" dirty="0"/>
          </a:p>
          <a:p>
            <a:r>
              <a:rPr lang="en-US" dirty="0"/>
              <a:t>Water Quality Portal website and tool. WQX /WQX Web website and database. </a:t>
            </a:r>
          </a:p>
          <a:p>
            <a:endParaRPr lang="en-US" dirty="0"/>
          </a:p>
          <a:p>
            <a:r>
              <a:rPr lang="en-US" dirty="0"/>
              <a:t>Note: For WQX, all data is user supplied.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D10ABB-528B-430A-941C-E24907C09FEC}"/>
              </a:ext>
            </a:extLst>
          </p:cNvPr>
          <p:cNvSpPr txBox="1"/>
          <p:nvPr/>
        </p:nvSpPr>
        <p:spPr>
          <a:xfrm>
            <a:off x="10616063" y="45271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86D4E23-F409-4691-84CD-C0C52AD3F0C7}"/>
              </a:ext>
            </a:extLst>
          </p:cNvPr>
          <p:cNvSpPr>
            <a:spLocks noGrp="1"/>
          </p:cNvSpPr>
          <p:nvPr/>
        </p:nvSpPr>
        <p:spPr>
          <a:xfrm>
            <a:off x="1832958" y="872783"/>
            <a:ext cx="8617176" cy="7939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FFC000"/>
                </a:solidFill>
              </a:rPr>
              <a:t>Project Timeline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9826B88A-CA53-4491-9D51-BD04EBF2F4DD}"/>
              </a:ext>
            </a:extLst>
          </p:cNvPr>
          <p:cNvSpPr>
            <a:spLocks noGrp="1"/>
          </p:cNvSpPr>
          <p:nvPr/>
        </p:nvSpPr>
        <p:spPr>
          <a:xfrm>
            <a:off x="1633308" y="1831144"/>
            <a:ext cx="8617176" cy="4819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i="1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rgbClr val="3B4D55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rgbClr val="3B4D55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rgbClr val="3B4D55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rgbClr val="3B4D55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chemeClr val="accent3"/>
                </a:solidFill>
              </a:rPr>
              <a:t>Production Deployment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CFA04035-833F-47A3-9B42-8D3A786CD66E}"/>
              </a:ext>
            </a:extLst>
          </p:cNvPr>
          <p:cNvSpPr>
            <a:spLocks noGrp="1"/>
          </p:cNvSpPr>
          <p:nvPr/>
        </p:nvSpPr>
        <p:spPr>
          <a:xfrm>
            <a:off x="932597" y="2450437"/>
            <a:ext cx="1697037" cy="450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2019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D627327C-3A41-4D1E-A5CE-D0A5F3281206}"/>
              </a:ext>
            </a:extLst>
          </p:cNvPr>
          <p:cNvSpPr>
            <a:spLocks noGrp="1"/>
          </p:cNvSpPr>
          <p:nvPr/>
        </p:nvSpPr>
        <p:spPr>
          <a:xfrm>
            <a:off x="934732" y="2901288"/>
            <a:ext cx="1844215" cy="9184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accent3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Step 1. Business Rules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Text Placeholder 22">
            <a:extLst>
              <a:ext uri="{FF2B5EF4-FFF2-40B4-BE49-F238E27FC236}">
                <a16:creationId xmlns:a16="http://schemas.microsoft.com/office/drawing/2014/main" id="{BE904312-F9B9-4F27-8665-50D0641FBE59}"/>
              </a:ext>
            </a:extLst>
          </p:cNvPr>
          <p:cNvSpPr>
            <a:spLocks noGrp="1"/>
          </p:cNvSpPr>
          <p:nvPr/>
        </p:nvSpPr>
        <p:spPr>
          <a:xfrm>
            <a:off x="932597" y="3742696"/>
            <a:ext cx="1697037" cy="26172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1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WQX 3.0 business rules supporting guidance documents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2B969FF3-8FFE-4E02-8E2A-BEDDF86909EC}"/>
              </a:ext>
            </a:extLst>
          </p:cNvPr>
          <p:cNvSpPr>
            <a:spLocks noGrp="1"/>
          </p:cNvSpPr>
          <p:nvPr/>
        </p:nvSpPr>
        <p:spPr>
          <a:xfrm>
            <a:off x="3088084" y="2450437"/>
            <a:ext cx="1697037" cy="450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2021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CD850A20-E11B-4BD8-8CD9-BF9B430BE6E0}"/>
              </a:ext>
            </a:extLst>
          </p:cNvPr>
          <p:cNvSpPr>
            <a:spLocks noGrp="1"/>
          </p:cNvSpPr>
          <p:nvPr/>
        </p:nvSpPr>
        <p:spPr>
          <a:xfrm>
            <a:off x="2945267" y="2901288"/>
            <a:ext cx="2022259" cy="9184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accent3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Step 2. QAQC web services </a:t>
            </a:r>
            <a:r>
              <a:rPr lang="en-US" sz="1400" dirty="0">
                <a:solidFill>
                  <a:schemeClr val="tx1"/>
                </a:solidFill>
              </a:rPr>
              <a:t>(Automated Checks)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EEF11A1D-EB73-4B08-8ADD-1B50D40FC186}"/>
              </a:ext>
            </a:extLst>
          </p:cNvPr>
          <p:cNvSpPr>
            <a:spLocks noGrp="1"/>
          </p:cNvSpPr>
          <p:nvPr/>
        </p:nvSpPr>
        <p:spPr>
          <a:xfrm>
            <a:off x="2971550" y="3742696"/>
            <a:ext cx="1787067" cy="26172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0" i="1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WQX Workflow Data submission </a:t>
            </a:r>
            <a:r>
              <a:rPr lang="en-US" dirty="0">
                <a:solidFill>
                  <a:srgbClr val="FFC000"/>
                </a:solidFill>
              </a:rPr>
              <a:t>post-</a:t>
            </a:r>
            <a:r>
              <a:rPr lang="en-US" dirty="0">
                <a:solidFill>
                  <a:schemeClr val="tx1"/>
                </a:solidFill>
              </a:rPr>
              <a:t> processing reports: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QAQCLocations.csv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QAQCResults.csv</a:t>
            </a:r>
          </a:p>
          <a:p>
            <a:r>
              <a:rPr lang="en-US" dirty="0">
                <a:solidFill>
                  <a:schemeClr val="tx1"/>
                </a:solidFill>
              </a:rPr>
              <a:t>Input file: xml (WQX schema)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1EB50FA0-8BDD-46C8-99F1-A2927A8655F8}"/>
              </a:ext>
            </a:extLst>
          </p:cNvPr>
          <p:cNvSpPr>
            <a:spLocks noGrp="1"/>
          </p:cNvSpPr>
          <p:nvPr/>
        </p:nvSpPr>
        <p:spPr>
          <a:xfrm>
            <a:off x="5191649" y="2450437"/>
            <a:ext cx="1697037" cy="450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2021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7BE427F9-9DA3-442F-9E6F-54A21B401D50}"/>
              </a:ext>
            </a:extLst>
          </p:cNvPr>
          <p:cNvSpPr>
            <a:spLocks noGrp="1"/>
          </p:cNvSpPr>
          <p:nvPr/>
        </p:nvSpPr>
        <p:spPr>
          <a:xfrm>
            <a:off x="5193784" y="2901288"/>
            <a:ext cx="1697037" cy="9184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kern="1200">
                <a:solidFill>
                  <a:schemeClr val="accent3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Step 3. WQP Tool revision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3" name="Text Placeholder 15">
            <a:extLst>
              <a:ext uri="{FF2B5EF4-FFF2-40B4-BE49-F238E27FC236}">
                <a16:creationId xmlns:a16="http://schemas.microsoft.com/office/drawing/2014/main" id="{16E9DC07-6080-4AF6-8CFB-03465BE57D46}"/>
              </a:ext>
            </a:extLst>
          </p:cNvPr>
          <p:cNvSpPr>
            <a:spLocks noGrp="1"/>
          </p:cNvSpPr>
          <p:nvPr/>
        </p:nvSpPr>
        <p:spPr>
          <a:xfrm>
            <a:off x="5191649" y="3742696"/>
            <a:ext cx="1697037" cy="26172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 b="0" i="1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Water Quality Portal generates metadata to support query site parameters: country, state, county, HUC8, HUC12</a:t>
            </a:r>
          </a:p>
          <a:p>
            <a:r>
              <a:rPr lang="en-US" dirty="0">
                <a:solidFill>
                  <a:schemeClr val="tx1"/>
                </a:solidFill>
              </a:rPr>
              <a:t>WQP data profiles with generated metadata.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53D9E183-E0BA-4EFB-909C-B21CDB329817}"/>
              </a:ext>
            </a:extLst>
          </p:cNvPr>
          <p:cNvSpPr>
            <a:spLocks noGrp="1"/>
          </p:cNvSpPr>
          <p:nvPr/>
        </p:nvSpPr>
        <p:spPr>
          <a:xfrm>
            <a:off x="7268710" y="2450437"/>
            <a:ext cx="1697037" cy="450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2022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5" name="Text Placeholder 11">
            <a:extLst>
              <a:ext uri="{FF2B5EF4-FFF2-40B4-BE49-F238E27FC236}">
                <a16:creationId xmlns:a16="http://schemas.microsoft.com/office/drawing/2014/main" id="{245462CD-F97C-4BB7-AF35-E94CC365952F}"/>
              </a:ext>
            </a:extLst>
          </p:cNvPr>
          <p:cNvSpPr>
            <a:spLocks noGrp="1"/>
          </p:cNvSpPr>
          <p:nvPr/>
        </p:nvSpPr>
        <p:spPr>
          <a:xfrm>
            <a:off x="7270845" y="2901288"/>
            <a:ext cx="1697037" cy="9184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kern="1200">
                <a:solidFill>
                  <a:schemeClr val="accent3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Step 4. WQP with QAQC web services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6" name="Text Placeholder 16">
            <a:extLst>
              <a:ext uri="{FF2B5EF4-FFF2-40B4-BE49-F238E27FC236}">
                <a16:creationId xmlns:a16="http://schemas.microsoft.com/office/drawing/2014/main" id="{DF398F53-954F-4FC0-88A5-32A456A33D3B}"/>
              </a:ext>
            </a:extLst>
          </p:cNvPr>
          <p:cNvSpPr>
            <a:spLocks noGrp="1"/>
          </p:cNvSpPr>
          <p:nvPr/>
        </p:nvSpPr>
        <p:spPr>
          <a:xfrm>
            <a:off x="7268710" y="3742696"/>
            <a:ext cx="1697037" cy="26172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 b="0" i="1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C000"/>
                </a:solidFill>
              </a:rPr>
              <a:t>Download</a:t>
            </a:r>
            <a:r>
              <a:rPr lang="en-US" dirty="0">
                <a:solidFill>
                  <a:schemeClr val="tx1"/>
                </a:solidFill>
              </a:rPr>
              <a:t> data profiles optional QAQC reports: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QAQCLocations.csv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QAQCResults.csv</a:t>
            </a:r>
          </a:p>
          <a:p>
            <a:r>
              <a:rPr lang="en-US" dirty="0">
                <a:solidFill>
                  <a:schemeClr val="tx1"/>
                </a:solidFill>
              </a:rPr>
              <a:t>Source Input: Water Quality Portal data warehouse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6D2C7FD2-2A48-41BD-B107-E8DDA37CB1E0}"/>
              </a:ext>
            </a:extLst>
          </p:cNvPr>
          <p:cNvSpPr>
            <a:spLocks noGrp="1"/>
          </p:cNvSpPr>
          <p:nvPr/>
        </p:nvSpPr>
        <p:spPr>
          <a:xfrm>
            <a:off x="9345771" y="2450437"/>
            <a:ext cx="1697037" cy="450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2023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81F78730-06AC-4CBB-B56A-013A42F5F6EC}"/>
              </a:ext>
            </a:extLst>
          </p:cNvPr>
          <p:cNvSpPr>
            <a:spLocks noGrp="1"/>
          </p:cNvSpPr>
          <p:nvPr/>
        </p:nvSpPr>
        <p:spPr>
          <a:xfrm>
            <a:off x="9347906" y="2901288"/>
            <a:ext cx="2187602" cy="9184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kern="1200">
                <a:solidFill>
                  <a:schemeClr val="accent3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Step 5. QAQC web services 3</a:t>
            </a:r>
            <a:r>
              <a:rPr lang="en-US" baseline="30000" dirty="0">
                <a:solidFill>
                  <a:schemeClr val="tx1"/>
                </a:solidFill>
              </a:rPr>
              <a:t>rd</a:t>
            </a:r>
            <a:r>
              <a:rPr lang="en-US" dirty="0">
                <a:solidFill>
                  <a:schemeClr val="tx1"/>
                </a:solidFill>
              </a:rPr>
              <a:t> Party </a:t>
            </a:r>
            <a:r>
              <a:rPr lang="en-US" sz="1400" dirty="0">
                <a:solidFill>
                  <a:schemeClr val="tx1"/>
                </a:solidFill>
              </a:rPr>
              <a:t>(On Demand)</a:t>
            </a:r>
            <a:endParaRPr lang="ru-RU" sz="1400" b="0" dirty="0">
              <a:solidFill>
                <a:schemeClr val="tx1"/>
              </a:solidFill>
            </a:endParaRPr>
          </a:p>
        </p:txBody>
      </p:sp>
      <p:sp>
        <p:nvSpPr>
          <p:cNvPr id="29" name="Text Placeholder 17">
            <a:extLst>
              <a:ext uri="{FF2B5EF4-FFF2-40B4-BE49-F238E27FC236}">
                <a16:creationId xmlns:a16="http://schemas.microsoft.com/office/drawing/2014/main" id="{4DD7473F-5C97-4494-8F24-D313570F369B}"/>
              </a:ext>
            </a:extLst>
          </p:cNvPr>
          <p:cNvSpPr>
            <a:spLocks noGrp="1"/>
          </p:cNvSpPr>
          <p:nvPr/>
        </p:nvSpPr>
        <p:spPr>
          <a:xfrm>
            <a:off x="9345771" y="3742696"/>
            <a:ext cx="1697037" cy="26172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 b="0" i="1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b="1" kern="1200">
                <a:solidFill>
                  <a:srgbClr val="B4001B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QAQC endpoint perform QAQC checks </a:t>
            </a:r>
            <a:r>
              <a:rPr lang="en-US" dirty="0">
                <a:solidFill>
                  <a:srgbClr val="FFC000"/>
                </a:solidFill>
              </a:rPr>
              <a:t>pre-</a:t>
            </a:r>
            <a:r>
              <a:rPr lang="en-US" dirty="0">
                <a:solidFill>
                  <a:schemeClr val="tx1"/>
                </a:solidFill>
              </a:rPr>
              <a:t> data submission using a CSV input file to generate reports: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QAQCLocations.csv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QAQCResults.csv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9C71BA3-658E-4595-8132-65F9B7917AAD}"/>
              </a:ext>
            </a:extLst>
          </p:cNvPr>
          <p:cNvCxnSpPr/>
          <p:nvPr/>
        </p:nvCxnSpPr>
        <p:spPr>
          <a:xfrm>
            <a:off x="2767433" y="2450437"/>
            <a:ext cx="0" cy="39095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5A1C634-C617-4D44-BA63-8617D332619A}"/>
              </a:ext>
            </a:extLst>
          </p:cNvPr>
          <p:cNvCxnSpPr/>
          <p:nvPr/>
        </p:nvCxnSpPr>
        <p:spPr>
          <a:xfrm>
            <a:off x="4977619" y="2450437"/>
            <a:ext cx="0" cy="39095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86F2BAB-5C44-407A-9EDC-CCA10A6649D3}"/>
              </a:ext>
            </a:extLst>
          </p:cNvPr>
          <p:cNvCxnSpPr/>
          <p:nvPr/>
        </p:nvCxnSpPr>
        <p:spPr>
          <a:xfrm>
            <a:off x="7031502" y="2441430"/>
            <a:ext cx="0" cy="39095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1C46BC2-E337-443F-8EA0-C931F3482D79}"/>
              </a:ext>
            </a:extLst>
          </p:cNvPr>
          <p:cNvCxnSpPr/>
          <p:nvPr/>
        </p:nvCxnSpPr>
        <p:spPr>
          <a:xfrm>
            <a:off x="9141656" y="2441430"/>
            <a:ext cx="0" cy="39095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053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951AD-C37D-4547-856D-AC55541A3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WQX QA/QC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32433-6301-4E1C-8F6F-C30FFF11B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2092250" cy="35993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0" dirty="0">
                <a:latin typeface="Arial Black" panose="020B0A04020102020204" pitchFamily="34" charset="0"/>
                <a:cs typeface="Aharoni" panose="020B0604020202020204" pitchFamily="2" charset="-79"/>
              </a:rPr>
              <a:t>?</a:t>
            </a:r>
            <a:r>
              <a:rPr lang="en-US" sz="7200" dirty="0">
                <a:latin typeface="Arial Black" panose="020B0A04020102020204" pitchFamily="34" charset="0"/>
                <a:cs typeface="Aharoni" panose="020B0604020202020204" pitchFamily="2" charset="-79"/>
              </a:rPr>
              <a:t>  Any Questions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7085EB-226C-4618-A1BD-F08F4CA18B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9163" y="4990731"/>
            <a:ext cx="428625" cy="11334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CDD77E4-3C99-4B73-ACFF-D4AE2815787F}"/>
              </a:ext>
            </a:extLst>
          </p:cNvPr>
          <p:cNvSpPr txBox="1"/>
          <p:nvPr/>
        </p:nvSpPr>
        <p:spPr>
          <a:xfrm>
            <a:off x="10616064" y="45271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4206208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8.xml"/></Relationships>
</file>

<file path=customXml/_rels/item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9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5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0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15.xml><?xml version="1.0" encoding="utf-8"?>
<EsriMapsInfo xmlns="ESRI.ArcGIS.Mapping.OfficeIntegration.PowerPointInfo">
  <Version>Version1</Version>
  <RequiresSignIn>False</RequiresSignIn>
</EsriMapsInfo>
</file>

<file path=customXml/item16.xml><?xml version="1.0" encoding="utf-8"?>
<EsriMapsInfo xmlns="ESRI.ArcGIS.Mapping.OfficeIntegration.PowerPointInfo">
  <Version>Version1</Version>
  <RequiresSignIn>False</RequiresSignIn>
</EsriMapsInfo>
</file>

<file path=customXml/item17.xml><?xml version="1.0" encoding="utf-8"?>
<EsriMapsInfo xmlns="ESRI.ArcGIS.Mapping.OfficeIntegration.PowerPointInfo">
  <Version>Version1</Version>
  <RequiresSignIn>False</RequiresSignIn>
</EsriMapsInfo>
</file>

<file path=customXml/item18.xml><?xml version="1.0" encoding="utf-8"?>
<EsriMapsInfo xmlns="ESRI.ArcGIS.Mapping.OfficeIntegration.PowerPointInfo">
  <Version>Version1</Version>
  <RequiresSignIn>False</RequiresSignIn>
</EsriMapsInfo>
</file>

<file path=customXml/item19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20.xml><?xml version="1.0" encoding="utf-8"?>
<EsriMapsInfo xmlns="ESRI.ArcGIS.Mapping.OfficeIntegration.PowerPointInfo">
  <Version>Version1</Version>
  <RequiresSignIn>False</RequiresSignIn>
</EsriMapsInfo>
</file>

<file path=customXml/item21.xml><?xml version="1.0" encoding="utf-8"?>
<EsriMapsInfo xmlns="ESRI.ArcGIS.Mapping.OfficeIntegration.PowerPointInfo">
  <Version>Version1</Version>
  <RequiresSignIn>False</RequiresSignIn>
</EsriMapsInfo>
</file>

<file path=customXml/item22.xml><?xml version="1.0" encoding="utf-8"?>
<EsriMapsInfo xmlns="ESRI.ArcGIS.Mapping.OfficeIntegration.PowerPointInfo">
  <Version>Version1</Version>
  <RequiresSignIn>False</RequiresSignIn>
</EsriMapsInfo>
</file>

<file path=customXml/item23.xml><?xml version="1.0" encoding="utf-8"?>
<EsriMapsInfo xmlns="ESRI.ArcGIS.Mapping.OfficeIntegration.PowerPointInfo">
  <Version>Version1</Version>
  <RequiresSignIn>False</RequiresSignIn>
</EsriMapsInfo>
</file>

<file path=customXml/item24.xml><?xml version="1.0" encoding="utf-8"?>
<EsriMapsInfo xmlns="ESRI.ArcGIS.Mapping.OfficeIntegration.PowerPointInfo">
  <Version>Version1</Version>
  <RequiresSignIn>False</RequiresSignIn>
</EsriMapsInfo>
</file>

<file path=customXml/item25.xml><?xml version="1.0" encoding="utf-8"?>
<EsriMapsInfo xmlns="ESRI.ArcGIS.Mapping.OfficeIntegration.PowerPointInfo">
  <Version>Version1</Version>
  <RequiresSignIn>False</RequiresSignIn>
</EsriMapsInfo>
</file>

<file path=customXml/item26.xml><?xml version="1.0" encoding="utf-8"?>
<EsriMapsInfo xmlns="ESRI.ArcGIS.Mapping.OfficeIntegration.PowerPointInfo">
  <Version>Version1</Version>
  <RequiresSignIn>False</RequiresSignIn>
</EsriMapsInfo>
</file>

<file path=customXml/item27.xml><?xml version="1.0" encoding="utf-8"?>
<EsriMapsInfo xmlns="ESRI.ArcGIS.Mapping.OfficeIntegration.PowerPointInfo">
  <Version>Version1</Version>
  <RequiresSignIn>False</RequiresSignIn>
</EsriMapsInfo>
</file>

<file path=customXml/item28.xml><?xml version="1.0" encoding="utf-8"?>
<EsriMapsInfo xmlns="ESRI.ArcGIS.Mapping.OfficeIntegration.PowerPointInfo">
  <Version>Version1</Version>
  <RequiresSignIn>False</RequiresSignIn>
</EsriMapsInfo>
</file>

<file path=customXml/item29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30.xml><?xml version="1.0" encoding="utf-8"?>
<EsriMapsInfo xmlns="ESRI.ArcGIS.Mapping.OfficeIntegration.PowerPointInfo">
  <Version>Version1</Version>
  <RequiresSignIn>False</RequiresSignIn>
</EsriMapsInfo>
</file>

<file path=customXml/item31.xml><?xml version="1.0" encoding="utf-8"?>
<EsriMapsInfo xmlns="ESRI.ArcGIS.Mapping.OfficeIntegration.PowerPointInfo">
  <Version>Version1</Version>
  <RequiresSignIn>False</RequiresSignIn>
</EsriMapsInfo>
</file>

<file path=customXml/item32.xml><?xml version="1.0" encoding="utf-8"?>
<EsriMapsInfo xmlns="ESRI.ArcGIS.Mapping.OfficeIntegration.PowerPointInfo">
  <Version>Version1</Version>
  <RequiresSignIn>False</RequiresSignIn>
</EsriMapsInfo>
</file>

<file path=customXml/item33.xml><?xml version="1.0" encoding="utf-8"?>
<EsriMapsInfo xmlns="ESRI.ArcGIS.Mapping.OfficeIntegration.PowerPointInfo">
  <Version>Version1</Version>
  <RequiresSignIn>False</RequiresSignIn>
</EsriMapsInfo>
</file>

<file path=customXml/item34.xml><?xml version="1.0" encoding="utf-8"?>
<EsriMapsInfo xmlns="ESRI.ArcGIS.Mapping.OfficeIntegration.PowerPointInfo">
  <Version>Version1</Version>
  <RequiresSignIn>False</RequiresSignIn>
</EsriMapsInfo>
</file>

<file path=customXml/item35.xml><?xml version="1.0" encoding="utf-8"?>
<EsriMapsInfo xmlns="ESRI.ArcGIS.Mapping.OfficeIntegration.PowerPointInfo">
  <Version>Version1</Version>
  <RequiresSignIn>False</RequiresSignIn>
</EsriMapsInfo>
</file>

<file path=customXml/item36.xml><?xml version="1.0" encoding="utf-8"?>
<EsriMapsInfo xmlns="ESRI.ArcGIS.Mapping.OfficeIntegration.PowerPointInfo">
  <Version>Version1</Version>
  <RequiresSignIn>False</RequiresSignIn>
</EsriMapsInfo>
</file>

<file path=customXml/item37.xml><?xml version="1.0" encoding="utf-8"?>
<EsriMapsInfo xmlns="ESRI.ArcGIS.Mapping.OfficeIntegration.PowerPointInfo">
  <Version>Version1</Version>
  <RequiresSignIn>False</RequiresSignIn>
</EsriMapsInfo>
</file>

<file path=customXml/item38.xml><?xml version="1.0" encoding="utf-8"?>
<EsriMapsInfo xmlns="ESRI.ArcGIS.Mapping.OfficeIntegration.PowerPointInfo">
  <Version>Version1</Version>
  <RequiresSignIn>False</RequiresSignIn>
</EsriMapsInfo>
</file>

<file path=customXml/item39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40.xml><?xml version="1.0" encoding="utf-8"?>
<EsriMapsInfo xmlns="ESRI.ArcGIS.Mapping.OfficeIntegration.PowerPointInfo">
  <Version>Version1</Version>
  <RequiresSignIn>False</RequiresSignIn>
</EsriMapsInfo>
</file>

<file path=customXml/item41.xml><?xml version="1.0" encoding="utf-8"?>
<EsriMapsInfo xmlns="ESRI.ArcGIS.Mapping.OfficeIntegration.PowerPointInfo">
  <Version>Version1</Version>
  <RequiresSignIn>False</RequiresSignIn>
</EsriMapsInfo>
</file>

<file path=customXml/item42.xml><?xml version="1.0" encoding="utf-8"?>
<EsriMapsInfo xmlns="ESRI.ArcGIS.Mapping.OfficeIntegration.PowerPointInfo">
  <Version>Version1</Version>
  <RequiresSignIn>False</RequiresSignIn>
</EsriMapsInfo>
</file>

<file path=customXml/item43.xml><?xml version="1.0" encoding="utf-8"?>
<EsriMapsInfo xmlns="ESRI.ArcGIS.Mapping.OfficeIntegration.PowerPointInfo">
  <Version>Version1</Version>
  <RequiresSignIn>False</RequiresSignIn>
</EsriMapsInfo>
</file>

<file path=customXml/item44.xml><?xml version="1.0" encoding="utf-8"?>
<EsriMapsInfo xmlns="ESRI.ArcGIS.Mapping.OfficeIntegration.PowerPointInfo">
  <Version>Version1</Version>
  <RequiresSignIn>False</RequiresSignIn>
</EsriMapsInfo>
</file>

<file path=customXml/item45.xml><?xml version="1.0" encoding="utf-8"?>
<EsriMapsInfo xmlns="ESRI.ArcGIS.Mapping.OfficeIntegration.PowerPointInfo">
  <Version>Version1</Version>
  <RequiresSignIn>False</RequiresSignIn>
</EsriMapsInfo>
</file>

<file path=customXml/item46.xml><?xml version="1.0" encoding="utf-8"?>
<EsriMapsInfo xmlns="ESRI.ArcGIS.Mapping.OfficeIntegration.PowerPointInfo">
  <Version>Version1</Version>
  <RequiresSignIn>False</RequiresSignIn>
</EsriMapsInfo>
</file>

<file path=customXml/item47.xml><?xml version="1.0" encoding="utf-8"?>
<EsriMapsInfo xmlns="ESRI.ArcGIS.Mapping.OfficeIntegration.PowerPointInfo">
  <Version>Version1</Version>
  <RequiresSignIn>False</RequiresSignIn>
</EsriMapsInfo>
</file>

<file path=customXml/item48.xml><?xml version="1.0" encoding="utf-8"?>
<EsriMapsInfo xmlns="ESRI.ArcGIS.Mapping.OfficeIntegration.PowerPointInfo">
  <Version>Version1</Version>
  <RequiresSignIn>False</RequiresSignIn>
</EsriMapsInfo>
</file>

<file path=customXml/item49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50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F1C22B9B-149C-47BB-A38D-9AB67A5A145B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386D6A23-DF04-4FDE-A38F-7461464236EE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FAE441BE-8CB5-45D5-A823-B54E4F9B8DD7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E188F4DE-DB67-4CB8-8AA5-9C371D9127C9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AC80137A-EC7B-4D90-AD1B-BBF5593BFFB5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196B5D5F-A694-4382-A70A-CA22EB982344}">
  <ds:schemaRefs>
    <ds:schemaRef ds:uri="ESRI.ArcGIS.Mapping.OfficeIntegration.PowerPointInfo"/>
  </ds:schemaRefs>
</ds:datastoreItem>
</file>

<file path=customXml/itemProps15.xml><?xml version="1.0" encoding="utf-8"?>
<ds:datastoreItem xmlns:ds="http://schemas.openxmlformats.org/officeDocument/2006/customXml" ds:itemID="{2857B63F-9C6D-4191-A1F5-CB19A78B48EF}">
  <ds:schemaRefs>
    <ds:schemaRef ds:uri="ESRI.ArcGIS.Mapping.OfficeIntegration.PowerPointInfo"/>
  </ds:schemaRefs>
</ds:datastoreItem>
</file>

<file path=customXml/itemProps16.xml><?xml version="1.0" encoding="utf-8"?>
<ds:datastoreItem xmlns:ds="http://schemas.openxmlformats.org/officeDocument/2006/customXml" ds:itemID="{50D382C2-0C73-4B7C-9807-0094FE6C9A17}">
  <ds:schemaRefs>
    <ds:schemaRef ds:uri="ESRI.ArcGIS.Mapping.OfficeIntegration.PowerPointInfo"/>
  </ds:schemaRefs>
</ds:datastoreItem>
</file>

<file path=customXml/itemProps17.xml><?xml version="1.0" encoding="utf-8"?>
<ds:datastoreItem xmlns:ds="http://schemas.openxmlformats.org/officeDocument/2006/customXml" ds:itemID="{36A5E55C-3E7F-45EF-8FAE-73B0794ED4DC}">
  <ds:schemaRefs>
    <ds:schemaRef ds:uri="ESRI.ArcGIS.Mapping.OfficeIntegration.PowerPointInfo"/>
  </ds:schemaRefs>
</ds:datastoreItem>
</file>

<file path=customXml/itemProps18.xml><?xml version="1.0" encoding="utf-8"?>
<ds:datastoreItem xmlns:ds="http://schemas.openxmlformats.org/officeDocument/2006/customXml" ds:itemID="{0162F78E-C23A-4366-8D6C-491EEFF92C16}">
  <ds:schemaRefs>
    <ds:schemaRef ds:uri="ESRI.ArcGIS.Mapping.OfficeIntegration.PowerPointInfo"/>
  </ds:schemaRefs>
</ds:datastoreItem>
</file>

<file path=customXml/itemProps19.xml><?xml version="1.0" encoding="utf-8"?>
<ds:datastoreItem xmlns:ds="http://schemas.openxmlformats.org/officeDocument/2006/customXml" ds:itemID="{AF874B26-4646-403A-83A4-2B7983B47CA1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01F9A553-2E71-4A93-9770-77EAFDE421AC}">
  <ds:schemaRefs>
    <ds:schemaRef ds:uri="ESRI.ArcGIS.Mapping.OfficeIntegration.PowerPointInfo"/>
  </ds:schemaRefs>
</ds:datastoreItem>
</file>

<file path=customXml/itemProps20.xml><?xml version="1.0" encoding="utf-8"?>
<ds:datastoreItem xmlns:ds="http://schemas.openxmlformats.org/officeDocument/2006/customXml" ds:itemID="{06C6AFE0-3440-45E6-9F59-DC061F596A1E}">
  <ds:schemaRefs>
    <ds:schemaRef ds:uri="ESRI.ArcGIS.Mapping.OfficeIntegration.PowerPointInfo"/>
  </ds:schemaRefs>
</ds:datastoreItem>
</file>

<file path=customXml/itemProps21.xml><?xml version="1.0" encoding="utf-8"?>
<ds:datastoreItem xmlns:ds="http://schemas.openxmlformats.org/officeDocument/2006/customXml" ds:itemID="{0BCF2AB6-F40E-41A6-90E1-126039CF22FD}">
  <ds:schemaRefs>
    <ds:schemaRef ds:uri="ESRI.ArcGIS.Mapping.OfficeIntegration.PowerPointInfo"/>
  </ds:schemaRefs>
</ds:datastoreItem>
</file>

<file path=customXml/itemProps22.xml><?xml version="1.0" encoding="utf-8"?>
<ds:datastoreItem xmlns:ds="http://schemas.openxmlformats.org/officeDocument/2006/customXml" ds:itemID="{7A58217B-B4B7-42D4-AE66-2BBF5513E138}">
  <ds:schemaRefs>
    <ds:schemaRef ds:uri="ESRI.ArcGIS.Mapping.OfficeIntegration.PowerPointInfo"/>
  </ds:schemaRefs>
</ds:datastoreItem>
</file>

<file path=customXml/itemProps23.xml><?xml version="1.0" encoding="utf-8"?>
<ds:datastoreItem xmlns:ds="http://schemas.openxmlformats.org/officeDocument/2006/customXml" ds:itemID="{9BCFC9C9-5B49-4A4E-BACE-1DC393785841}">
  <ds:schemaRefs>
    <ds:schemaRef ds:uri="ESRI.ArcGIS.Mapping.OfficeIntegration.PowerPointInfo"/>
  </ds:schemaRefs>
</ds:datastoreItem>
</file>

<file path=customXml/itemProps24.xml><?xml version="1.0" encoding="utf-8"?>
<ds:datastoreItem xmlns:ds="http://schemas.openxmlformats.org/officeDocument/2006/customXml" ds:itemID="{8826A9EE-A542-4873-9D88-5FE20F406FCA}">
  <ds:schemaRefs>
    <ds:schemaRef ds:uri="ESRI.ArcGIS.Mapping.OfficeIntegration.PowerPointInfo"/>
  </ds:schemaRefs>
</ds:datastoreItem>
</file>

<file path=customXml/itemProps25.xml><?xml version="1.0" encoding="utf-8"?>
<ds:datastoreItem xmlns:ds="http://schemas.openxmlformats.org/officeDocument/2006/customXml" ds:itemID="{9CB30B46-7AE9-41D9-9921-877536E3A599}">
  <ds:schemaRefs>
    <ds:schemaRef ds:uri="ESRI.ArcGIS.Mapping.OfficeIntegration.PowerPointInfo"/>
  </ds:schemaRefs>
</ds:datastoreItem>
</file>

<file path=customXml/itemProps26.xml><?xml version="1.0" encoding="utf-8"?>
<ds:datastoreItem xmlns:ds="http://schemas.openxmlformats.org/officeDocument/2006/customXml" ds:itemID="{F401DFD6-7030-44B4-BCEC-1D401F3B05CF}">
  <ds:schemaRefs>
    <ds:schemaRef ds:uri="ESRI.ArcGIS.Mapping.OfficeIntegration.PowerPointInfo"/>
  </ds:schemaRefs>
</ds:datastoreItem>
</file>

<file path=customXml/itemProps27.xml><?xml version="1.0" encoding="utf-8"?>
<ds:datastoreItem xmlns:ds="http://schemas.openxmlformats.org/officeDocument/2006/customXml" ds:itemID="{295D25FB-B447-44CF-B445-0DFB2E752D30}">
  <ds:schemaRefs>
    <ds:schemaRef ds:uri="ESRI.ArcGIS.Mapping.OfficeIntegration.PowerPointInfo"/>
  </ds:schemaRefs>
</ds:datastoreItem>
</file>

<file path=customXml/itemProps28.xml><?xml version="1.0" encoding="utf-8"?>
<ds:datastoreItem xmlns:ds="http://schemas.openxmlformats.org/officeDocument/2006/customXml" ds:itemID="{A2F85658-AA82-4098-903F-3075A5C528DD}">
  <ds:schemaRefs>
    <ds:schemaRef ds:uri="ESRI.ArcGIS.Mapping.OfficeIntegration.PowerPointInfo"/>
  </ds:schemaRefs>
</ds:datastoreItem>
</file>

<file path=customXml/itemProps29.xml><?xml version="1.0" encoding="utf-8"?>
<ds:datastoreItem xmlns:ds="http://schemas.openxmlformats.org/officeDocument/2006/customXml" ds:itemID="{4B85BA27-6AC3-49FD-80A4-DBBE9863A97E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378DA691-52A0-4D00-9185-A4578CFFEFD3}">
  <ds:schemaRefs>
    <ds:schemaRef ds:uri="ESRI.ArcGIS.Mapping.OfficeIntegration.PowerPointInfo"/>
  </ds:schemaRefs>
</ds:datastoreItem>
</file>

<file path=customXml/itemProps30.xml><?xml version="1.0" encoding="utf-8"?>
<ds:datastoreItem xmlns:ds="http://schemas.openxmlformats.org/officeDocument/2006/customXml" ds:itemID="{EC1D95D1-8AB2-4C48-9D23-A126870FA86C}">
  <ds:schemaRefs>
    <ds:schemaRef ds:uri="ESRI.ArcGIS.Mapping.OfficeIntegration.PowerPointInfo"/>
  </ds:schemaRefs>
</ds:datastoreItem>
</file>

<file path=customXml/itemProps31.xml><?xml version="1.0" encoding="utf-8"?>
<ds:datastoreItem xmlns:ds="http://schemas.openxmlformats.org/officeDocument/2006/customXml" ds:itemID="{3DE093C2-15EF-430A-A4B2-202173DCF1D3}">
  <ds:schemaRefs>
    <ds:schemaRef ds:uri="ESRI.ArcGIS.Mapping.OfficeIntegration.PowerPointInfo"/>
  </ds:schemaRefs>
</ds:datastoreItem>
</file>

<file path=customXml/itemProps32.xml><?xml version="1.0" encoding="utf-8"?>
<ds:datastoreItem xmlns:ds="http://schemas.openxmlformats.org/officeDocument/2006/customXml" ds:itemID="{8FFE79E8-9613-472C-B792-863CFCB2F1FC}">
  <ds:schemaRefs>
    <ds:schemaRef ds:uri="ESRI.ArcGIS.Mapping.OfficeIntegration.PowerPointInfo"/>
  </ds:schemaRefs>
</ds:datastoreItem>
</file>

<file path=customXml/itemProps33.xml><?xml version="1.0" encoding="utf-8"?>
<ds:datastoreItem xmlns:ds="http://schemas.openxmlformats.org/officeDocument/2006/customXml" ds:itemID="{80267AF8-E72F-46D8-8874-D6A98143104F}">
  <ds:schemaRefs>
    <ds:schemaRef ds:uri="ESRI.ArcGIS.Mapping.OfficeIntegration.PowerPointInfo"/>
  </ds:schemaRefs>
</ds:datastoreItem>
</file>

<file path=customXml/itemProps34.xml><?xml version="1.0" encoding="utf-8"?>
<ds:datastoreItem xmlns:ds="http://schemas.openxmlformats.org/officeDocument/2006/customXml" ds:itemID="{3DBE1105-D491-4DBC-9F6D-5A9800229980}">
  <ds:schemaRefs>
    <ds:schemaRef ds:uri="ESRI.ArcGIS.Mapping.OfficeIntegration.PowerPointInfo"/>
  </ds:schemaRefs>
</ds:datastoreItem>
</file>

<file path=customXml/itemProps35.xml><?xml version="1.0" encoding="utf-8"?>
<ds:datastoreItem xmlns:ds="http://schemas.openxmlformats.org/officeDocument/2006/customXml" ds:itemID="{955E255C-398A-4EAB-9901-FFB7B5FF86CA}">
  <ds:schemaRefs>
    <ds:schemaRef ds:uri="ESRI.ArcGIS.Mapping.OfficeIntegration.PowerPointInfo"/>
  </ds:schemaRefs>
</ds:datastoreItem>
</file>

<file path=customXml/itemProps36.xml><?xml version="1.0" encoding="utf-8"?>
<ds:datastoreItem xmlns:ds="http://schemas.openxmlformats.org/officeDocument/2006/customXml" ds:itemID="{8C1561A5-03BA-49B8-9897-58015492C94D}">
  <ds:schemaRefs>
    <ds:schemaRef ds:uri="ESRI.ArcGIS.Mapping.OfficeIntegration.PowerPointInfo"/>
  </ds:schemaRefs>
</ds:datastoreItem>
</file>

<file path=customXml/itemProps37.xml><?xml version="1.0" encoding="utf-8"?>
<ds:datastoreItem xmlns:ds="http://schemas.openxmlformats.org/officeDocument/2006/customXml" ds:itemID="{3BBF10E4-9B11-42D7-819F-52562A6B866F}">
  <ds:schemaRefs>
    <ds:schemaRef ds:uri="ESRI.ArcGIS.Mapping.OfficeIntegration.PowerPointInfo"/>
  </ds:schemaRefs>
</ds:datastoreItem>
</file>

<file path=customXml/itemProps38.xml><?xml version="1.0" encoding="utf-8"?>
<ds:datastoreItem xmlns:ds="http://schemas.openxmlformats.org/officeDocument/2006/customXml" ds:itemID="{3CCDAB9A-AF0B-4495-9466-FBDB47A17679}">
  <ds:schemaRefs>
    <ds:schemaRef ds:uri="ESRI.ArcGIS.Mapping.OfficeIntegration.PowerPointInfo"/>
  </ds:schemaRefs>
</ds:datastoreItem>
</file>

<file path=customXml/itemProps39.xml><?xml version="1.0" encoding="utf-8"?>
<ds:datastoreItem xmlns:ds="http://schemas.openxmlformats.org/officeDocument/2006/customXml" ds:itemID="{1F8A8E1D-F159-445F-87CD-A7798F3A1651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77694402-5F63-4E0A-8735-6EB49CB77422}">
  <ds:schemaRefs>
    <ds:schemaRef ds:uri="ESRI.ArcGIS.Mapping.OfficeIntegration.PowerPointInfo"/>
  </ds:schemaRefs>
</ds:datastoreItem>
</file>

<file path=customXml/itemProps40.xml><?xml version="1.0" encoding="utf-8"?>
<ds:datastoreItem xmlns:ds="http://schemas.openxmlformats.org/officeDocument/2006/customXml" ds:itemID="{D04B1041-DDDD-438C-B148-D6A7A557461B}">
  <ds:schemaRefs>
    <ds:schemaRef ds:uri="ESRI.ArcGIS.Mapping.OfficeIntegration.PowerPointInfo"/>
  </ds:schemaRefs>
</ds:datastoreItem>
</file>

<file path=customXml/itemProps41.xml><?xml version="1.0" encoding="utf-8"?>
<ds:datastoreItem xmlns:ds="http://schemas.openxmlformats.org/officeDocument/2006/customXml" ds:itemID="{9A5439B0-9260-41AB-9036-6F2C5A1109FD}">
  <ds:schemaRefs>
    <ds:schemaRef ds:uri="ESRI.ArcGIS.Mapping.OfficeIntegration.PowerPointInfo"/>
  </ds:schemaRefs>
</ds:datastoreItem>
</file>

<file path=customXml/itemProps42.xml><?xml version="1.0" encoding="utf-8"?>
<ds:datastoreItem xmlns:ds="http://schemas.openxmlformats.org/officeDocument/2006/customXml" ds:itemID="{464382A9-5BE7-483B-B142-F8128602F60E}">
  <ds:schemaRefs>
    <ds:schemaRef ds:uri="ESRI.ArcGIS.Mapping.OfficeIntegration.PowerPointInfo"/>
  </ds:schemaRefs>
</ds:datastoreItem>
</file>

<file path=customXml/itemProps43.xml><?xml version="1.0" encoding="utf-8"?>
<ds:datastoreItem xmlns:ds="http://schemas.openxmlformats.org/officeDocument/2006/customXml" ds:itemID="{5C585B8F-F8F8-4B38-A18D-3ADA3CD567A0}">
  <ds:schemaRefs>
    <ds:schemaRef ds:uri="ESRI.ArcGIS.Mapping.OfficeIntegration.PowerPointInfo"/>
  </ds:schemaRefs>
</ds:datastoreItem>
</file>

<file path=customXml/itemProps44.xml><?xml version="1.0" encoding="utf-8"?>
<ds:datastoreItem xmlns:ds="http://schemas.openxmlformats.org/officeDocument/2006/customXml" ds:itemID="{EC3652E8-B44F-4382-9FE8-527C9D7B4F32}">
  <ds:schemaRefs>
    <ds:schemaRef ds:uri="ESRI.ArcGIS.Mapping.OfficeIntegration.PowerPointInfo"/>
  </ds:schemaRefs>
</ds:datastoreItem>
</file>

<file path=customXml/itemProps45.xml><?xml version="1.0" encoding="utf-8"?>
<ds:datastoreItem xmlns:ds="http://schemas.openxmlformats.org/officeDocument/2006/customXml" ds:itemID="{AEA12387-56C7-41A4-A7F0-6CD23A3E899A}">
  <ds:schemaRefs>
    <ds:schemaRef ds:uri="ESRI.ArcGIS.Mapping.OfficeIntegration.PowerPointInfo"/>
  </ds:schemaRefs>
</ds:datastoreItem>
</file>

<file path=customXml/itemProps46.xml><?xml version="1.0" encoding="utf-8"?>
<ds:datastoreItem xmlns:ds="http://schemas.openxmlformats.org/officeDocument/2006/customXml" ds:itemID="{0C77A947-3467-4834-AB35-BA9862B01E7F}">
  <ds:schemaRefs>
    <ds:schemaRef ds:uri="ESRI.ArcGIS.Mapping.OfficeIntegration.PowerPointInfo"/>
  </ds:schemaRefs>
</ds:datastoreItem>
</file>

<file path=customXml/itemProps47.xml><?xml version="1.0" encoding="utf-8"?>
<ds:datastoreItem xmlns:ds="http://schemas.openxmlformats.org/officeDocument/2006/customXml" ds:itemID="{074CFDFA-E049-426D-BFCD-AD0619F0462A}">
  <ds:schemaRefs>
    <ds:schemaRef ds:uri="ESRI.ArcGIS.Mapping.OfficeIntegration.PowerPointInfo"/>
  </ds:schemaRefs>
</ds:datastoreItem>
</file>

<file path=customXml/itemProps48.xml><?xml version="1.0" encoding="utf-8"?>
<ds:datastoreItem xmlns:ds="http://schemas.openxmlformats.org/officeDocument/2006/customXml" ds:itemID="{BADBB25E-A6F9-477E-9602-551B757D9CCA}">
  <ds:schemaRefs>
    <ds:schemaRef ds:uri="ESRI.ArcGIS.Mapping.OfficeIntegration.PowerPointInfo"/>
  </ds:schemaRefs>
</ds:datastoreItem>
</file>

<file path=customXml/itemProps49.xml><?xml version="1.0" encoding="utf-8"?>
<ds:datastoreItem xmlns:ds="http://schemas.openxmlformats.org/officeDocument/2006/customXml" ds:itemID="{81BBB181-FFE3-4FE3-9F75-B7B8336AA1D5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5DA6FB7B-ED30-4689-B71E-E589846BE3A8}">
  <ds:schemaRefs>
    <ds:schemaRef ds:uri="ESRI.ArcGIS.Mapping.OfficeIntegration.PowerPointInfo"/>
  </ds:schemaRefs>
</ds:datastoreItem>
</file>

<file path=customXml/itemProps50.xml><?xml version="1.0" encoding="utf-8"?>
<ds:datastoreItem xmlns:ds="http://schemas.openxmlformats.org/officeDocument/2006/customXml" ds:itemID="{F80136C4-4AA1-4E34-B2AC-91D24EC4BC15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785CCD8D-05C6-451E-9774-BD772323EB7B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F145994D-4226-4410-AEAC-DF67FBCD6363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5561A443-4F39-44B0-9FFB-C9AC3814E178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7ACB7F74-8DEB-442A-81C5-C761230F0052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877</TotalTime>
  <Words>558</Words>
  <Application>Microsoft Office PowerPoint</Application>
  <PresentationFormat>Widescreen</PresentationFormat>
  <Paragraphs>76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Century Gothic</vt:lpstr>
      <vt:lpstr>Wingdings 3</vt:lpstr>
      <vt:lpstr>Ion</vt:lpstr>
      <vt:lpstr>WQX QA/QC services</vt:lpstr>
      <vt:lpstr>WQX QA/QC services</vt:lpstr>
      <vt:lpstr>QA/QC Web services</vt:lpstr>
      <vt:lpstr>WQX QA/QC services</vt:lpstr>
      <vt:lpstr>WQX QA/QC services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QAQC web services</dc:title>
  <dc:creator>Mrs Christian</dc:creator>
  <cp:lastModifiedBy>Christian, Kevin</cp:lastModifiedBy>
  <cp:revision>107</cp:revision>
  <dcterms:created xsi:type="dcterms:W3CDTF">2021-05-23T18:39:14Z</dcterms:created>
  <dcterms:modified xsi:type="dcterms:W3CDTF">2021-05-26T14:17:41Z</dcterms:modified>
</cp:coreProperties>
</file>